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37"/>
  </p:notesMasterIdLst>
  <p:sldIdLst>
    <p:sldId id="5892" r:id="rId6"/>
    <p:sldId id="348" r:id="rId7"/>
    <p:sldId id="353" r:id="rId8"/>
    <p:sldId id="349" r:id="rId9"/>
    <p:sldId id="350" r:id="rId10"/>
    <p:sldId id="352" r:id="rId11"/>
    <p:sldId id="5611" r:id="rId12"/>
    <p:sldId id="5879" r:id="rId13"/>
    <p:sldId id="5865" r:id="rId14"/>
    <p:sldId id="5866" r:id="rId15"/>
    <p:sldId id="5880" r:id="rId16"/>
    <p:sldId id="5370" r:id="rId17"/>
    <p:sldId id="5855" r:id="rId18"/>
    <p:sldId id="5856" r:id="rId19"/>
    <p:sldId id="5857" r:id="rId20"/>
    <p:sldId id="5858" r:id="rId21"/>
    <p:sldId id="5867" r:id="rId22"/>
    <p:sldId id="5537" r:id="rId23"/>
    <p:sldId id="5787" r:id="rId24"/>
    <p:sldId id="5862" r:id="rId25"/>
    <p:sldId id="5863" r:id="rId26"/>
    <p:sldId id="5788" r:id="rId27"/>
    <p:sldId id="5889" r:id="rId28"/>
    <p:sldId id="5887" r:id="rId29"/>
    <p:sldId id="5875" r:id="rId30"/>
    <p:sldId id="5815" r:id="rId31"/>
    <p:sldId id="5883" r:id="rId32"/>
    <p:sldId id="5890" r:id="rId33"/>
    <p:sldId id="5790" r:id="rId34"/>
    <p:sldId id="5882" r:id="rId35"/>
    <p:sldId id="58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s,Tanya (HP Com MA) BI-CA-B" initials="H(CMB" lastIdx="2" clrIdx="0">
    <p:extLst>
      <p:ext uri="{19B8F6BF-5375-455C-9EA6-DF929625EA0E}">
        <p15:presenceInfo xmlns:p15="http://schemas.microsoft.com/office/powerpoint/2012/main" userId="S::tanya.hills@boehringer-ingelheim.com::f9d76cae-c2d2-4205-8f3d-773f185e0c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D4A91-E329-5340-B004-29D4A0D03221}" v="3" dt="2022-06-10T15:39:37.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8"/>
  </p:normalViewPr>
  <p:slideViewPr>
    <p:cSldViewPr snapToGrid="0" snapToObjects="1">
      <p:cViewPr varScale="1">
        <p:scale>
          <a:sx n="116" d="100"/>
          <a:sy n="116" d="100"/>
        </p:scale>
        <p:origin x="22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mtlsfps10\Canada\Departments_Toronto\417%20-%20Consulting\Consulting\Consulting.Prv\Life%20Sciences%20Ontario\2022\01%20Launch%20Benchmarking%20Refresh\04.%20Meetings%20and%20Deliverables\LSO_Final%20analysis%20for%20graph%20v0.3%20for%20ppt%2020220322_withgraphs.xlsm"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3.%20Analysis\LSO_Final%20Analysis%20for%20Graph%20v0.3%2020220323.xlsb"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MTLSFPS11\Consulting.Prv\Life%20Sciences%20Ontario\2022\01%20Launch%20Benchmarking%20Refresh\04.%20Meetings%20and%20Deliverables\2.%20Final%20Deliverable\LSO_Final%20analysis%20for%20graph%20v0.3%20for%20ppt%2020220322_withgraphs.xlsm"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500" b="1"/>
              <a:t>Average Days from NOC to First Provincial Listing by Listing Year (NOC up to September 2021)</a:t>
            </a:r>
            <a:endParaRPr lang="en-CA" sz="1500" b="1"/>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CDR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0</c:formatCode>
                <c:ptCount val="11"/>
                <c:pt idx="0">
                  <c:v>694</c:v>
                </c:pt>
                <c:pt idx="1">
                  <c:v>382</c:v>
                </c:pt>
                <c:pt idx="2">
                  <c:v>516.07142857142856</c:v>
                </c:pt>
                <c:pt idx="3">
                  <c:v>470</c:v>
                </c:pt>
                <c:pt idx="4">
                  <c:v>508.33333333333331</c:v>
                </c:pt>
                <c:pt idx="5">
                  <c:v>663.72</c:v>
                </c:pt>
                <c:pt idx="6">
                  <c:v>626</c:v>
                </c:pt>
                <c:pt idx="7">
                  <c:v>773.5</c:v>
                </c:pt>
                <c:pt idx="8">
                  <c:v>649.58333333333337</c:v>
                </c:pt>
                <c:pt idx="9">
                  <c:v>684</c:v>
                </c:pt>
                <c:pt idx="10">
                  <c:v>930</c:v>
                </c:pt>
              </c:numCache>
            </c:numRef>
          </c:val>
          <c:extLst>
            <c:ext xmlns:c16="http://schemas.microsoft.com/office/drawing/2014/chart" uri="{C3380CC4-5D6E-409C-BE32-E72D297353CC}">
              <c16:uniqueId val="{00000000-54C8-394F-8E84-6ABE5772E430}"/>
            </c:ext>
          </c:extLst>
        </c:ser>
        <c:ser>
          <c:idx val="1"/>
          <c:order val="1"/>
          <c:tx>
            <c:strRef>
              <c:f>Sheet1!$C$1</c:f>
              <c:strCache>
                <c:ptCount val="1"/>
                <c:pt idx="0">
                  <c:v>pCODR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0</c:formatCode>
                <c:ptCount val="11"/>
                <c:pt idx="0">
                  <c:v>462</c:v>
                </c:pt>
                <c:pt idx="1">
                  <c:v>174.5</c:v>
                </c:pt>
                <c:pt idx="2">
                  <c:v>317.8</c:v>
                </c:pt>
                <c:pt idx="3">
                  <c:v>316.91666666666669</c:v>
                </c:pt>
                <c:pt idx="4">
                  <c:v>433</c:v>
                </c:pt>
                <c:pt idx="5">
                  <c:v>453.85714285714283</c:v>
                </c:pt>
                <c:pt idx="6">
                  <c:v>500.78571428571428</c:v>
                </c:pt>
                <c:pt idx="7">
                  <c:v>743.66666666666663</c:v>
                </c:pt>
                <c:pt idx="8">
                  <c:v>636</c:v>
                </c:pt>
                <c:pt idx="9">
                  <c:v>550</c:v>
                </c:pt>
                <c:pt idx="10">
                  <c:v>578</c:v>
                </c:pt>
              </c:numCache>
            </c:numRef>
          </c:val>
          <c:extLst>
            <c:ext xmlns:c16="http://schemas.microsoft.com/office/drawing/2014/chart" uri="{C3380CC4-5D6E-409C-BE32-E72D297353CC}">
              <c16:uniqueId val="{00000001-54C8-394F-8E84-6ABE5772E430}"/>
            </c:ext>
          </c:extLst>
        </c:ser>
        <c:dLbls>
          <c:showLegendKey val="0"/>
          <c:showVal val="0"/>
          <c:showCatName val="0"/>
          <c:showSerName val="0"/>
          <c:showPercent val="0"/>
          <c:showBubbleSize val="0"/>
        </c:dLbls>
        <c:gapWidth val="80"/>
        <c:axId val="571101160"/>
        <c:axId val="571103456"/>
      </c:barChart>
      <c:lineChart>
        <c:grouping val="standard"/>
        <c:varyColors val="0"/>
        <c:ser>
          <c:idx val="2"/>
          <c:order val="2"/>
          <c:tx>
            <c:strRef>
              <c:f>Sheet1!$D$1</c:f>
              <c:strCache>
                <c:ptCount val="1"/>
                <c:pt idx="0">
                  <c:v>CDR Average</c:v>
                </c:pt>
              </c:strCache>
            </c:strRef>
          </c:tx>
          <c:spPr>
            <a:ln w="25400" cap="rnd">
              <a:solidFill>
                <a:schemeClr val="accent1">
                  <a:lumMod val="40000"/>
                  <a:lumOff val="60000"/>
                </a:schemeClr>
              </a:solidFill>
              <a:prstDash val="sysDash"/>
              <a:round/>
            </a:ln>
            <a:effectLst/>
          </c:spPr>
          <c:marker>
            <c:symbol val="none"/>
          </c:marker>
          <c:dLbls>
            <c:dLbl>
              <c:idx val="1"/>
              <c:layout>
                <c:manualLayout>
                  <c:x val="-2.4976213130352067E-2"/>
                  <c:y val="-3.203417314785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C8-394F-8E84-6ABE5772E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pt idx="0">
                  <c:v>627</c:v>
                </c:pt>
                <c:pt idx="1">
                  <c:v>627</c:v>
                </c:pt>
                <c:pt idx="2">
                  <c:v>627</c:v>
                </c:pt>
                <c:pt idx="3">
                  <c:v>627</c:v>
                </c:pt>
                <c:pt idx="4">
                  <c:v>627</c:v>
                </c:pt>
                <c:pt idx="5">
                  <c:v>627</c:v>
                </c:pt>
                <c:pt idx="6">
                  <c:v>627</c:v>
                </c:pt>
                <c:pt idx="7">
                  <c:v>627</c:v>
                </c:pt>
                <c:pt idx="8">
                  <c:v>627</c:v>
                </c:pt>
                <c:pt idx="9">
                  <c:v>627</c:v>
                </c:pt>
                <c:pt idx="10">
                  <c:v>627</c:v>
                </c:pt>
              </c:numCache>
            </c:numRef>
          </c:val>
          <c:smooth val="0"/>
          <c:extLst>
            <c:ext xmlns:c16="http://schemas.microsoft.com/office/drawing/2014/chart" uri="{C3380CC4-5D6E-409C-BE32-E72D297353CC}">
              <c16:uniqueId val="{00000003-54C8-394F-8E84-6ABE5772E430}"/>
            </c:ext>
          </c:extLst>
        </c:ser>
        <c:ser>
          <c:idx val="3"/>
          <c:order val="3"/>
          <c:tx>
            <c:strRef>
              <c:f>Sheet1!$E$1</c:f>
              <c:strCache>
                <c:ptCount val="1"/>
                <c:pt idx="0">
                  <c:v>pCODR Average</c:v>
                </c:pt>
              </c:strCache>
            </c:strRef>
          </c:tx>
          <c:spPr>
            <a:ln w="25400" cap="rnd">
              <a:solidFill>
                <a:schemeClr val="accent6">
                  <a:lumMod val="60000"/>
                  <a:lumOff val="40000"/>
                </a:schemeClr>
              </a:solidFill>
              <a:prstDash val="sysDash"/>
              <a:round/>
            </a:ln>
            <a:effectLst/>
          </c:spPr>
          <c:marker>
            <c:symbol val="none"/>
          </c:marker>
          <c:dLbls>
            <c:dLbl>
              <c:idx val="1"/>
              <c:layout>
                <c:manualLayout>
                  <c:x val="-2.4976213130352067E-2"/>
                  <c:y val="-3.2034173147858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C8-394F-8E84-6ABE5772E4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Sheet1!$E$2:$E$12</c:f>
              <c:numCache>
                <c:formatCode>General</c:formatCode>
                <c:ptCount val="11"/>
                <c:pt idx="0">
                  <c:v>470</c:v>
                </c:pt>
                <c:pt idx="1">
                  <c:v>470</c:v>
                </c:pt>
                <c:pt idx="2">
                  <c:v>470</c:v>
                </c:pt>
                <c:pt idx="3">
                  <c:v>470</c:v>
                </c:pt>
                <c:pt idx="4">
                  <c:v>470</c:v>
                </c:pt>
                <c:pt idx="5">
                  <c:v>470</c:v>
                </c:pt>
                <c:pt idx="6">
                  <c:v>470</c:v>
                </c:pt>
                <c:pt idx="7">
                  <c:v>470</c:v>
                </c:pt>
                <c:pt idx="8">
                  <c:v>470</c:v>
                </c:pt>
                <c:pt idx="9">
                  <c:v>470</c:v>
                </c:pt>
                <c:pt idx="10">
                  <c:v>470</c:v>
                </c:pt>
              </c:numCache>
            </c:numRef>
          </c:val>
          <c:smooth val="0"/>
          <c:extLst>
            <c:ext xmlns:c16="http://schemas.microsoft.com/office/drawing/2014/chart" uri="{C3380CC4-5D6E-409C-BE32-E72D297353CC}">
              <c16:uniqueId val="{00000005-54C8-394F-8E84-6ABE5772E430}"/>
            </c:ext>
          </c:extLst>
        </c:ser>
        <c:dLbls>
          <c:showLegendKey val="0"/>
          <c:showVal val="0"/>
          <c:showCatName val="0"/>
          <c:showSerName val="0"/>
          <c:showPercent val="0"/>
          <c:showBubbleSize val="0"/>
        </c:dLbls>
        <c:marker val="1"/>
        <c:smooth val="0"/>
        <c:axId val="571101160"/>
        <c:axId val="571103456"/>
      </c:lineChart>
      <c:catAx>
        <c:axId val="57110116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CA" b="1"/>
                  <a:t>Listing Year</a:t>
                </a:r>
              </a:p>
            </c:rich>
          </c:tx>
          <c:layout>
            <c:manualLayout>
              <c:xMode val="edge"/>
              <c:yMode val="edge"/>
              <c:x val="0.48609861694006501"/>
              <c:y val="0.90288957965985495"/>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1103456"/>
        <c:crosses val="autoZero"/>
        <c:auto val="1"/>
        <c:lblAlgn val="ctr"/>
        <c:lblOffset val="100"/>
        <c:noMultiLvlLbl val="0"/>
      </c:catAx>
      <c:valAx>
        <c:axId val="57110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CA" b="1"/>
                  <a:t>Days (Average)</a:t>
                </a:r>
              </a:p>
            </c:rich>
          </c:tx>
          <c:layout>
            <c:manualLayout>
              <c:xMode val="edge"/>
              <c:yMode val="edge"/>
              <c:x val="5.6895766954938552E-3"/>
              <c:y val="0.32618039762894191"/>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71101160"/>
        <c:crosses val="autoZero"/>
        <c:crossBetween val="between"/>
        <c:majorUnit val="2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6084075876677"/>
          <c:y val="2.7350027519443213E-2"/>
          <c:w val="0.73540601260900218"/>
          <c:h val="0.92663480482690463"/>
        </c:manualLayout>
      </c:layout>
      <c:doughnutChart>
        <c:varyColors val="1"/>
        <c:ser>
          <c:idx val="0"/>
          <c:order val="0"/>
          <c:tx>
            <c:strRef>
              <c:f>Sheet1!$B$1</c:f>
              <c:strCache>
                <c:ptCount val="1"/>
                <c:pt idx="0">
                  <c:v>Sales</c:v>
                </c:pt>
              </c:strCache>
            </c:strRef>
          </c:tx>
          <c:spPr>
            <a:ln w="76200" cap="rnd">
              <a:solidFill>
                <a:schemeClr val="bg1"/>
              </a:solidFill>
              <a:round/>
            </a:ln>
          </c:spPr>
          <c:dPt>
            <c:idx val="0"/>
            <c:bubble3D val="0"/>
            <c:spPr>
              <a:solidFill>
                <a:schemeClr val="accent1"/>
              </a:solidFill>
              <a:ln w="165100" cap="rnd">
                <a:solidFill>
                  <a:schemeClr val="bg1"/>
                </a:solidFill>
                <a:round/>
              </a:ln>
              <a:effectLst/>
            </c:spPr>
            <c:extLst>
              <c:ext xmlns:c16="http://schemas.microsoft.com/office/drawing/2014/chart" uri="{C3380CC4-5D6E-409C-BE32-E72D297353CC}">
                <c16:uniqueId val="{00000001-645B-482C-A04B-2614A8F25FD2}"/>
              </c:ext>
            </c:extLst>
          </c:dPt>
          <c:dPt>
            <c:idx val="1"/>
            <c:bubble3D val="0"/>
            <c:spPr>
              <a:solidFill>
                <a:schemeClr val="accent2"/>
              </a:solidFill>
              <a:ln w="165100" cap="rnd">
                <a:solidFill>
                  <a:schemeClr val="bg1"/>
                </a:solidFill>
                <a:round/>
              </a:ln>
              <a:effectLst/>
            </c:spPr>
            <c:extLst>
              <c:ext xmlns:c16="http://schemas.microsoft.com/office/drawing/2014/chart" uri="{C3380CC4-5D6E-409C-BE32-E72D297353CC}">
                <c16:uniqueId val="{00000003-645B-482C-A04B-2614A8F25FD2}"/>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45B-482C-A04B-2614A8F25FD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accent2"/>
                </a:solidFill>
                <a:latin typeface="+mn-lt"/>
                <a:ea typeface="+mn-ea"/>
                <a:cs typeface="+mn-cs"/>
              </a:defRPr>
            </a:pPr>
            <a:r>
              <a:rPr lang="en-US"/>
              <a:t>Country Grouping Based on Proportion and Median Time of NAS Launch </a:t>
            </a:r>
          </a:p>
          <a:p>
            <a:pPr>
              <a:defRPr/>
            </a:pPr>
            <a:r>
              <a:rPr lang="en-US"/>
              <a:t>(Data Period: 2002-2021, Global NAS Launches = 520)</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6.6913186926103013E-2"/>
          <c:y val="0.12169957086775364"/>
          <c:w val="0.91692395033675367"/>
          <c:h val="0.76094766055657936"/>
        </c:manualLayout>
      </c:layout>
      <c:scatterChart>
        <c:scatterStyle val="lineMarker"/>
        <c:varyColors val="0"/>
        <c:ser>
          <c:idx val="0"/>
          <c:order val="0"/>
          <c:spPr>
            <a:ln w="19050" cap="rnd">
              <a:noFill/>
              <a:round/>
            </a:ln>
            <a:effectLst/>
          </c:spPr>
          <c:marker>
            <c:symbol val="circle"/>
            <c:size val="12"/>
            <c:spPr>
              <a:solidFill>
                <a:schemeClr val="accent1"/>
              </a:solidFill>
              <a:ln w="9525">
                <a:solidFill>
                  <a:schemeClr val="accent1"/>
                </a:solidFill>
              </a:ln>
              <a:effectLst/>
            </c:spPr>
          </c:marker>
          <c:dPt>
            <c:idx val="0"/>
            <c:marker>
              <c:symbol val="circle"/>
              <c:size val="12"/>
              <c:spPr>
                <a:solidFill>
                  <a:schemeClr val="accent2"/>
                </a:solidFill>
                <a:ln w="9525">
                  <a:solidFill>
                    <a:schemeClr val="accent2"/>
                  </a:solidFill>
                </a:ln>
                <a:effectLst/>
              </c:spPr>
            </c:marker>
            <c:bubble3D val="0"/>
            <c:extLst>
              <c:ext xmlns:c16="http://schemas.microsoft.com/office/drawing/2014/chart" uri="{C3380CC4-5D6E-409C-BE32-E72D297353CC}">
                <c16:uniqueId val="{00000000-D10E-46B4-802A-5BFAC97C7BE8}"/>
              </c:ext>
            </c:extLst>
          </c:dPt>
          <c:dPt>
            <c:idx val="1"/>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1-D10E-46B4-802A-5BFAC97C7BE8}"/>
              </c:ext>
            </c:extLst>
          </c:dPt>
          <c:dPt>
            <c:idx val="2"/>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2-D10E-46B4-802A-5BFAC97C7BE8}"/>
              </c:ext>
            </c:extLst>
          </c:dPt>
          <c:dPt>
            <c:idx val="3"/>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3-D10E-46B4-802A-5BFAC97C7BE8}"/>
              </c:ext>
            </c:extLst>
          </c:dPt>
          <c:dPt>
            <c:idx val="4"/>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4-D10E-46B4-802A-5BFAC97C7BE8}"/>
              </c:ext>
            </c:extLst>
          </c:dPt>
          <c:dPt>
            <c:idx val="5"/>
            <c:marker>
              <c:symbol val="circle"/>
              <c:size val="12"/>
              <c:spPr>
                <a:solidFill>
                  <a:srgbClr val="D52B1E"/>
                </a:solidFill>
                <a:ln w="9525">
                  <a:noFill/>
                </a:ln>
                <a:effectLst/>
              </c:spPr>
            </c:marker>
            <c:bubble3D val="0"/>
            <c:extLst>
              <c:ext xmlns:c16="http://schemas.microsoft.com/office/drawing/2014/chart" uri="{C3380CC4-5D6E-409C-BE32-E72D297353CC}">
                <c16:uniqueId val="{00000005-D10E-46B4-802A-5BFAC97C7BE8}"/>
              </c:ext>
            </c:extLst>
          </c:dPt>
          <c:dPt>
            <c:idx val="6"/>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6-D10E-46B4-802A-5BFAC97C7BE8}"/>
              </c:ext>
            </c:extLst>
          </c:dPt>
          <c:dPt>
            <c:idx val="7"/>
            <c:marker>
              <c:symbol val="circle"/>
              <c:size val="12"/>
              <c:spPr>
                <a:solidFill>
                  <a:schemeClr val="accent3"/>
                </a:solidFill>
                <a:ln w="9525">
                  <a:solidFill>
                    <a:schemeClr val="accent1"/>
                  </a:solidFill>
                </a:ln>
                <a:effectLst/>
              </c:spPr>
            </c:marker>
            <c:bubble3D val="0"/>
            <c:extLst>
              <c:ext xmlns:c16="http://schemas.microsoft.com/office/drawing/2014/chart" uri="{C3380CC4-5D6E-409C-BE32-E72D297353CC}">
                <c16:uniqueId val="{00000007-D10E-46B4-802A-5BFAC97C7BE8}"/>
              </c:ext>
            </c:extLst>
          </c:dPt>
          <c:dLbls>
            <c:dLbl>
              <c:idx val="0"/>
              <c:tx>
                <c:rich>
                  <a:bodyPr/>
                  <a:lstStyle/>
                  <a:p>
                    <a:fld id="{1C941DF8-581E-40B0-8C88-D22D6B19A24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10E-46B4-802A-5BFAC97C7BE8}"/>
                </c:ext>
              </c:extLst>
            </c:dLbl>
            <c:dLbl>
              <c:idx val="1"/>
              <c:layout>
                <c:manualLayout>
                  <c:x val="-9.0153103083304535E-3"/>
                  <c:y val="-2.665930961684366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fld id="{1639D3BB-5D0D-4844-9149-434A5F406046}" type="CELLRANGE">
                      <a:rPr lang="en-US" dirty="0"/>
                      <a:pPr>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5137390988301148E-2"/>
                      <c:h val="5.0284635861019729E-2"/>
                    </c:manualLayout>
                  </c15:layout>
                  <c15:dlblFieldTable/>
                  <c15:showDataLabelsRange val="1"/>
                </c:ext>
                <c:ext xmlns:c16="http://schemas.microsoft.com/office/drawing/2014/chart" uri="{C3380CC4-5D6E-409C-BE32-E72D297353CC}">
                  <c16:uniqueId val="{00000001-D10E-46B4-802A-5BFAC97C7BE8}"/>
                </c:ext>
              </c:extLst>
            </c:dLbl>
            <c:dLbl>
              <c:idx val="2"/>
              <c:tx>
                <c:rich>
                  <a:bodyPr/>
                  <a:lstStyle/>
                  <a:p>
                    <a:fld id="{DA595B7E-FB05-D847-AD53-6494150CFE7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10E-46B4-802A-5BFAC97C7BE8}"/>
                </c:ext>
              </c:extLst>
            </c:dLbl>
            <c:dLbl>
              <c:idx val="3"/>
              <c:layout>
                <c:manualLayout>
                  <c:x val="-2.9299902694508537E-2"/>
                  <c:y val="-4.0623709892333174E-2"/>
                </c:manualLayout>
              </c:layout>
              <c:tx>
                <c:rich>
                  <a:bodyPr/>
                  <a:lstStyle/>
                  <a:p>
                    <a:fld id="{B58CC361-7EBD-4EA0-9F04-A581F42CE26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10E-46B4-802A-5BFAC97C7BE8}"/>
                </c:ext>
              </c:extLst>
            </c:dLbl>
            <c:dLbl>
              <c:idx val="4"/>
              <c:layout>
                <c:manualLayout>
                  <c:x val="6.1980563392229508E-2"/>
                  <c:y val="-5.8396582970228941E-2"/>
                </c:manualLayout>
              </c:layout>
              <c:tx>
                <c:rich>
                  <a:bodyPr/>
                  <a:lstStyle/>
                  <a:p>
                    <a:fld id="{BD4A64DC-677B-4D25-A8CE-B77CCF12434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10E-46B4-802A-5BFAC97C7BE8}"/>
                </c:ext>
              </c:extLst>
            </c:dLbl>
            <c:dLbl>
              <c:idx val="5"/>
              <c:layout>
                <c:manualLayout>
                  <c:x val="-5.6345966720208647E-2"/>
                  <c:y val="4.5701673628874818E-2"/>
                </c:manualLayout>
              </c:layout>
              <c:tx>
                <c:rich>
                  <a:bodyPr/>
                  <a:lstStyle/>
                  <a:p>
                    <a:fld id="{690BC463-1D86-4486-80A7-3D59B39DFD0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10E-46B4-802A-5BFAC97C7BE8}"/>
                </c:ext>
              </c:extLst>
            </c:dLbl>
            <c:dLbl>
              <c:idx val="6"/>
              <c:layout>
                <c:manualLayout>
                  <c:x val="3.1553741363316838E-2"/>
                  <c:y val="-1.5233891209624987E-2"/>
                </c:manualLayout>
              </c:layout>
              <c:tx>
                <c:rich>
                  <a:bodyPr/>
                  <a:lstStyle/>
                  <a:p>
                    <a:fld id="{72A97F45-5493-439F-BADA-394AE1D2AA5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10E-46B4-802A-5BFAC97C7BE8}"/>
                </c:ext>
              </c:extLst>
            </c:dLbl>
            <c:dLbl>
              <c:idx val="7"/>
              <c:layout>
                <c:manualLayout>
                  <c:x val="-7.7757434073887924E-2"/>
                  <c:y val="-6.093556483849976E-2"/>
                </c:manualLayout>
              </c:layout>
              <c:tx>
                <c:rich>
                  <a:bodyPr/>
                  <a:lstStyle/>
                  <a:p>
                    <a:fld id="{D9A97F3D-C8C9-431C-9A2D-8EBD199840E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10E-46B4-802A-5BFAC97C7BE8}"/>
                </c:ext>
              </c:extLst>
            </c:dLbl>
            <c:dLbl>
              <c:idx val="8"/>
              <c:layout>
                <c:manualLayout>
                  <c:x val="0"/>
                  <c:y val="-2.5389818682708233E-3"/>
                </c:manualLayout>
              </c:layout>
              <c:tx>
                <c:rich>
                  <a:bodyPr/>
                  <a:lstStyle/>
                  <a:p>
                    <a:fld id="{61FD8129-F016-4970-978A-D96BFCD0FFF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10E-46B4-802A-5BFAC97C7BE8}"/>
                </c:ext>
              </c:extLst>
            </c:dLbl>
            <c:dLbl>
              <c:idx val="9"/>
              <c:layout>
                <c:manualLayout>
                  <c:x val="-5.6345966720209471E-3"/>
                  <c:y val="1.2694909341354071E-2"/>
                </c:manualLayout>
              </c:layout>
              <c:tx>
                <c:rich>
                  <a:bodyPr/>
                  <a:lstStyle/>
                  <a:p>
                    <a:fld id="{FBD8630E-C2AD-4D6B-B1C6-18860B1032AB}"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10E-46B4-802A-5BFAC97C7BE8}"/>
                </c:ext>
              </c:extLst>
            </c:dLbl>
            <c:dLbl>
              <c:idx val="10"/>
              <c:layout>
                <c:manualLayout>
                  <c:x val="-6.7615160064251204E-3"/>
                  <c:y val="-2.2850836814437458E-2"/>
                </c:manualLayout>
              </c:layout>
              <c:tx>
                <c:rich>
                  <a:bodyPr/>
                  <a:lstStyle/>
                  <a:p>
                    <a:fld id="{1E91348B-DDB9-4ADD-81B3-94F731C6B4C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10E-46B4-802A-5BFAC97C7BE8}"/>
                </c:ext>
              </c:extLst>
            </c:dLbl>
            <c:dLbl>
              <c:idx val="11"/>
              <c:layout>
                <c:manualLayout>
                  <c:x val="-3.4934499366529363E-2"/>
                  <c:y val="-3.5545746155791529E-2"/>
                </c:manualLayout>
              </c:layout>
              <c:tx>
                <c:rich>
                  <a:bodyPr/>
                  <a:lstStyle/>
                  <a:p>
                    <a:fld id="{24F7AEB4-8BAA-449C-9AE1-32C553EFB17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10E-46B4-802A-5BFAC97C7BE8}"/>
                </c:ext>
              </c:extLst>
            </c:dLbl>
            <c:dLbl>
              <c:idx val="12"/>
              <c:layout>
                <c:manualLayout>
                  <c:x val="-4.1696015372954441E-2"/>
                  <c:y val="4.3162691760603999E-2"/>
                </c:manualLayout>
              </c:layout>
              <c:tx>
                <c:rich>
                  <a:bodyPr/>
                  <a:lstStyle/>
                  <a:p>
                    <a:fld id="{659B2164-D32E-46C9-9224-FADB96A9795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10E-46B4-802A-5BFAC97C7BE8}"/>
                </c:ext>
              </c:extLst>
            </c:dLbl>
            <c:dLbl>
              <c:idx val="13"/>
              <c:layout>
                <c:manualLayout>
                  <c:x val="-6.7615160064250371E-3"/>
                  <c:y val="-7.61694560481247E-3"/>
                </c:manualLayout>
              </c:layout>
              <c:tx>
                <c:rich>
                  <a:bodyPr/>
                  <a:lstStyle/>
                  <a:p>
                    <a:fld id="{483E9D0F-8CB0-462A-8947-FCD6A37F353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10E-46B4-802A-5BFAC97C7BE8}"/>
                </c:ext>
              </c:extLst>
            </c:dLbl>
            <c:dLbl>
              <c:idx val="14"/>
              <c:layout>
                <c:manualLayout>
                  <c:x val="2.2538386688083457E-3"/>
                  <c:y val="-2.5389818682708233E-3"/>
                </c:manualLayout>
              </c:layout>
              <c:tx>
                <c:rich>
                  <a:bodyPr/>
                  <a:lstStyle/>
                  <a:p>
                    <a:fld id="{241D4392-5E49-4FE4-8C19-1F4ABCCD70F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10E-46B4-802A-5BFAC97C7BE8}"/>
                </c:ext>
              </c:extLst>
            </c:dLbl>
            <c:dLbl>
              <c:idx val="15"/>
              <c:layout>
                <c:manualLayout>
                  <c:x val="-4.5076773376167747E-3"/>
                  <c:y val="0"/>
                </c:manualLayout>
              </c:layout>
              <c:tx>
                <c:rich>
                  <a:bodyPr/>
                  <a:lstStyle/>
                  <a:p>
                    <a:fld id="{DDE55272-A7E4-4BBF-8732-DB3FE21AA53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10E-46B4-802A-5BFAC97C7BE8}"/>
                </c:ext>
              </c:extLst>
            </c:dLbl>
            <c:dLbl>
              <c:idx val="16"/>
              <c:layout>
                <c:manualLayout>
                  <c:x val="-4.3949854041762826E-2"/>
                  <c:y val="4.0623709892333083E-2"/>
                </c:manualLayout>
              </c:layout>
              <c:tx>
                <c:rich>
                  <a:bodyPr/>
                  <a:lstStyle/>
                  <a:p>
                    <a:fld id="{925EFAB0-1960-40B7-BD22-30482536E73F}"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10E-46B4-802A-5BFAC97C7BE8}"/>
                </c:ext>
              </c:extLst>
            </c:dLbl>
            <c:dLbl>
              <c:idx val="17"/>
              <c:layout>
                <c:manualLayout>
                  <c:x val="-8.0011272742696274E-2"/>
                  <c:y val="0"/>
                </c:manualLayout>
              </c:layout>
              <c:tx>
                <c:rich>
                  <a:bodyPr/>
                  <a:lstStyle/>
                  <a:p>
                    <a:fld id="{6911F01F-614C-4B71-BC36-0A92A9C912AA}"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D10E-46B4-802A-5BFAC97C7BE8}"/>
                </c:ext>
              </c:extLst>
            </c:dLbl>
            <c:dLbl>
              <c:idx val="18"/>
              <c:layout>
                <c:manualLayout>
                  <c:x val="-4.9584450713783611E-2"/>
                  <c:y val="3.3006764287520703E-2"/>
                </c:manualLayout>
              </c:layout>
              <c:tx>
                <c:rich>
                  <a:bodyPr/>
                  <a:lstStyle/>
                  <a:p>
                    <a:fld id="{4CD7957B-3698-4234-900C-74831D67B0D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10E-46B4-802A-5BFAC97C7BE8}"/>
                </c:ext>
              </c:extLst>
            </c:dLbl>
            <c:dLbl>
              <c:idx val="19"/>
              <c:layout>
                <c:manualLayout>
                  <c:x val="-5.1838289382592037E-2"/>
                  <c:y val="3.5545746155791529E-2"/>
                </c:manualLayout>
              </c:layout>
              <c:tx>
                <c:rich>
                  <a:bodyPr/>
                  <a:lstStyle/>
                  <a:p>
                    <a:fld id="{E27440A4-B883-4B20-9F73-67A965DE380F}"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10E-46B4-802A-5BFAC97C7BE8}"/>
                </c:ext>
              </c:extLst>
            </c:dLbl>
            <c:dLbl>
              <c:idx val="20"/>
              <c:layout>
                <c:manualLayout>
                  <c:x val="-4.8457531379379436E-2"/>
                  <c:y val="4.0623709892333174E-2"/>
                </c:manualLayout>
              </c:layout>
              <c:tx>
                <c:rich>
                  <a:bodyPr/>
                  <a:lstStyle/>
                  <a:p>
                    <a:fld id="{2C572E52-F218-4055-BAD6-F28933BF898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10E-46B4-802A-5BFAC97C7BE8}"/>
                </c:ext>
              </c:extLst>
            </c:dLbl>
            <c:dLbl>
              <c:idx val="21"/>
              <c:tx>
                <c:rich>
                  <a:bodyPr/>
                  <a:lstStyle/>
                  <a:p>
                    <a:fld id="{6E873D7A-1779-BD4D-ACCE-6198083D2C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D10E-46B4-802A-5BFAC97C7BE8}"/>
                </c:ext>
              </c:extLst>
            </c:dLbl>
            <c:dLbl>
              <c:idx val="22"/>
              <c:layout>
                <c:manualLayout>
                  <c:x val="-1.1269193344041729E-3"/>
                  <c:y val="1.0155927473083293E-2"/>
                </c:manualLayout>
              </c:layout>
              <c:tx>
                <c:rich>
                  <a:bodyPr/>
                  <a:lstStyle/>
                  <a:p>
                    <a:fld id="{49644014-6B74-4841-A6DD-A806D988326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10E-46B4-802A-5BFAC97C7BE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'Graph_Country Grouping'!$F$4:$F$26</c:f>
              <c:numCache>
                <c:formatCode>0.0</c:formatCode>
                <c:ptCount val="23"/>
                <c:pt idx="0">
                  <c:v>0</c:v>
                </c:pt>
                <c:pt idx="1">
                  <c:v>0.58630136990000004</c:v>
                </c:pt>
                <c:pt idx="2">
                  <c:v>0.67123287669999998</c:v>
                </c:pt>
                <c:pt idx="3">
                  <c:v>1.5863013698999999</c:v>
                </c:pt>
                <c:pt idx="4">
                  <c:v>1.504109589</c:v>
                </c:pt>
                <c:pt idx="5">
                  <c:v>1.1671232877</c:v>
                </c:pt>
                <c:pt idx="6">
                  <c:v>1.504109589</c:v>
                </c:pt>
                <c:pt idx="7">
                  <c:v>1.3328767123</c:v>
                </c:pt>
                <c:pt idx="8">
                  <c:v>1.6684931507</c:v>
                </c:pt>
                <c:pt idx="9">
                  <c:v>1.9178082192000001</c:v>
                </c:pt>
                <c:pt idx="10">
                  <c:v>2.6630136985999999</c:v>
                </c:pt>
                <c:pt idx="11">
                  <c:v>2.4136986300999999</c:v>
                </c:pt>
                <c:pt idx="12">
                  <c:v>1.5835616438</c:v>
                </c:pt>
                <c:pt idx="13">
                  <c:v>2.7534246575000001</c:v>
                </c:pt>
                <c:pt idx="14">
                  <c:v>1.9150684931999999</c:v>
                </c:pt>
                <c:pt idx="15">
                  <c:v>3.2547945205</c:v>
                </c:pt>
                <c:pt idx="16">
                  <c:v>2.9205479452000001</c:v>
                </c:pt>
                <c:pt idx="17">
                  <c:v>1.8410958904000001</c:v>
                </c:pt>
                <c:pt idx="18">
                  <c:v>1.5808219178</c:v>
                </c:pt>
                <c:pt idx="19">
                  <c:v>3.4986301370000001</c:v>
                </c:pt>
                <c:pt idx="20">
                  <c:v>2.1684931506499998</c:v>
                </c:pt>
                <c:pt idx="21">
                  <c:v>4.3369863013999996</c:v>
                </c:pt>
                <c:pt idx="22">
                  <c:v>3.6739726027000001</c:v>
                </c:pt>
              </c:numCache>
            </c:numRef>
          </c:xVal>
          <c:yVal>
            <c:numRef>
              <c:f>'Graph_Country Grouping'!$G$4:$G$26</c:f>
              <c:numCache>
                <c:formatCode>0.0%</c:formatCode>
                <c:ptCount val="23"/>
                <c:pt idx="0">
                  <c:v>0.88846153846153841</c:v>
                </c:pt>
                <c:pt idx="1">
                  <c:v>0.83846153846153848</c:v>
                </c:pt>
                <c:pt idx="2">
                  <c:v>0.80192307692307696</c:v>
                </c:pt>
                <c:pt idx="3">
                  <c:v>0.74807692307692308</c:v>
                </c:pt>
                <c:pt idx="4">
                  <c:v>0.69423076923076921</c:v>
                </c:pt>
                <c:pt idx="5">
                  <c:v>0.65192307692307694</c:v>
                </c:pt>
                <c:pt idx="6">
                  <c:v>0.69038461538461537</c:v>
                </c:pt>
                <c:pt idx="7">
                  <c:v>0.66153846153846152</c:v>
                </c:pt>
                <c:pt idx="8">
                  <c:v>0.64230769230769236</c:v>
                </c:pt>
                <c:pt idx="9">
                  <c:v>0.60769230769230764</c:v>
                </c:pt>
                <c:pt idx="10">
                  <c:v>0.60576923076923073</c:v>
                </c:pt>
                <c:pt idx="11">
                  <c:v>0.54038461538461535</c:v>
                </c:pt>
                <c:pt idx="12">
                  <c:v>0.62307692307692308</c:v>
                </c:pt>
                <c:pt idx="13">
                  <c:v>0.53846153846153844</c:v>
                </c:pt>
                <c:pt idx="14">
                  <c:v>0.49038461538461536</c:v>
                </c:pt>
                <c:pt idx="15">
                  <c:v>0.54423076923076918</c:v>
                </c:pt>
                <c:pt idx="16">
                  <c:v>0.47307692307692306</c:v>
                </c:pt>
                <c:pt idx="17">
                  <c:v>0.49038461538461536</c:v>
                </c:pt>
                <c:pt idx="18">
                  <c:v>0.41730769230769232</c:v>
                </c:pt>
                <c:pt idx="19">
                  <c:v>0.43653846153846154</c:v>
                </c:pt>
                <c:pt idx="20">
                  <c:v>0.43461538461538463</c:v>
                </c:pt>
                <c:pt idx="21">
                  <c:v>0.40576923076923077</c:v>
                </c:pt>
                <c:pt idx="22">
                  <c:v>0.4096153846153846</c:v>
                </c:pt>
              </c:numCache>
            </c:numRef>
          </c:yVal>
          <c:smooth val="0"/>
          <c:extLst>
            <c:ext xmlns:c15="http://schemas.microsoft.com/office/drawing/2012/chart" uri="{02D57815-91ED-43cb-92C2-25804820EDAC}">
              <c15:datalabelsRange>
                <c15:f>'Graph_Country Grouping'!$A$4:$A$26</c15:f>
                <c15:dlblRangeCache>
                  <c:ptCount val="23"/>
                  <c:pt idx="0">
                    <c:v>US</c:v>
                  </c:pt>
                  <c:pt idx="1">
                    <c:v>GERMANY</c:v>
                  </c:pt>
                  <c:pt idx="2">
                    <c:v>UK</c:v>
                  </c:pt>
                  <c:pt idx="3">
                    <c:v>ITALY</c:v>
                  </c:pt>
                  <c:pt idx="4">
                    <c:v>SPAIN</c:v>
                  </c:pt>
                  <c:pt idx="5">
                    <c:v>CANADA</c:v>
                  </c:pt>
                  <c:pt idx="6">
                    <c:v>FRANCE</c:v>
                  </c:pt>
                  <c:pt idx="7">
                    <c:v>SWITZERLAND</c:v>
                  </c:pt>
                  <c:pt idx="8">
                    <c:v>BELGIUM</c:v>
                  </c:pt>
                  <c:pt idx="9">
                    <c:v>JAPAN</c:v>
                  </c:pt>
                  <c:pt idx="10">
                    <c:v>RUSSIA</c:v>
                  </c:pt>
                  <c:pt idx="11">
                    <c:v>KOREA</c:v>
                  </c:pt>
                  <c:pt idx="12">
                    <c:v>POLAND</c:v>
                  </c:pt>
                  <c:pt idx="13">
                    <c:v>TAIWAN</c:v>
                  </c:pt>
                  <c:pt idx="14">
                    <c:v>MEXICO</c:v>
                  </c:pt>
                  <c:pt idx="15">
                    <c:v>SAUDI ARABIA</c:v>
                  </c:pt>
                  <c:pt idx="16">
                    <c:v>THAILAND</c:v>
                  </c:pt>
                  <c:pt idx="17">
                    <c:v>BRAZIL</c:v>
                  </c:pt>
                  <c:pt idx="18">
                    <c:v>AUSTRALIA</c:v>
                  </c:pt>
                  <c:pt idx="19">
                    <c:v>TURKEY</c:v>
                  </c:pt>
                  <c:pt idx="20">
                    <c:v>ARGENTINA</c:v>
                  </c:pt>
                  <c:pt idx="21">
                    <c:v>CHINA</c:v>
                  </c:pt>
                  <c:pt idx="22">
                    <c:v>INDIA</c:v>
                  </c:pt>
                </c15:dlblRangeCache>
              </c15:datalabelsRange>
            </c:ext>
            <c:ext xmlns:c16="http://schemas.microsoft.com/office/drawing/2014/chart" uri="{C3380CC4-5D6E-409C-BE32-E72D297353CC}">
              <c16:uniqueId val="{00000017-D10E-46B4-802A-5BFAC97C7BE8}"/>
            </c:ext>
          </c:extLst>
        </c:ser>
        <c:dLbls>
          <c:showLegendKey val="0"/>
          <c:showVal val="1"/>
          <c:showCatName val="0"/>
          <c:showSerName val="0"/>
          <c:showPercent val="0"/>
          <c:showBubbleSize val="0"/>
        </c:dLbls>
        <c:axId val="461486272"/>
        <c:axId val="461489552"/>
      </c:scatterChart>
      <c:valAx>
        <c:axId val="461486272"/>
        <c:scaling>
          <c:orientation val="minMax"/>
        </c:scaling>
        <c:delete val="0"/>
        <c:axPos val="b"/>
        <c:title>
          <c:tx>
            <c:rich>
              <a:bodyPr rot="0" spcFirstLastPara="1" vertOverflow="ellipsis" vert="horz" wrap="square" anchor="ctr" anchorCtr="1"/>
              <a:lstStyle/>
              <a:p>
                <a:pPr algn="ctr" rtl="0">
                  <a:defRPr sz="1200" b="0" i="0" u="none" strike="noStrike" kern="1200" baseline="0">
                    <a:solidFill>
                      <a:schemeClr val="accent2"/>
                    </a:solidFill>
                    <a:latin typeface="+mn-lt"/>
                    <a:ea typeface="+mn-ea"/>
                    <a:cs typeface="+mn-cs"/>
                  </a:defRPr>
                </a:pPr>
                <a:r>
                  <a:rPr lang="en-CA"/>
                  <a:t>Median Time to Launch (years)</a:t>
                </a:r>
                <a:endParaRPr lang="en-US"/>
              </a:p>
            </c:rich>
          </c:tx>
          <c:layout>
            <c:manualLayout>
              <c:xMode val="edge"/>
              <c:yMode val="edge"/>
              <c:x val="0.38486893940167871"/>
              <c:y val="0.93805150770272727"/>
            </c:manualLayout>
          </c:layout>
          <c:overlay val="0"/>
          <c:spPr>
            <a:noFill/>
            <a:ln>
              <a:noFill/>
            </a:ln>
            <a:effectLst/>
          </c:spPr>
          <c:txPr>
            <a:bodyPr rot="0" spcFirstLastPara="1" vertOverflow="ellipsis" vert="horz" wrap="square" anchor="ctr" anchorCtr="1"/>
            <a:lstStyle/>
            <a:p>
              <a:pPr algn="ctr" rtl="0">
                <a:defRPr sz="1200" b="0" i="0" u="none" strike="noStrike" kern="1200" baseline="0">
                  <a:solidFill>
                    <a:schemeClr val="accent2"/>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461489552"/>
        <c:crosses val="autoZero"/>
        <c:crossBetween val="midCat"/>
      </c:valAx>
      <c:valAx>
        <c:axId val="461489552"/>
        <c:scaling>
          <c:orientation val="minMax"/>
        </c:scaling>
        <c:delete val="0"/>
        <c:axPos val="l"/>
        <c:title>
          <c:tx>
            <c:rich>
              <a:bodyPr rot="-5400000" spcFirstLastPara="1" vertOverflow="ellipsis" vert="horz" wrap="square" anchor="ctr" anchorCtr="1"/>
              <a:lstStyle/>
              <a:p>
                <a:pPr algn="ctr" rtl="0">
                  <a:defRPr sz="1200" b="0" i="0" u="none" strike="noStrike" kern="1200" baseline="0">
                    <a:solidFill>
                      <a:schemeClr val="accent2"/>
                    </a:solidFill>
                    <a:latin typeface="+mn-lt"/>
                    <a:ea typeface="+mn-ea"/>
                    <a:cs typeface="+mn-cs"/>
                  </a:defRPr>
                </a:pPr>
                <a:r>
                  <a:rPr lang="en-CA"/>
                  <a:t>Proportion of NAS</a:t>
                </a:r>
                <a:endParaRPr lang="en-US"/>
              </a:p>
            </c:rich>
          </c:tx>
          <c:layout>
            <c:manualLayout>
              <c:xMode val="edge"/>
              <c:yMode val="edge"/>
              <c:x val="1.148159495807907E-3"/>
              <c:y val="0.37681338753981086"/>
            </c:manualLayout>
          </c:layout>
          <c:overlay val="0"/>
          <c:spPr>
            <a:noFill/>
            <a:ln>
              <a:noFill/>
            </a:ln>
            <a:effectLst/>
          </c:spPr>
          <c:txPr>
            <a:bodyPr rot="-5400000" spcFirstLastPara="1" vertOverflow="ellipsis" vert="horz" wrap="square" anchor="ctr" anchorCtr="1"/>
            <a:lstStyle/>
            <a:p>
              <a:pPr algn="ctr" rtl="0">
                <a:defRPr sz="1200" b="0" i="0" u="none" strike="noStrike" kern="1200" baseline="0">
                  <a:solidFill>
                    <a:schemeClr val="accent2"/>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4614862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2"/>
                </a:solidFill>
                <a:latin typeface="+mn-lt"/>
                <a:ea typeface="+mn-ea"/>
                <a:cs typeface="+mn-cs"/>
              </a:defRPr>
            </a:pPr>
            <a:r>
              <a:rPr lang="en-CA" sz="1600"/>
              <a:t>Median Time from Global Launch to Local Country Launch </a:t>
            </a:r>
            <a:endParaRPr lang="en-US" sz="1600"/>
          </a:p>
          <a:p>
            <a:pPr>
              <a:defRPr sz="1600"/>
            </a:pPr>
            <a:r>
              <a:rPr lang="en-CA" sz="1600" b="1"/>
              <a:t>All NAS</a:t>
            </a:r>
            <a:endParaRPr lang="en-US" sz="1600" b="1"/>
          </a:p>
          <a:p>
            <a:pPr>
              <a:defRPr sz="1600"/>
            </a:pPr>
            <a:r>
              <a:rPr lang="en-CA" sz="1600"/>
              <a:t>(Data Period: 2002-2021; </a:t>
            </a:r>
            <a:r>
              <a:rPr lang="en-CA" sz="1600" b="0" i="0" u="none" strike="noStrike" baseline="0">
                <a:effectLst/>
              </a:rPr>
              <a:t>Global NAS launches = 520</a:t>
            </a:r>
            <a:r>
              <a:rPr lang="en-CA" sz="1600"/>
              <a:t>)</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2"/>
              </a:solidFill>
              <a:latin typeface="+mn-lt"/>
              <a:ea typeface="+mn-ea"/>
              <a:cs typeface="+mn-cs"/>
            </a:defRPr>
          </a:pPr>
          <a:endParaRPr lang="en-US"/>
        </a:p>
      </c:txPr>
    </c:title>
    <c:autoTitleDeleted val="0"/>
    <c:plotArea>
      <c:layout>
        <c:manualLayout>
          <c:layoutTarget val="inner"/>
          <c:xMode val="edge"/>
          <c:yMode val="edge"/>
          <c:x val="5.2767332329931457E-2"/>
          <c:y val="0.16385338460599402"/>
          <c:w val="0.94673806543621275"/>
          <c:h val="0.61966137503662677"/>
        </c:manualLayout>
      </c:layout>
      <c:barChart>
        <c:barDir val="col"/>
        <c:grouping val="clustered"/>
        <c:varyColors val="0"/>
        <c:ser>
          <c:idx val="0"/>
          <c:order val="0"/>
          <c:tx>
            <c:strRef>
              <c:f>'Graph_Launch Time'!$B$2</c:f>
              <c:strCache>
                <c:ptCount val="1"/>
                <c:pt idx="0">
                  <c:v>Median Time to Launch (years)</c:v>
                </c:pt>
              </c:strCache>
            </c:strRef>
          </c:tx>
          <c:spPr>
            <a:solidFill>
              <a:schemeClr val="accent2"/>
            </a:solidFill>
            <a:ln>
              <a:noFill/>
            </a:ln>
            <a:effectLst/>
          </c:spPr>
          <c:invertIfNegative val="0"/>
          <c:dPt>
            <c:idx val="3"/>
            <c:invertIfNegative val="0"/>
            <c:bubble3D val="0"/>
            <c:spPr>
              <a:solidFill>
                <a:srgbClr val="D52B1E"/>
              </a:solidFill>
              <a:ln>
                <a:noFill/>
              </a:ln>
              <a:effectLst/>
            </c:spPr>
            <c:extLst>
              <c:ext xmlns:c16="http://schemas.microsoft.com/office/drawing/2014/chart" uri="{C3380CC4-5D6E-409C-BE32-E72D297353CC}">
                <c16:uniqueId val="{00000002-921B-41D6-A928-07214115CF70}"/>
              </c:ext>
            </c:extLst>
          </c:dPt>
          <c:dLbls>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'Graph_Launch Time'!$A$3:$A$25</c:f>
              <c:strCache>
                <c:ptCount val="23"/>
                <c:pt idx="0">
                  <c:v>US</c:v>
                </c:pt>
                <c:pt idx="1">
                  <c:v>GERMANY</c:v>
                </c:pt>
                <c:pt idx="2">
                  <c:v>UK</c:v>
                </c:pt>
                <c:pt idx="3">
                  <c:v>CANADA</c:v>
                </c:pt>
                <c:pt idx="4">
                  <c:v>SWITZERLAND</c:v>
                </c:pt>
                <c:pt idx="5">
                  <c:v>SPAIN</c:v>
                </c:pt>
                <c:pt idx="6">
                  <c:v>FRANCE</c:v>
                </c:pt>
                <c:pt idx="7">
                  <c:v>AUSTRALIA</c:v>
                </c:pt>
                <c:pt idx="8">
                  <c:v>POLAND</c:v>
                </c:pt>
                <c:pt idx="9">
                  <c:v>ITALY</c:v>
                </c:pt>
                <c:pt idx="10">
                  <c:v>BELGIUM</c:v>
                </c:pt>
                <c:pt idx="11">
                  <c:v>BRAZIL</c:v>
                </c:pt>
                <c:pt idx="12">
                  <c:v>MEXICO</c:v>
                </c:pt>
                <c:pt idx="13">
                  <c:v>JAPAN</c:v>
                </c:pt>
                <c:pt idx="14">
                  <c:v>ARGENTINA</c:v>
                </c:pt>
                <c:pt idx="15">
                  <c:v>KOREA</c:v>
                </c:pt>
                <c:pt idx="16">
                  <c:v>RUSSIA</c:v>
                </c:pt>
                <c:pt idx="17">
                  <c:v>TAIWAN</c:v>
                </c:pt>
                <c:pt idx="18">
                  <c:v>THAILAND</c:v>
                </c:pt>
                <c:pt idx="19">
                  <c:v>SAUDI ARABIA</c:v>
                </c:pt>
                <c:pt idx="20">
                  <c:v>TURKEY</c:v>
                </c:pt>
                <c:pt idx="21">
                  <c:v>INDIA</c:v>
                </c:pt>
                <c:pt idx="22">
                  <c:v>CHINA</c:v>
                </c:pt>
              </c:strCache>
            </c:strRef>
          </c:cat>
          <c:val>
            <c:numRef>
              <c:f>'Graph_Launch Time'!$B$3:$B$25</c:f>
              <c:numCache>
                <c:formatCode>0.0</c:formatCode>
                <c:ptCount val="23"/>
                <c:pt idx="0">
                  <c:v>0</c:v>
                </c:pt>
                <c:pt idx="1">
                  <c:v>0.58630136990000004</c:v>
                </c:pt>
                <c:pt idx="2">
                  <c:v>0.67123287669999998</c:v>
                </c:pt>
                <c:pt idx="3">
                  <c:v>1.1671232877</c:v>
                </c:pt>
                <c:pt idx="4">
                  <c:v>1.3328767123</c:v>
                </c:pt>
                <c:pt idx="5">
                  <c:v>1.504109589</c:v>
                </c:pt>
                <c:pt idx="6">
                  <c:v>1.504109589</c:v>
                </c:pt>
                <c:pt idx="7">
                  <c:v>1.5808219178</c:v>
                </c:pt>
                <c:pt idx="8">
                  <c:v>1.5835616438</c:v>
                </c:pt>
                <c:pt idx="9">
                  <c:v>1.5863013698999999</c:v>
                </c:pt>
                <c:pt idx="10">
                  <c:v>1.6684931507</c:v>
                </c:pt>
                <c:pt idx="11">
                  <c:v>1.8410958904000001</c:v>
                </c:pt>
                <c:pt idx="12">
                  <c:v>1.9150684931999999</c:v>
                </c:pt>
                <c:pt idx="13">
                  <c:v>1.9178082192000001</c:v>
                </c:pt>
                <c:pt idx="14">
                  <c:v>2.1684931506499998</c:v>
                </c:pt>
                <c:pt idx="15">
                  <c:v>2.4136986300999999</c:v>
                </c:pt>
                <c:pt idx="16">
                  <c:v>2.6630136985999999</c:v>
                </c:pt>
                <c:pt idx="17">
                  <c:v>2.7534246575000001</c:v>
                </c:pt>
                <c:pt idx="18">
                  <c:v>2.9205479452000001</c:v>
                </c:pt>
                <c:pt idx="19">
                  <c:v>3.2547945205</c:v>
                </c:pt>
                <c:pt idx="20">
                  <c:v>3.4986301370000001</c:v>
                </c:pt>
                <c:pt idx="21">
                  <c:v>3.6739726027000001</c:v>
                </c:pt>
                <c:pt idx="22">
                  <c:v>4.3369863013999996</c:v>
                </c:pt>
              </c:numCache>
            </c:numRef>
          </c:val>
          <c:extLst>
            <c:ext xmlns:c16="http://schemas.microsoft.com/office/drawing/2014/chart" uri="{C3380CC4-5D6E-409C-BE32-E72D297353CC}">
              <c16:uniqueId val="{00000000-921B-41D6-A928-07214115CF70}"/>
            </c:ext>
          </c:extLst>
        </c:ser>
        <c:dLbls>
          <c:dLblPos val="outEnd"/>
          <c:showLegendKey val="0"/>
          <c:showVal val="1"/>
          <c:showCatName val="0"/>
          <c:showSerName val="0"/>
          <c:showPercent val="0"/>
          <c:showBubbleSize val="0"/>
        </c:dLbls>
        <c:gapWidth val="50"/>
        <c:overlap val="-27"/>
        <c:axId val="611149744"/>
        <c:axId val="611151712"/>
      </c:barChart>
      <c:catAx>
        <c:axId val="611149744"/>
        <c:scaling>
          <c:orientation val="minMax"/>
        </c:scaling>
        <c:delete val="0"/>
        <c:axPos val="b"/>
        <c:numFmt formatCode="General" sourceLinked="1"/>
        <c:majorTickMark val="none"/>
        <c:minorTickMark val="none"/>
        <c:tickLblPos val="nextTo"/>
        <c:spPr>
          <a:noFill/>
          <a:ln w="9525" cap="flat" cmpd="sng" algn="ctr">
            <a:solidFill>
              <a:schemeClr val="tx1">
                <a:lumMod val="20000"/>
                <a:lumOff val="80000"/>
              </a:schemeClr>
            </a:solidFill>
            <a:round/>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11151712"/>
        <c:crosses val="autoZero"/>
        <c:auto val="1"/>
        <c:lblAlgn val="ctr"/>
        <c:lblOffset val="100"/>
        <c:noMultiLvlLbl val="0"/>
      </c:catAx>
      <c:valAx>
        <c:axId val="611151712"/>
        <c:scaling>
          <c:orientation val="minMax"/>
        </c:scaling>
        <c:delete val="0"/>
        <c:axPos val="l"/>
        <c:title>
          <c:tx>
            <c:rich>
              <a:bodyPr rot="-5400000" spcFirstLastPara="1" vertOverflow="ellipsis" vert="horz" wrap="square" anchor="ctr" anchorCtr="1"/>
              <a:lstStyle/>
              <a:p>
                <a:pPr algn="ctr" rtl="0">
                  <a:defRPr sz="1200" b="0" i="0" u="none" strike="noStrike" kern="1200" baseline="0">
                    <a:solidFill>
                      <a:schemeClr val="accent2"/>
                    </a:solidFill>
                    <a:latin typeface="+mn-lt"/>
                    <a:ea typeface="+mn-ea"/>
                    <a:cs typeface="+mn-cs"/>
                  </a:defRPr>
                </a:pPr>
                <a:r>
                  <a:rPr lang="en-CA"/>
                  <a:t>Time (years)</a:t>
                </a:r>
                <a:endParaRPr lang="en-US"/>
              </a:p>
              <a:p>
                <a:pPr algn="ctr" rtl="0">
                  <a:defRPr/>
                </a:pPr>
                <a:endParaRPr lang="en-US"/>
              </a:p>
            </c:rich>
          </c:tx>
          <c:overlay val="0"/>
          <c:spPr>
            <a:noFill/>
            <a:ln>
              <a:noFill/>
            </a:ln>
            <a:effectLst/>
          </c:spPr>
          <c:txPr>
            <a:bodyPr rot="-5400000" spcFirstLastPara="1" vertOverflow="ellipsis" vert="horz" wrap="square" anchor="ctr" anchorCtr="1"/>
            <a:lstStyle/>
            <a:p>
              <a:pPr algn="ctr" rtl="0">
                <a:defRPr sz="1200" b="0" i="0" u="none" strike="noStrike" kern="1200" baseline="0">
                  <a:solidFill>
                    <a:schemeClr val="accent2"/>
                  </a:solidFill>
                  <a:latin typeface="+mn-lt"/>
                  <a:ea typeface="+mn-ea"/>
                  <a:cs typeface="+mn-cs"/>
                </a:defRPr>
              </a:pPr>
              <a:endParaRPr lang="en-US"/>
            </a:p>
          </c:txPr>
        </c:title>
        <c:numFmt formatCode="0.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2"/>
                </a:solidFill>
                <a:latin typeface="+mn-lt"/>
                <a:ea typeface="+mn-ea"/>
                <a:cs typeface="+mn-cs"/>
              </a:defRPr>
            </a:pPr>
            <a:endParaRPr lang="en-US"/>
          </a:p>
        </c:txPr>
        <c:crossAx val="61114974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2"/>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r>
              <a:rPr lang="en-CA" sz="1600" b="0" i="0" baseline="0">
                <a:effectLst/>
              </a:rPr>
              <a:t>Yearly Trend of Median Time to Launch and Median Launch Position in Canada </a:t>
            </a:r>
            <a:endParaRPr lang="en-CA" sz="1600">
              <a:effectLst/>
            </a:endParaRPr>
          </a:p>
          <a:p>
            <a:pPr>
              <a:defRPr sz="1600"/>
            </a:pPr>
            <a:r>
              <a:rPr lang="en-CA" sz="1600" b="0" i="0" baseline="0">
                <a:effectLst/>
              </a:rPr>
              <a:t>(Data Period 2007 – 2021)</a:t>
            </a:r>
            <a:endParaRPr lang="en-CA" sz="1600">
              <a:effectLs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6.346454756140868E-2"/>
          <c:y val="0.14958379307159506"/>
          <c:w val="0.87682922522432349"/>
          <c:h val="0.68853044267802099"/>
        </c:manualLayout>
      </c:layout>
      <c:barChart>
        <c:barDir val="col"/>
        <c:grouping val="clustered"/>
        <c:varyColors val="0"/>
        <c:ser>
          <c:idx val="1"/>
          <c:order val="1"/>
          <c:tx>
            <c:strRef>
              <c:f>'-&gt;Piv_Countries yoy rank'!$MK$10</c:f>
              <c:strCache>
                <c:ptCount val="1"/>
                <c:pt idx="0">
                  <c:v>Median Time to Launch</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'-&gt;Piv_Countries yoy rank'!$MJ$31:$MJ$45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'-&gt;Piv_Countries yoy rank'!$MK$12:$MK$26</c:f>
              <c:numCache>
                <c:formatCode>0.0</c:formatCode>
                <c:ptCount val="15"/>
                <c:pt idx="0">
                  <c:v>1.0767123288</c:v>
                </c:pt>
                <c:pt idx="1">
                  <c:v>1.5849315068499998</c:v>
                </c:pt>
                <c:pt idx="2">
                  <c:v>2.2547945205</c:v>
                </c:pt>
                <c:pt idx="3">
                  <c:v>1.5863013698999999</c:v>
                </c:pt>
                <c:pt idx="4">
                  <c:v>0.58082191780000003</c:v>
                </c:pt>
                <c:pt idx="5">
                  <c:v>2.0876712329</c:v>
                </c:pt>
                <c:pt idx="6">
                  <c:v>1</c:v>
                </c:pt>
                <c:pt idx="7">
                  <c:v>1.0410958903999998</c:v>
                </c:pt>
                <c:pt idx="8">
                  <c:v>0.91643835620000003</c:v>
                </c:pt>
                <c:pt idx="9">
                  <c:v>1.0849315068000001</c:v>
                </c:pt>
                <c:pt idx="10">
                  <c:v>1.1671232877</c:v>
                </c:pt>
                <c:pt idx="11">
                  <c:v>1.0849315068000001</c:v>
                </c:pt>
                <c:pt idx="12">
                  <c:v>0.91643835615000002</c:v>
                </c:pt>
                <c:pt idx="13">
                  <c:v>1.0027397260000002</c:v>
                </c:pt>
                <c:pt idx="14">
                  <c:v>2.0863013698500001</c:v>
                </c:pt>
              </c:numCache>
            </c:numRef>
          </c:val>
          <c:extLst>
            <c:ext xmlns:c16="http://schemas.microsoft.com/office/drawing/2014/chart" uri="{C3380CC4-5D6E-409C-BE32-E72D297353CC}">
              <c16:uniqueId val="{00000000-2B05-40AD-9E00-604F19FE341F}"/>
            </c:ext>
          </c:extLst>
        </c:ser>
        <c:dLbls>
          <c:showLegendKey val="0"/>
          <c:showVal val="1"/>
          <c:showCatName val="0"/>
          <c:showSerName val="0"/>
          <c:showPercent val="0"/>
          <c:showBubbleSize val="0"/>
        </c:dLbls>
        <c:gapWidth val="139"/>
        <c:axId val="717769680"/>
        <c:axId val="717765416"/>
      </c:barChart>
      <c:lineChart>
        <c:grouping val="stacked"/>
        <c:varyColors val="0"/>
        <c:ser>
          <c:idx val="0"/>
          <c:order val="0"/>
          <c:tx>
            <c:strRef>
              <c:f>'-&gt;Piv_Countries yoy rank'!$MK$29</c:f>
              <c:strCache>
                <c:ptCount val="1"/>
                <c:pt idx="0">
                  <c:v>Rank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572-4C06-BE6A-43EDC957FDA7}"/>
                </c:ext>
              </c:extLst>
            </c:dLbl>
            <c:dLbl>
              <c:idx val="2"/>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584-4758-91FD-9727F0AA2425}"/>
                </c:ext>
              </c:extLst>
            </c:dLbl>
            <c:dLbl>
              <c:idx val="4"/>
              <c:spPr>
                <a:noFill/>
                <a:ln>
                  <a:noFill/>
                </a:ln>
                <a:effectLst/>
              </c:spPr>
              <c:txPr>
                <a:bodyPr rot="0" spcFirstLastPara="1" vertOverflow="ellipsis" vert="horz" wrap="square" anchor="ctr" anchorCtr="1"/>
                <a:lstStyle/>
                <a:p>
                  <a:pPr>
                    <a:defRPr sz="1200" b="1"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5584-4758-91FD-9727F0AA2425}"/>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'-&gt;Piv_Countries yoy rank'!$MJ$31:$MJ$45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'-&gt;Piv_Countries yoy rank'!$MK$31:$MK$45</c:f>
              <c:numCache>
                <c:formatCode>0</c:formatCode>
                <c:ptCount val="15"/>
                <c:pt idx="0">
                  <c:v>5</c:v>
                </c:pt>
                <c:pt idx="1">
                  <c:v>11</c:v>
                </c:pt>
                <c:pt idx="2">
                  <c:v>16</c:v>
                </c:pt>
                <c:pt idx="3">
                  <c:v>9</c:v>
                </c:pt>
                <c:pt idx="4">
                  <c:v>4</c:v>
                </c:pt>
                <c:pt idx="5">
                  <c:v>11</c:v>
                </c:pt>
                <c:pt idx="6">
                  <c:v>4</c:v>
                </c:pt>
                <c:pt idx="7">
                  <c:v>6</c:v>
                </c:pt>
                <c:pt idx="8">
                  <c:v>4</c:v>
                </c:pt>
                <c:pt idx="9">
                  <c:v>4</c:v>
                </c:pt>
                <c:pt idx="10">
                  <c:v>5</c:v>
                </c:pt>
                <c:pt idx="11">
                  <c:v>4</c:v>
                </c:pt>
                <c:pt idx="12">
                  <c:v>4</c:v>
                </c:pt>
                <c:pt idx="13">
                  <c:v>5</c:v>
                </c:pt>
                <c:pt idx="14">
                  <c:v>9</c:v>
                </c:pt>
              </c:numCache>
            </c:numRef>
          </c:val>
          <c:smooth val="0"/>
          <c:extLst>
            <c:ext xmlns:c16="http://schemas.microsoft.com/office/drawing/2014/chart" uri="{C3380CC4-5D6E-409C-BE32-E72D297353CC}">
              <c16:uniqueId val="{00000001-2B05-40AD-9E00-604F19FE341F}"/>
            </c:ext>
          </c:extLst>
        </c:ser>
        <c:dLbls>
          <c:showLegendKey val="0"/>
          <c:showVal val="1"/>
          <c:showCatName val="0"/>
          <c:showSerName val="0"/>
          <c:showPercent val="0"/>
          <c:showBubbleSize val="0"/>
        </c:dLbls>
        <c:marker val="1"/>
        <c:smooth val="0"/>
        <c:axId val="635822544"/>
        <c:axId val="635821560"/>
      </c:lineChart>
      <c:catAx>
        <c:axId val="7177696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US"/>
                  <a:t>Year</a:t>
                </a:r>
                <a:endParaRPr lang="en-CA"/>
              </a:p>
            </c:rich>
          </c:tx>
          <c:overlay val="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717765416"/>
        <c:crosses val="autoZero"/>
        <c:auto val="1"/>
        <c:lblAlgn val="ctr"/>
        <c:lblOffset val="100"/>
        <c:noMultiLvlLbl val="0"/>
      </c:catAx>
      <c:valAx>
        <c:axId val="71776541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a:t>Median Time to Launch (years)</a:t>
                </a:r>
              </a:p>
            </c:rich>
          </c:tx>
          <c:layout>
            <c:manualLayout>
              <c:xMode val="edge"/>
              <c:yMode val="edge"/>
              <c:x val="2.2538386688083457E-3"/>
              <c:y val="0.2512479225452380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0.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717769680"/>
        <c:crosses val="autoZero"/>
        <c:crossBetween val="between"/>
      </c:valAx>
      <c:valAx>
        <c:axId val="635821560"/>
        <c:scaling>
          <c:orientation val="minMax"/>
        </c:scaling>
        <c:delete val="0"/>
        <c:axPos val="r"/>
        <c:title>
          <c:tx>
            <c:rich>
              <a:bodyPr rot="5400000" spcFirstLastPara="1" vertOverflow="ellipsis" wrap="square" anchor="ctr" anchorCtr="1"/>
              <a:lstStyle/>
              <a:p>
                <a:pPr>
                  <a:defRPr sz="1200" b="0" i="0" u="none" strike="noStrike" kern="1200" baseline="0">
                    <a:solidFill>
                      <a:schemeClr val="accent1"/>
                    </a:solidFill>
                    <a:latin typeface="+mn-lt"/>
                    <a:ea typeface="+mn-ea"/>
                    <a:cs typeface="+mn-cs"/>
                  </a:defRPr>
                </a:pPr>
                <a:r>
                  <a:rPr lang="en-CA"/>
                  <a:t>Rank by Median Time to Launch</a:t>
                </a:r>
              </a:p>
            </c:rich>
          </c:tx>
          <c:layout>
            <c:manualLayout>
              <c:xMode val="edge"/>
              <c:yMode val="edge"/>
              <c:x val="0.97880823754962665"/>
              <c:y val="0.24245017991664294"/>
            </c:manualLayout>
          </c:layout>
          <c:overlay val="0"/>
          <c:spPr>
            <a:noFill/>
            <a:ln>
              <a:noFill/>
            </a:ln>
            <a:effectLst/>
          </c:spPr>
          <c:txPr>
            <a:bodyPr rot="5400000" spcFirstLastPara="1" vertOverflow="ellipsis" wrap="square" anchor="ctr" anchorCtr="1"/>
            <a:lstStyle/>
            <a:p>
              <a:pPr>
                <a:defRPr sz="12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35822544"/>
        <c:crosses val="max"/>
        <c:crossBetween val="between"/>
      </c:valAx>
      <c:catAx>
        <c:axId val="635822544"/>
        <c:scaling>
          <c:orientation val="minMax"/>
        </c:scaling>
        <c:delete val="1"/>
        <c:axPos val="b"/>
        <c:numFmt formatCode="General" sourceLinked="1"/>
        <c:majorTickMark val="out"/>
        <c:minorTickMark val="none"/>
        <c:tickLblPos val="nextTo"/>
        <c:crossAx val="6358215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72826467450976E-2"/>
          <c:y val="0.243109631404091"/>
          <c:w val="0.95346701200683859"/>
          <c:h val="0.59670396635977341"/>
        </c:manualLayout>
      </c:layout>
      <c:lineChart>
        <c:grouping val="standard"/>
        <c:varyColors val="0"/>
        <c:ser>
          <c:idx val="0"/>
          <c:order val="0"/>
          <c:tx>
            <c:strRef>
              <c:f>'Graph_Global_Canada_#NAS_year'!$F$28</c:f>
              <c:strCache>
                <c:ptCount val="1"/>
                <c:pt idx="0">
                  <c:v>Number of NAS Launched Globally</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3.157625933268635E-3"/>
                  <c:y val="1.4721526850260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5E-4720-A60D-60CAE99D051B}"/>
                </c:ext>
              </c:extLst>
            </c:dLbl>
            <c:dLbl>
              <c:idx val="5"/>
              <c:layout>
                <c:manualLayout>
                  <c:x val="-3.1998576041713932E-2"/>
                  <c:y val="-7.23920016480757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05-45D7-A7CD-83013EF6F828}"/>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5E-4720-A60D-60CAE99D051B}"/>
                </c:ext>
              </c:extLst>
            </c:dLbl>
            <c:dLbl>
              <c:idx val="11"/>
              <c:layout>
                <c:manualLayout>
                  <c:x val="-5.1466569752303768E-3"/>
                  <c:y val="1.2227417955109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95E-4720-A60D-60CAE99D051B}"/>
                </c:ext>
              </c:extLst>
            </c:dLbl>
            <c:spPr>
              <a:noFill/>
              <a:ln>
                <a:noFill/>
              </a:ln>
              <a:effectLst/>
            </c:spPr>
            <c:txPr>
              <a:bodyPr rot="0" spcFirstLastPara="1" vertOverflow="ellipsis" vert="horz" wrap="square" anchor="ctr" anchorCtr="1"/>
              <a:lstStyle/>
              <a:p>
                <a:pPr>
                  <a:defRPr sz="12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'Graph_Global_Canada_#NAS_year'!$F$29:$F$45</c:f>
              <c:numCache>
                <c:formatCode>General</c:formatCode>
                <c:ptCount val="17"/>
                <c:pt idx="0">
                  <c:v>24</c:v>
                </c:pt>
                <c:pt idx="1">
                  <c:v>24</c:v>
                </c:pt>
                <c:pt idx="2">
                  <c:v>18</c:v>
                </c:pt>
                <c:pt idx="3">
                  <c:v>20</c:v>
                </c:pt>
                <c:pt idx="4">
                  <c:v>28</c:v>
                </c:pt>
                <c:pt idx="5">
                  <c:v>21</c:v>
                </c:pt>
                <c:pt idx="6">
                  <c:v>31</c:v>
                </c:pt>
                <c:pt idx="7">
                  <c:v>18</c:v>
                </c:pt>
                <c:pt idx="8">
                  <c:v>28</c:v>
                </c:pt>
                <c:pt idx="9">
                  <c:v>36</c:v>
                </c:pt>
                <c:pt idx="10">
                  <c:v>32</c:v>
                </c:pt>
                <c:pt idx="11">
                  <c:v>23</c:v>
                </c:pt>
                <c:pt idx="12">
                  <c:v>31</c:v>
                </c:pt>
                <c:pt idx="13">
                  <c:v>44</c:v>
                </c:pt>
                <c:pt idx="14">
                  <c:v>26</c:v>
                </c:pt>
                <c:pt idx="15">
                  <c:v>32</c:v>
                </c:pt>
              </c:numCache>
            </c:numRef>
          </c:val>
          <c:smooth val="0"/>
          <c:extLst>
            <c:ext xmlns:c16="http://schemas.microsoft.com/office/drawing/2014/chart" uri="{C3380CC4-5D6E-409C-BE32-E72D297353CC}">
              <c16:uniqueId val="{00000000-295E-4720-A60D-60CAE99D051B}"/>
            </c:ext>
          </c:extLst>
        </c:ser>
        <c:ser>
          <c:idx val="1"/>
          <c:order val="1"/>
          <c:tx>
            <c:strRef>
              <c:f>'Graph_Global_Canada_#NAS_year'!$C$28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'Graph_Global_Canada_#NAS_year'!$C$29:$C$43</c:f>
            </c:numRef>
          </c:val>
          <c:smooth val="0"/>
          <c:extLst>
            <c:ext xmlns:c16="http://schemas.microsoft.com/office/drawing/2014/chart" uri="{C3380CC4-5D6E-409C-BE32-E72D297353CC}">
              <c16:uniqueId val="{00000001-295E-4720-A60D-60CAE99D051B}"/>
            </c:ext>
          </c:extLst>
        </c:ser>
        <c:ser>
          <c:idx val="2"/>
          <c:order val="2"/>
          <c:tx>
            <c:strRef>
              <c:f>'Graph_Global_Canada_#NAS_year'!$D$28</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'Graph_Global_Canada_#NAS_year'!$D$29:$D$43</c:f>
            </c:numRef>
          </c:val>
          <c:smooth val="0"/>
          <c:extLst>
            <c:ext xmlns:c16="http://schemas.microsoft.com/office/drawing/2014/chart" uri="{C3380CC4-5D6E-409C-BE32-E72D297353CC}">
              <c16:uniqueId val="{00000002-295E-4720-A60D-60CAE99D051B}"/>
            </c:ext>
          </c:extLst>
        </c:ser>
        <c:ser>
          <c:idx val="3"/>
          <c:order val="3"/>
          <c:tx>
            <c:strRef>
              <c:f>'Graph_Global_Canada_#NAS_year'!$E$28</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'Graph_Global_Canada_#NAS_year'!$A$29:$A$45</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'Graph_Global_Canada_#NAS_year'!$E$29:$E$43</c:f>
            </c:numRef>
          </c:val>
          <c:smooth val="0"/>
          <c:extLst>
            <c:ext xmlns:c16="http://schemas.microsoft.com/office/drawing/2014/chart" uri="{C3380CC4-5D6E-409C-BE32-E72D297353CC}">
              <c16:uniqueId val="{00000003-295E-4720-A60D-60CAE99D051B}"/>
            </c:ext>
          </c:extLst>
        </c:ser>
        <c:dLbls>
          <c:dLblPos val="t"/>
          <c:showLegendKey val="0"/>
          <c:showVal val="1"/>
          <c:showCatName val="0"/>
          <c:showSerName val="0"/>
          <c:showPercent val="0"/>
          <c:showBubbleSize val="0"/>
        </c:dLbls>
        <c:marker val="1"/>
        <c:smooth val="0"/>
        <c:axId val="673375792"/>
        <c:axId val="673378088"/>
      </c:lineChart>
      <c:catAx>
        <c:axId val="673375792"/>
        <c:scaling>
          <c:orientation val="minMax"/>
        </c:scaling>
        <c:delete val="0"/>
        <c:axPos val="t"/>
        <c:title>
          <c:tx>
            <c:rich>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r>
                  <a:rPr lang="en-CA"/>
                  <a:t>Global Launch Year</a:t>
                </a:r>
              </a:p>
            </c:rich>
          </c:tx>
          <c:layout>
            <c:manualLayout>
              <c:xMode val="edge"/>
              <c:yMode val="edge"/>
              <c:x val="0.46910506210749436"/>
              <c:y val="0.1309784232086455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673378088"/>
        <c:crosses val="max"/>
        <c:auto val="1"/>
        <c:lblAlgn val="ctr"/>
        <c:lblOffset val="100"/>
        <c:noMultiLvlLbl val="0"/>
      </c:catAx>
      <c:valAx>
        <c:axId val="673378088"/>
        <c:scaling>
          <c:orientation val="minMax"/>
          <c:max val="50"/>
        </c:scaling>
        <c:delete val="1"/>
        <c:axPos val="l"/>
        <c:numFmt formatCode="General" sourceLinked="1"/>
        <c:majorTickMark val="out"/>
        <c:minorTickMark val="none"/>
        <c:tickLblPos val="nextTo"/>
        <c:crossAx val="6733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3"/>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n-CA" sz="1600" b="0" i="0" baseline="0">
                <a:solidFill>
                  <a:schemeClr val="accent1"/>
                </a:solidFill>
                <a:effectLst/>
              </a:rPr>
              <a:t>Yearly Trend of Number of NAS Launched in Canada and Globally </a:t>
            </a:r>
            <a:endParaRPr lang="en-US" sz="1600">
              <a:solidFill>
                <a:schemeClr val="accent1"/>
              </a:solidFill>
              <a:effectLst/>
            </a:endParaRPr>
          </a:p>
          <a:p>
            <a:pPr>
              <a:defRPr>
                <a:solidFill>
                  <a:schemeClr val="accent1"/>
                </a:solidFill>
              </a:defRPr>
            </a:pPr>
            <a:r>
              <a:rPr lang="en-CA" sz="1600" b="0" i="0" baseline="0">
                <a:solidFill>
                  <a:schemeClr val="accent1"/>
                </a:solidFill>
                <a:effectLst/>
              </a:rPr>
              <a:t>(Data Period: 2007 – 2021)</a:t>
            </a:r>
            <a:endParaRPr lang="en-US" sz="1600">
              <a:solidFill>
                <a:schemeClr val="accent1"/>
              </a:solidFill>
              <a:effectLst/>
            </a:endParaRPr>
          </a:p>
        </c:rich>
      </c:tx>
      <c:layout>
        <c:manualLayout>
          <c:xMode val="edge"/>
          <c:yMode val="edge"/>
          <c:x val="0.21516233294068354"/>
          <c:y val="1.55597020868378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4.6472826467450976E-2"/>
          <c:y val="0.25059195808954399"/>
          <c:w val="0.95346701200683859"/>
          <c:h val="0.5892216396743204"/>
        </c:manualLayout>
      </c:layout>
      <c:lineChart>
        <c:grouping val="standard"/>
        <c:varyColors val="0"/>
        <c:ser>
          <c:idx val="0"/>
          <c:order val="0"/>
          <c:tx>
            <c:strRef>
              <c:f>'Graph_Global_Canada_#NAS_year'!$B$28</c:f>
              <c:strCache>
                <c:ptCount val="1"/>
                <c:pt idx="0">
                  <c:v>Number of NAS Launched in Canada</c:v>
                </c:pt>
              </c:strCache>
            </c:strRef>
          </c:tx>
          <c:spPr>
            <a:ln w="28575" cap="rnd">
              <a:solidFill>
                <a:schemeClr val="accent1"/>
              </a:solidFill>
              <a:round/>
            </a:ln>
            <a:effectLst/>
          </c:spPr>
          <c:marker>
            <c:symbol val="circle"/>
            <c:size val="5"/>
            <c:spPr>
              <a:solidFill>
                <a:schemeClr val="accent2"/>
              </a:solidFill>
              <a:ln w="9525">
                <a:solidFill>
                  <a:schemeClr val="accent1"/>
                </a:solidFill>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2A8-4937-80EA-F71095C1C26C}"/>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77-418A-BC6B-1025FA02D2BB}"/>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D77-418A-BC6B-1025FA02D2BB}"/>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D77-418A-BC6B-1025FA02D2BB}"/>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77-418A-BC6B-1025FA02D2BB}"/>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77-418A-BC6B-1025FA02D2BB}"/>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77-418A-BC6B-1025FA02D2BB}"/>
                </c:ext>
              </c:extLst>
            </c:dLbl>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77-418A-BC6B-1025FA02D2BB}"/>
                </c:ext>
              </c:extLst>
            </c:dLbl>
            <c:dLbl>
              <c:idx val="12"/>
              <c:layout>
                <c:manualLayout>
                  <c:x val="-1.8316394645756098E-2"/>
                  <c:y val="2.3592347240276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BB-48E1-86E2-DA8EA6C4124D}"/>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77-418A-BC6B-1025FA02D2BB}"/>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2A8-4937-80EA-F71095C1C2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'Graph_Global_Canada_#NAS_year'!$B$31:$B$45</c:f>
              <c:numCache>
                <c:formatCode>General</c:formatCode>
                <c:ptCount val="15"/>
                <c:pt idx="0">
                  <c:v>19</c:v>
                </c:pt>
                <c:pt idx="1">
                  <c:v>18</c:v>
                </c:pt>
                <c:pt idx="2">
                  <c:v>15</c:v>
                </c:pt>
                <c:pt idx="3">
                  <c:v>17</c:v>
                </c:pt>
                <c:pt idx="4">
                  <c:v>17</c:v>
                </c:pt>
                <c:pt idx="5">
                  <c:v>21</c:v>
                </c:pt>
                <c:pt idx="6">
                  <c:v>22</c:v>
                </c:pt>
                <c:pt idx="7">
                  <c:v>22</c:v>
                </c:pt>
                <c:pt idx="8">
                  <c:v>18</c:v>
                </c:pt>
                <c:pt idx="9">
                  <c:v>27</c:v>
                </c:pt>
                <c:pt idx="10">
                  <c:v>25</c:v>
                </c:pt>
                <c:pt idx="11">
                  <c:v>21</c:v>
                </c:pt>
                <c:pt idx="12">
                  <c:v>20</c:v>
                </c:pt>
                <c:pt idx="13">
                  <c:v>20</c:v>
                </c:pt>
                <c:pt idx="14">
                  <c:v>16</c:v>
                </c:pt>
              </c:numCache>
            </c:numRef>
          </c:val>
          <c:smooth val="0"/>
          <c:extLst>
            <c:ext xmlns:c16="http://schemas.microsoft.com/office/drawing/2014/chart" uri="{C3380CC4-5D6E-409C-BE32-E72D297353CC}">
              <c16:uniqueId val="{00000000-C2A8-4937-80EA-F71095C1C26C}"/>
            </c:ext>
          </c:extLst>
        </c:ser>
        <c:ser>
          <c:idx val="1"/>
          <c:order val="1"/>
          <c:tx>
            <c:strRef>
              <c:f>'Graph_Global_Canada_#NAS_year'!$C$28</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'Graph_Global_Canada_#NAS_year'!$C$29:$C$43</c:f>
            </c:numRef>
          </c:val>
          <c:smooth val="0"/>
          <c:extLst>
            <c:ext xmlns:c16="http://schemas.microsoft.com/office/drawing/2014/chart" uri="{C3380CC4-5D6E-409C-BE32-E72D297353CC}">
              <c16:uniqueId val="{00000001-C2A8-4937-80EA-F71095C1C26C}"/>
            </c:ext>
          </c:extLst>
        </c:ser>
        <c:ser>
          <c:idx val="2"/>
          <c:order val="2"/>
          <c:tx>
            <c:strRef>
              <c:f>'Graph_Global_Canada_#NAS_year'!$D$28</c:f>
              <c:strCache>
                <c:ptCount val="1"/>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'Graph_Global_Canada_#NAS_year'!$D$29:$D$43</c:f>
            </c:numRef>
          </c:val>
          <c:smooth val="0"/>
          <c:extLst>
            <c:ext xmlns:c16="http://schemas.microsoft.com/office/drawing/2014/chart" uri="{C3380CC4-5D6E-409C-BE32-E72D297353CC}">
              <c16:uniqueId val="{00000002-C2A8-4937-80EA-F71095C1C26C}"/>
            </c:ext>
          </c:extLst>
        </c:ser>
        <c:ser>
          <c:idx val="3"/>
          <c:order val="3"/>
          <c:tx>
            <c:strRef>
              <c:f>'Graph_Global_Canada_#NAS_year'!$E$28</c:f>
              <c:strCache>
                <c:ptCount val="1"/>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'Graph_Global_Canada_#NAS_year'!$A$31:$A$45</c:f>
              <c:strCach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strCache>
            </c:strRef>
          </c:cat>
          <c:val>
            <c:numRef>
              <c:f>'Graph_Global_Canada_#NAS_year'!$E$29:$E$43</c:f>
            </c:numRef>
          </c:val>
          <c:smooth val="0"/>
          <c:extLst>
            <c:ext xmlns:c16="http://schemas.microsoft.com/office/drawing/2014/chart" uri="{C3380CC4-5D6E-409C-BE32-E72D297353CC}">
              <c16:uniqueId val="{00000003-C2A8-4937-80EA-F71095C1C26C}"/>
            </c:ext>
          </c:extLst>
        </c:ser>
        <c:dLbls>
          <c:dLblPos val="t"/>
          <c:showLegendKey val="0"/>
          <c:showVal val="1"/>
          <c:showCatName val="0"/>
          <c:showSerName val="0"/>
          <c:showPercent val="0"/>
          <c:showBubbleSize val="0"/>
        </c:dLbls>
        <c:marker val="1"/>
        <c:smooth val="0"/>
        <c:axId val="673375792"/>
        <c:axId val="673378088"/>
      </c:lineChart>
      <c:catAx>
        <c:axId val="673375792"/>
        <c:scaling>
          <c:orientation val="minMax"/>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accent1"/>
                    </a:solidFill>
                    <a:latin typeface="+mn-lt"/>
                    <a:ea typeface="+mn-ea"/>
                    <a:cs typeface="+mn-cs"/>
                  </a:defRPr>
                </a:pPr>
                <a:r>
                  <a:rPr lang="en-CA" sz="1200" b="0" i="0" baseline="0">
                    <a:solidFill>
                      <a:schemeClr val="accent1"/>
                    </a:solidFill>
                    <a:effectLst/>
                  </a:rPr>
                  <a:t>Canadian Launch Year</a:t>
                </a:r>
                <a:endParaRPr lang="en-US" sz="1200">
                  <a:solidFill>
                    <a:schemeClr val="accent1"/>
                  </a:solidFill>
                  <a:effectLst/>
                </a:endParaRPr>
              </a:p>
            </c:rich>
          </c:tx>
          <c:layout>
            <c:manualLayout>
              <c:xMode val="edge"/>
              <c:yMode val="edge"/>
              <c:x val="0.41531178267030394"/>
              <c:y val="0.88518968680080257"/>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73378088"/>
        <c:crosses val="autoZero"/>
        <c:auto val="1"/>
        <c:lblAlgn val="ctr"/>
        <c:lblOffset val="100"/>
        <c:noMultiLvlLbl val="0"/>
      </c:catAx>
      <c:valAx>
        <c:axId val="673378088"/>
        <c:scaling>
          <c:orientation val="minMax"/>
          <c:max val="50"/>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sz="1200" b="0" i="0" baseline="0">
                    <a:solidFill>
                      <a:schemeClr val="accent1"/>
                    </a:solidFill>
                    <a:effectLst/>
                  </a:rPr>
                  <a:t>Number of NAS Launched</a:t>
                </a:r>
                <a:endParaRPr lang="en-US" sz="1200">
                  <a:solidFill>
                    <a:schemeClr val="accent1"/>
                  </a:solidFill>
                  <a:effectLst/>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673375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accent1"/>
                </a:solidFill>
                <a:latin typeface="+mn-lt"/>
                <a:ea typeface="+mn-ea"/>
                <a:cs typeface="+mn-cs"/>
              </a:defRPr>
            </a:pPr>
            <a:r>
              <a:rPr lang="en-CA" sz="1440" b="0" i="0" baseline="0">
                <a:effectLst/>
              </a:rPr>
              <a:t>Proportion of NAS Launched in Each Country Within 2 Years Following Global Launch</a:t>
            </a:r>
            <a:endParaRPr lang="en-CA" sz="1440">
              <a:effectLst/>
            </a:endParaRP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6.6856574757965234E-2"/>
          <c:y val="0.14741796995946338"/>
          <c:w val="0.90947812725189747"/>
          <c:h val="0.70256482644958629"/>
        </c:manualLayout>
      </c:layout>
      <c:barChart>
        <c:barDir val="col"/>
        <c:grouping val="clustered"/>
        <c:varyColors val="0"/>
        <c:ser>
          <c:idx val="0"/>
          <c:order val="0"/>
          <c:tx>
            <c:strRef>
              <c:f>NASLauch2YrsAfterGlobal!$E$1</c:f>
              <c:strCache>
                <c:ptCount val="1"/>
                <c:pt idx="0">
                  <c:v>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NASLauch2YrsAfterGlobal!$E$2:$E$11</c:f>
              <c:numCache>
                <c:formatCode>0%</c:formatCode>
                <c:ptCount val="10"/>
                <c:pt idx="0">
                  <c:v>0.52380952380952384</c:v>
                </c:pt>
                <c:pt idx="1">
                  <c:v>0.83870967741935487</c:v>
                </c:pt>
                <c:pt idx="2">
                  <c:v>0.88888888888888884</c:v>
                </c:pt>
                <c:pt idx="3">
                  <c:v>0.8571428571428571</c:v>
                </c:pt>
                <c:pt idx="4">
                  <c:v>0.88888888888888884</c:v>
                </c:pt>
                <c:pt idx="5">
                  <c:v>0.9375</c:v>
                </c:pt>
                <c:pt idx="6">
                  <c:v>0.78260869565217395</c:v>
                </c:pt>
                <c:pt idx="7">
                  <c:v>0.93548387096774188</c:v>
                </c:pt>
                <c:pt idx="8">
                  <c:v>0.86363636363636365</c:v>
                </c:pt>
                <c:pt idx="9">
                  <c:v>0.92307692307692313</c:v>
                </c:pt>
              </c:numCache>
            </c:numRef>
          </c:val>
          <c:extLst>
            <c:ext xmlns:c16="http://schemas.microsoft.com/office/drawing/2014/chart" uri="{C3380CC4-5D6E-409C-BE32-E72D297353CC}">
              <c16:uniqueId val="{00000000-00DB-4615-B40D-2FD5747441D4}"/>
            </c:ext>
          </c:extLst>
        </c:ser>
        <c:ser>
          <c:idx val="1"/>
          <c:order val="1"/>
          <c:tx>
            <c:strRef>
              <c:f>NASLauch2YrsAfterGlobal!$F$1</c:f>
              <c:strCache>
                <c:ptCount val="1"/>
                <c:pt idx="0">
                  <c:v>GERMANY</c:v>
                </c:pt>
              </c:strCache>
            </c:strRef>
          </c:tx>
          <c:spPr>
            <a:solidFill>
              <a:schemeClr val="accent2"/>
            </a:solidFill>
            <a:ln>
              <a:noFill/>
            </a:ln>
            <a:effectLst/>
          </c:spPr>
          <c:invertIfNegative val="0"/>
          <c:dLbls>
            <c:dLbl>
              <c:idx val="8"/>
              <c:layout>
                <c:manualLayout>
                  <c:x val="3.2927432864118854E-3"/>
                  <c:y val="1.3338559527995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NASLauch2YrsAfterGlobal!$F$2:$F$11</c:f>
              <c:numCache>
                <c:formatCode>0%</c:formatCode>
                <c:ptCount val="10"/>
                <c:pt idx="0">
                  <c:v>0.7142857142857143</c:v>
                </c:pt>
                <c:pt idx="1">
                  <c:v>0.64516129032258063</c:v>
                </c:pt>
                <c:pt idx="2">
                  <c:v>0.83333333333333337</c:v>
                </c:pt>
                <c:pt idx="3">
                  <c:v>0.7857142857142857</c:v>
                </c:pt>
                <c:pt idx="4">
                  <c:v>0.75</c:v>
                </c:pt>
                <c:pt idx="5">
                  <c:v>0.8125</c:v>
                </c:pt>
                <c:pt idx="6">
                  <c:v>0.65217391304347827</c:v>
                </c:pt>
                <c:pt idx="7">
                  <c:v>0.70967741935483875</c:v>
                </c:pt>
                <c:pt idx="8">
                  <c:v>0.63636363636363635</c:v>
                </c:pt>
                <c:pt idx="9">
                  <c:v>0.73076923076923073</c:v>
                </c:pt>
              </c:numCache>
            </c:numRef>
          </c:val>
          <c:extLst>
            <c:ext xmlns:c16="http://schemas.microsoft.com/office/drawing/2014/chart" uri="{C3380CC4-5D6E-409C-BE32-E72D297353CC}">
              <c16:uniqueId val="{00000001-00DB-4615-B40D-2FD5747441D4}"/>
            </c:ext>
          </c:extLst>
        </c:ser>
        <c:ser>
          <c:idx val="2"/>
          <c:order val="2"/>
          <c:tx>
            <c:strRef>
              <c:f>NASLauch2YrsAfterGlobal!$G$1</c:f>
              <c:strCache>
                <c:ptCount val="1"/>
                <c:pt idx="0">
                  <c:v>UK</c:v>
                </c:pt>
              </c:strCache>
            </c:strRef>
          </c:tx>
          <c:spPr>
            <a:solidFill>
              <a:schemeClr val="accent6"/>
            </a:solidFill>
            <a:ln>
              <a:noFill/>
            </a:ln>
            <a:effectLst/>
          </c:spPr>
          <c:invertIfNegative val="0"/>
          <c:dLbls>
            <c:dLbl>
              <c:idx val="0"/>
              <c:layout>
                <c:manualLayout>
                  <c:x val="9.87822985923565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DB-4615-B40D-2FD5747441D4}"/>
                </c:ext>
              </c:extLst>
            </c:dLbl>
            <c:dLbl>
              <c:idx val="2"/>
              <c:layout>
                <c:manualLayout>
                  <c:x val="1.2073435262031026E-2"/>
                  <c:y val="-5.3353187831705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3.9534871058852034E-2"/>
                      <c:h val="4.4831003601621122E-2"/>
                    </c:manualLayout>
                  </c15:layout>
                </c:ext>
                <c:ext xmlns:c16="http://schemas.microsoft.com/office/drawing/2014/chart" uri="{C3380CC4-5D6E-409C-BE32-E72D297353CC}">
                  <c16:uniqueId val="{0000000E-00DB-4615-B40D-2FD5747441D4}"/>
                </c:ext>
              </c:extLst>
            </c:dLbl>
            <c:dLbl>
              <c:idx val="3"/>
              <c:layout>
                <c:manualLayout>
                  <c:x val="1.20733920501769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DB-4615-B40D-2FD5747441D4}"/>
                </c:ext>
              </c:extLst>
            </c:dLbl>
            <c:dLbl>
              <c:idx val="4"/>
              <c:layout>
                <c:manualLayout>
                  <c:x val="8.7806487637650289E-3"/>
                  <c:y val="-4.8907486619191821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0DB-4615-B40D-2FD5747441D4}"/>
                </c:ext>
              </c:extLst>
            </c:dLbl>
            <c:dLbl>
              <c:idx val="5"/>
              <c:layout>
                <c:manualLayout>
                  <c:x val="1.42685542411181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0DB-4615-B40D-2FD5747441D4}"/>
                </c:ext>
              </c:extLst>
            </c:dLbl>
            <c:dLbl>
              <c:idx val="7"/>
              <c:layout>
                <c:manualLayout>
                  <c:x val="5.4879054773529813E-3"/>
                  <c:y val="2.66771190559912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DB-4615-B40D-2FD5747441D4}"/>
                </c:ext>
              </c:extLst>
            </c:dLbl>
            <c:dLbl>
              <c:idx val="8"/>
              <c:layout>
                <c:manualLayout>
                  <c:x val="9.878229859235495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DB-4615-B40D-2FD5747441D4}"/>
                </c:ext>
              </c:extLst>
            </c:dLbl>
            <c:dLbl>
              <c:idx val="9"/>
              <c:layout>
                <c:manualLayout>
                  <c:x val="9.8782298592356571E-3"/>
                  <c:y val="-2.66771190559912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NASLauch2YrsAfterGlobal!$G$2:$G$11</c:f>
              <c:numCache>
                <c:formatCode>0%</c:formatCode>
                <c:ptCount val="10"/>
                <c:pt idx="0">
                  <c:v>0.66666666666666663</c:v>
                </c:pt>
                <c:pt idx="1">
                  <c:v>0.67741935483870963</c:v>
                </c:pt>
                <c:pt idx="2">
                  <c:v>0.83333333333333337</c:v>
                </c:pt>
                <c:pt idx="3">
                  <c:v>0.7857142857142857</c:v>
                </c:pt>
                <c:pt idx="4">
                  <c:v>0.75</c:v>
                </c:pt>
                <c:pt idx="5">
                  <c:v>0.8125</c:v>
                </c:pt>
                <c:pt idx="6">
                  <c:v>0.69565217391304346</c:v>
                </c:pt>
                <c:pt idx="7">
                  <c:v>0.67741935483870963</c:v>
                </c:pt>
                <c:pt idx="8">
                  <c:v>0.65909090909090906</c:v>
                </c:pt>
                <c:pt idx="9">
                  <c:v>0.57692307692307687</c:v>
                </c:pt>
              </c:numCache>
            </c:numRef>
          </c:val>
          <c:extLst>
            <c:ext xmlns:c16="http://schemas.microsoft.com/office/drawing/2014/chart" uri="{C3380CC4-5D6E-409C-BE32-E72D297353CC}">
              <c16:uniqueId val="{00000002-00DB-4615-B40D-2FD5747441D4}"/>
            </c:ext>
          </c:extLst>
        </c:ser>
        <c:ser>
          <c:idx val="3"/>
          <c:order val="3"/>
          <c:tx>
            <c:strRef>
              <c:f>NASLauch2YrsAfterGlobal!$H$1</c:f>
              <c:strCache>
                <c:ptCount val="1"/>
                <c:pt idx="0">
                  <c:v>CANADA</c:v>
                </c:pt>
              </c:strCache>
            </c:strRef>
          </c:tx>
          <c:spPr>
            <a:solidFill>
              <a:srgbClr val="D52B1E"/>
            </a:solidFill>
            <a:ln>
              <a:noFill/>
            </a:ln>
            <a:effectLst/>
          </c:spPr>
          <c:invertIfNegative val="0"/>
          <c:dLbls>
            <c:dLbl>
              <c:idx val="9"/>
              <c:layout>
                <c:manualLayout>
                  <c:x val="1.0975810954706286E-3"/>
                  <c:y val="5.33542381119825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0DB-4615-B40D-2FD5747441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NASLauch2YrsAfterGlobal!$D$2:$D$11</c:f>
              <c:strCache>
                <c:ptCount val="10"/>
                <c:pt idx="0">
                  <c:v>2010
N = 21</c:v>
                </c:pt>
                <c:pt idx="1">
                  <c:v>2011
N = 31</c:v>
                </c:pt>
                <c:pt idx="2">
                  <c:v>2012
N = 18</c:v>
                </c:pt>
                <c:pt idx="3">
                  <c:v>2013
N = 28</c:v>
                </c:pt>
                <c:pt idx="4">
                  <c:v>2014
N = 36</c:v>
                </c:pt>
                <c:pt idx="5">
                  <c:v>2015
N = 32</c:v>
                </c:pt>
                <c:pt idx="6">
                  <c:v>2016
N = 23</c:v>
                </c:pt>
                <c:pt idx="7">
                  <c:v>2017
N = 31</c:v>
                </c:pt>
                <c:pt idx="8">
                  <c:v>2018
N = 44</c:v>
                </c:pt>
                <c:pt idx="9">
                  <c:v>2019
N = 26</c:v>
                </c:pt>
              </c:strCache>
            </c:strRef>
          </c:cat>
          <c:val>
            <c:numRef>
              <c:f>NASLauch2YrsAfterGlobal!$H$2:$H$11</c:f>
              <c:numCache>
                <c:formatCode>0%</c:formatCode>
                <c:ptCount val="10"/>
                <c:pt idx="0">
                  <c:v>0.33333333333333331</c:v>
                </c:pt>
                <c:pt idx="1">
                  <c:v>0.5161290322580645</c:v>
                </c:pt>
                <c:pt idx="2">
                  <c:v>0.61111111111111116</c:v>
                </c:pt>
                <c:pt idx="3">
                  <c:v>0.5714285714285714</c:v>
                </c:pt>
                <c:pt idx="4">
                  <c:v>0.52777777777777779</c:v>
                </c:pt>
                <c:pt idx="5">
                  <c:v>0.46875</c:v>
                </c:pt>
                <c:pt idx="6">
                  <c:v>0.56521739130434778</c:v>
                </c:pt>
                <c:pt idx="7">
                  <c:v>0.58064516129032262</c:v>
                </c:pt>
                <c:pt idx="8">
                  <c:v>0.36363636363636365</c:v>
                </c:pt>
                <c:pt idx="9">
                  <c:v>0.46153846153846156</c:v>
                </c:pt>
              </c:numCache>
            </c:numRef>
          </c:val>
          <c:extLst>
            <c:ext xmlns:c16="http://schemas.microsoft.com/office/drawing/2014/chart" uri="{C3380CC4-5D6E-409C-BE32-E72D297353CC}">
              <c16:uniqueId val="{00000003-00DB-4615-B40D-2FD5747441D4}"/>
            </c:ext>
          </c:extLst>
        </c:ser>
        <c:dLbls>
          <c:dLblPos val="outEnd"/>
          <c:showLegendKey val="0"/>
          <c:showVal val="1"/>
          <c:showCatName val="0"/>
          <c:showSerName val="0"/>
          <c:showPercent val="0"/>
          <c:showBubbleSize val="0"/>
        </c:dLbls>
        <c:gapWidth val="219"/>
        <c:overlap val="-27"/>
        <c:axId val="497427880"/>
        <c:axId val="492523528"/>
      </c:barChart>
      <c:catAx>
        <c:axId val="49742788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US"/>
                  <a:t>Global</a:t>
                </a:r>
                <a:r>
                  <a:rPr lang="en-US" baseline="0"/>
                  <a:t> Launch Year</a:t>
                </a:r>
                <a:endParaRPr lang="en-CA"/>
              </a:p>
            </c:rich>
          </c:tx>
          <c:overlay val="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492523528"/>
        <c:crosses val="autoZero"/>
        <c:auto val="1"/>
        <c:lblAlgn val="ctr"/>
        <c:lblOffset val="100"/>
        <c:noMultiLvlLbl val="0"/>
      </c:catAx>
      <c:valAx>
        <c:axId val="4925235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r>
                  <a:rPr lang="en-CA"/>
                  <a:t>Proportion</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title>
        <c:numFmt formatCode="0%" sourceLinked="1"/>
        <c:majorTickMark val="none"/>
        <c:minorTickMark val="none"/>
        <c:tickLblPos val="nextTo"/>
        <c:spPr>
          <a:noFill/>
          <a:ln>
            <a:solidFill>
              <a:schemeClr val="tx1">
                <a:lumMod val="20000"/>
                <a:lumOff val="80000"/>
              </a:schemeClr>
            </a:solidFill>
          </a:ln>
          <a:effectLst/>
        </c:spPr>
        <c:txPr>
          <a:bodyPr rot="-6000000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crossAx val="497427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accent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6084075876677"/>
          <c:y val="2.7350027519443213E-2"/>
          <c:w val="0.73540601260900218"/>
          <c:h val="0.92663480482690463"/>
        </c:manualLayout>
      </c:layout>
      <c:doughnutChart>
        <c:varyColors val="1"/>
        <c:ser>
          <c:idx val="0"/>
          <c:order val="0"/>
          <c:tx>
            <c:strRef>
              <c:f>Sheet1!$B$1</c:f>
              <c:strCache>
                <c:ptCount val="1"/>
                <c:pt idx="0">
                  <c:v>Sales</c:v>
                </c:pt>
              </c:strCache>
            </c:strRef>
          </c:tx>
          <c:spPr>
            <a:ln w="76200" cap="rnd">
              <a:solidFill>
                <a:schemeClr val="bg1"/>
              </a:solidFill>
              <a:round/>
            </a:ln>
          </c:spPr>
          <c:dPt>
            <c:idx val="0"/>
            <c:bubble3D val="0"/>
            <c:spPr>
              <a:solidFill>
                <a:schemeClr val="accent1"/>
              </a:solidFill>
              <a:ln w="165100" cap="rnd">
                <a:solidFill>
                  <a:schemeClr val="bg1"/>
                </a:solidFill>
                <a:round/>
              </a:ln>
              <a:effectLst/>
            </c:spPr>
            <c:extLst>
              <c:ext xmlns:c16="http://schemas.microsoft.com/office/drawing/2014/chart" uri="{C3380CC4-5D6E-409C-BE32-E72D297353CC}">
                <c16:uniqueId val="{00000001-645B-482C-A04B-2614A8F25FD2}"/>
              </c:ext>
            </c:extLst>
          </c:dPt>
          <c:dPt>
            <c:idx val="1"/>
            <c:bubble3D val="0"/>
            <c:spPr>
              <a:solidFill>
                <a:schemeClr val="accent2"/>
              </a:solidFill>
              <a:ln w="165100" cap="rnd">
                <a:solidFill>
                  <a:schemeClr val="bg1"/>
                </a:solidFill>
                <a:round/>
              </a:ln>
              <a:effectLst/>
            </c:spPr>
            <c:extLst>
              <c:ext xmlns:c16="http://schemas.microsoft.com/office/drawing/2014/chart" uri="{C3380CC4-5D6E-409C-BE32-E72D297353CC}">
                <c16:uniqueId val="{00000003-645B-482C-A04B-2614A8F25FD2}"/>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645B-482C-A04B-2614A8F25FD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427B0-4BF4-7340-B427-106BCC7F7853}" type="datetimeFigureOut">
              <a:rPr lang="en-US" smtClean="0"/>
              <a:t>6/10/22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EAD58-98B7-BD44-862D-70C99FF4D53B}" type="slidenum">
              <a:rPr lang="en-US" smtClean="0"/>
              <a:t>‹#›</a:t>
            </a:fld>
            <a:endParaRPr lang="en-US"/>
          </a:p>
        </p:txBody>
      </p:sp>
    </p:spTree>
    <p:extLst>
      <p:ext uri="{BB962C8B-B14F-4D97-AF65-F5344CB8AC3E}">
        <p14:creationId xmlns:p14="http://schemas.microsoft.com/office/powerpoint/2010/main" val="3308668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EAD58-98B7-BD44-862D-70C99FF4D53B}" type="slidenum">
              <a:rPr lang="en-US" smtClean="0"/>
              <a:t>1</a:t>
            </a:fld>
            <a:endParaRPr lang="en-US"/>
          </a:p>
        </p:txBody>
      </p:sp>
    </p:spTree>
    <p:extLst>
      <p:ext uri="{BB962C8B-B14F-4D97-AF65-F5344CB8AC3E}">
        <p14:creationId xmlns:p14="http://schemas.microsoft.com/office/powerpoint/2010/main" val="288130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b="0" kern="1200">
                <a:solidFill>
                  <a:schemeClr val="tx1"/>
                </a:solidFill>
                <a:effectLst/>
                <a:latin typeface="+mn-lt"/>
                <a:ea typeface="+mn-ea"/>
                <a:cs typeface="+mn-cs"/>
              </a:rPr>
              <a:t>Canada has a complex review and reimbursement system for new medicines</a:t>
            </a:r>
          </a:p>
          <a:p>
            <a:pPr marL="171450" indent="-171450">
              <a:buFont typeface="Arial" panose="020B0604020202020204" pitchFamily="34" charset="0"/>
              <a:buChar char="•"/>
            </a:pPr>
            <a:r>
              <a:rPr lang="en-CA" sz="1200" b="0" kern="1200">
                <a:solidFill>
                  <a:schemeClr val="tx1"/>
                </a:solidFill>
                <a:effectLst/>
                <a:latin typeface="+mn-lt"/>
                <a:ea typeface="+mn-ea"/>
                <a:cs typeface="+mn-cs"/>
              </a:rPr>
              <a:t>Right from the start, when we compare to the US, several therapies are simply not launched here. S</a:t>
            </a:r>
            <a:r>
              <a:rPr lang="en-CA" sz="1200" kern="1200">
                <a:solidFill>
                  <a:schemeClr val="tx1"/>
                </a:solidFill>
                <a:effectLst/>
                <a:latin typeface="+mn-lt"/>
                <a:ea typeface="+mn-ea"/>
                <a:cs typeface="+mn-cs"/>
              </a:rPr>
              <a:t>ince mid-2019 of the 129 medicines approved by FDA, less than half were submitted to Health Canada</a:t>
            </a:r>
          </a:p>
          <a:p>
            <a:pPr marL="171450" indent="-171450">
              <a:buFont typeface="Arial" panose="020B0604020202020204" pitchFamily="34" charset="0"/>
              <a:buChar char="•"/>
            </a:pPr>
            <a:r>
              <a:rPr lang="en-CA" sz="1200" b="0" kern="1200">
                <a:solidFill>
                  <a:schemeClr val="tx1"/>
                </a:solidFill>
                <a:effectLst/>
                <a:latin typeface="+mn-lt"/>
                <a:ea typeface="+mn-ea"/>
                <a:cs typeface="+mn-cs"/>
              </a:rPr>
              <a:t>And for those medicines that are launched here, they face a long and uncertain commercialization pathway</a:t>
            </a:r>
          </a:p>
          <a:p>
            <a:pPr marL="171450" indent="-171450">
              <a:buFont typeface="Arial" panose="020B0604020202020204" pitchFamily="34" charset="0"/>
              <a:buChar char="•"/>
            </a:pPr>
            <a:endParaRPr lang="en-CA" sz="1200" b="0" kern="1200">
              <a:solidFill>
                <a:schemeClr val="tx1"/>
              </a:solidFill>
              <a:effectLst/>
              <a:latin typeface="+mn-lt"/>
              <a:ea typeface="+mn-ea"/>
              <a:cs typeface="+mn-cs"/>
            </a:endParaRPr>
          </a:p>
          <a:p>
            <a:r>
              <a:rPr lang="en-CA" sz="1200" b="1" kern="1200">
                <a:solidFill>
                  <a:schemeClr val="tx1"/>
                </a:solidFill>
                <a:effectLst/>
                <a:latin typeface="+mn-lt"/>
                <a:ea typeface="+mn-ea"/>
                <a:cs typeface="+mn-cs"/>
              </a:rPr>
              <a:t>1. PMPRB</a:t>
            </a:r>
            <a:r>
              <a:rPr lang="en-CA" sz="1200" kern="1200">
                <a:solidFill>
                  <a:schemeClr val="tx1"/>
                </a:solidFill>
                <a:effectLst/>
                <a:latin typeface="+mn-lt"/>
                <a:ea typeface="+mn-ea"/>
                <a:cs typeface="+mn-cs"/>
              </a:rPr>
              <a:t>: </a:t>
            </a:r>
          </a:p>
          <a:p>
            <a:pPr marL="171450" indent="-171450">
              <a:buFont typeface="Arial" panose="020B0604020202020204" pitchFamily="34" charset="0"/>
              <a:buChar char="•"/>
            </a:pPr>
            <a:r>
              <a:rPr lang="en-CA" sz="1200" kern="1200">
                <a:solidFill>
                  <a:schemeClr val="tx1"/>
                </a:solidFill>
                <a:effectLst/>
                <a:latin typeface="+mn-lt"/>
                <a:ea typeface="+mn-ea"/>
                <a:cs typeface="+mn-cs"/>
              </a:rPr>
              <a:t>Spent much of the past six years focused on the PMPRB changes, which were detrimental and challenging</a:t>
            </a:r>
          </a:p>
          <a:p>
            <a:pPr marL="171450" indent="-171450">
              <a:buFont typeface="Arial" panose="020B0604020202020204" pitchFamily="34" charset="0"/>
              <a:buChar char="•"/>
            </a:pPr>
            <a:r>
              <a:rPr lang="en-CA" sz="1200" kern="1200">
                <a:solidFill>
                  <a:schemeClr val="tx1"/>
                </a:solidFill>
                <a:effectLst/>
                <a:latin typeface="+mn-lt"/>
                <a:ea typeface="+mn-ea"/>
                <a:cs typeface="+mn-cs"/>
              </a:rPr>
              <a:t>The reform created significant business uncertainty and damaged Canada’s position in global launch sequencing</a:t>
            </a:r>
          </a:p>
          <a:p>
            <a:endParaRPr lang="en-CA" sz="1200" b="1" kern="1200">
              <a:solidFill>
                <a:schemeClr val="tx1"/>
              </a:solidFill>
              <a:effectLst/>
              <a:latin typeface="+mn-lt"/>
              <a:ea typeface="+mn-ea"/>
              <a:cs typeface="+mn-cs"/>
            </a:endParaRPr>
          </a:p>
          <a:p>
            <a:r>
              <a:rPr lang="en-CA" sz="1200" b="1" kern="1200">
                <a:solidFill>
                  <a:schemeClr val="tx1"/>
                </a:solidFill>
                <a:effectLst/>
                <a:latin typeface="+mn-lt"/>
                <a:ea typeface="+mn-ea"/>
                <a:cs typeface="+mn-cs"/>
              </a:rPr>
              <a:t>2. HTA</a:t>
            </a:r>
            <a:endParaRPr lang="en-CA" sz="1200" kern="1200">
              <a:solidFill>
                <a:schemeClr val="tx1"/>
              </a:solidFill>
              <a:effectLst/>
              <a:latin typeface="+mn-lt"/>
              <a:ea typeface="+mn-ea"/>
              <a:cs typeface="+mn-cs"/>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Uncertainty and restrictive reviews at health technology level</a:t>
            </a:r>
          </a:p>
          <a:p>
            <a:pPr marL="171450" indent="-171450">
              <a:buFont typeface="Arial" panose="020B0604020202020204" pitchFamily="34" charset="0"/>
              <a:buChar char="•"/>
            </a:pPr>
            <a:r>
              <a:rPr lang="en-CA" sz="1200" kern="1200">
                <a:solidFill>
                  <a:schemeClr val="tx1"/>
                </a:solidFill>
                <a:effectLst/>
                <a:latin typeface="+mn-lt"/>
                <a:ea typeface="+mn-ea"/>
                <a:cs typeface="+mn-cs"/>
              </a:rPr>
              <a:t>Overly focused on pricing</a:t>
            </a:r>
          </a:p>
          <a:p>
            <a:endParaRPr lang="en-CA" sz="1200" b="1" kern="1200">
              <a:solidFill>
                <a:schemeClr val="tx1"/>
              </a:solidFill>
              <a:effectLst/>
              <a:latin typeface="+mn-lt"/>
              <a:ea typeface="+mn-ea"/>
              <a:cs typeface="+mn-cs"/>
            </a:endParaRPr>
          </a:p>
          <a:p>
            <a:r>
              <a:rPr lang="en-CA" sz="1200" b="1" kern="1200">
                <a:solidFill>
                  <a:schemeClr val="tx1"/>
                </a:solidFill>
                <a:effectLst/>
                <a:latin typeface="+mn-lt"/>
                <a:ea typeface="+mn-ea"/>
                <a:cs typeface="+mn-cs"/>
              </a:rPr>
              <a:t>3. </a:t>
            </a:r>
            <a:r>
              <a:rPr lang="en-CA" sz="1200" b="1" kern="1200" err="1">
                <a:solidFill>
                  <a:schemeClr val="tx1"/>
                </a:solidFill>
                <a:effectLst/>
                <a:latin typeface="+mn-lt"/>
                <a:ea typeface="+mn-ea"/>
                <a:cs typeface="+mn-cs"/>
              </a:rPr>
              <a:t>pCPA</a:t>
            </a:r>
            <a:endParaRPr lang="en-CA" sz="1200" kern="1200">
              <a:solidFill>
                <a:schemeClr val="tx1"/>
              </a:solidFill>
              <a:effectLst/>
              <a:latin typeface="+mn-lt"/>
              <a:ea typeface="+mn-ea"/>
              <a:cs typeface="+mn-cs"/>
            </a:endParaRPr>
          </a:p>
          <a:p>
            <a:pPr marL="171450" indent="-171450">
              <a:buFont typeface="Arial" panose="020B0604020202020204" pitchFamily="34" charset="0"/>
              <a:buChar char="•"/>
            </a:pPr>
            <a:r>
              <a:rPr lang="en-CA" sz="1200" kern="1200">
                <a:solidFill>
                  <a:schemeClr val="tx1"/>
                </a:solidFill>
                <a:effectLst/>
                <a:latin typeface="+mn-lt"/>
                <a:ea typeface="+mn-ea"/>
                <a:cs typeface="+mn-cs"/>
              </a:rPr>
              <a:t>Long and uncertain timelines at the pan-Canadian Pharmaceutical Alliance – it takes on average 10 months to complete the </a:t>
            </a:r>
            <a:r>
              <a:rPr lang="en-CA" sz="1200" kern="1200" err="1">
                <a:solidFill>
                  <a:schemeClr val="tx1"/>
                </a:solidFill>
                <a:effectLst/>
                <a:latin typeface="+mn-lt"/>
                <a:ea typeface="+mn-ea"/>
                <a:cs typeface="+mn-cs"/>
              </a:rPr>
              <a:t>pCPA</a:t>
            </a:r>
            <a:r>
              <a:rPr lang="en-CA" sz="1200" kern="1200">
                <a:solidFill>
                  <a:schemeClr val="tx1"/>
                </a:solidFill>
                <a:effectLst/>
                <a:latin typeface="+mn-lt"/>
                <a:ea typeface="+mn-ea"/>
                <a:cs typeface="+mn-cs"/>
              </a:rPr>
              <a:t> process</a:t>
            </a:r>
          </a:p>
          <a:p>
            <a:endParaRPr lang="en-CA" sz="1200" b="1" kern="1200">
              <a:solidFill>
                <a:schemeClr val="tx1"/>
              </a:solidFill>
              <a:effectLst/>
              <a:latin typeface="+mn-lt"/>
              <a:ea typeface="+mn-ea"/>
              <a:cs typeface="+mn-cs"/>
            </a:endParaRPr>
          </a:p>
          <a:p>
            <a:r>
              <a:rPr lang="en-CA" sz="1200" b="1" kern="1200">
                <a:solidFill>
                  <a:schemeClr val="tx1"/>
                </a:solidFill>
                <a:effectLst/>
                <a:latin typeface="+mn-lt"/>
                <a:ea typeface="+mn-ea"/>
                <a:cs typeface="+mn-cs"/>
              </a:rPr>
              <a:t>4. Provincial listings</a:t>
            </a:r>
          </a:p>
          <a:p>
            <a:pPr marL="171450" indent="-171450">
              <a:buFont typeface="Arial" panose="020B0604020202020204" pitchFamily="34" charset="0"/>
              <a:buChar char="•"/>
            </a:pPr>
            <a:r>
              <a:rPr lang="en-CA" sz="1200" kern="1200">
                <a:solidFill>
                  <a:schemeClr val="tx1"/>
                </a:solidFill>
                <a:effectLst/>
                <a:latin typeface="+mn-lt"/>
                <a:ea typeface="+mn-ea"/>
                <a:cs typeface="+mn-cs"/>
              </a:rPr>
              <a:t>Variable timelines for listings by the provinces for reimbursement following a </a:t>
            </a:r>
            <a:r>
              <a:rPr lang="en-CA" sz="1200" kern="1200" err="1">
                <a:solidFill>
                  <a:schemeClr val="tx1"/>
                </a:solidFill>
                <a:effectLst/>
                <a:latin typeface="+mn-lt"/>
                <a:ea typeface="+mn-ea"/>
                <a:cs typeface="+mn-cs"/>
              </a:rPr>
              <a:t>pCPA</a:t>
            </a:r>
            <a:r>
              <a:rPr lang="en-CA" sz="1200" kern="1200">
                <a:solidFill>
                  <a:schemeClr val="tx1"/>
                </a:solidFill>
                <a:effectLst/>
                <a:latin typeface="+mn-lt"/>
                <a:ea typeface="+mn-ea"/>
                <a:cs typeface="+mn-cs"/>
              </a:rPr>
              <a:t> deal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All these different issues have had a compounding effect, which has led to access delays for patients</a:t>
            </a:r>
            <a:endParaRPr lang="en-CA" sz="1200" kern="1200">
              <a:solidFill>
                <a:schemeClr val="tx1"/>
              </a:solidFill>
              <a:effectLst/>
              <a:latin typeface="+mn-lt"/>
              <a:ea typeface="+mn-ea"/>
              <a:cs typeface="+mn-cs"/>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D26EAD58-98B7-BD44-862D-70C99FF4D53B}" type="slidenum">
              <a:rPr lang="en-US" smtClean="0"/>
              <a:t>2</a:t>
            </a:fld>
            <a:endParaRPr lang="en-US"/>
          </a:p>
        </p:txBody>
      </p:sp>
    </p:spTree>
    <p:extLst>
      <p:ext uri="{BB962C8B-B14F-4D97-AF65-F5344CB8AC3E}">
        <p14:creationId xmlns:p14="http://schemas.microsoft.com/office/powerpoint/2010/main" val="159898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As we can see from this slide, we aren’t heading in the right direction</a:t>
            </a:r>
          </a:p>
          <a:p>
            <a:pPr marL="171450" indent="-171450">
              <a:buFont typeface="Arial" panose="020B0604020202020204" pitchFamily="34" charset="0"/>
              <a:buChar char="•"/>
            </a:pPr>
            <a:r>
              <a:rPr lang="en-US"/>
              <a:t>Time to listing is getting longer and longer – it now takes upwards of 1.5 years from NOC to a first listing</a:t>
            </a:r>
          </a:p>
        </p:txBody>
      </p:sp>
      <p:sp>
        <p:nvSpPr>
          <p:cNvPr id="4" name="Slide Number Placeholder 3"/>
          <p:cNvSpPr>
            <a:spLocks noGrp="1"/>
          </p:cNvSpPr>
          <p:nvPr>
            <p:ph type="sldNum" sz="quarter" idx="5"/>
          </p:nvPr>
        </p:nvSpPr>
        <p:spPr/>
        <p:txBody>
          <a:bodyPr/>
          <a:lstStyle/>
          <a:p>
            <a:fld id="{D26EAD58-98B7-BD44-862D-70C99FF4D53B}" type="slidenum">
              <a:rPr lang="en-US" smtClean="0"/>
              <a:t>3</a:t>
            </a:fld>
            <a:endParaRPr lang="en-US"/>
          </a:p>
        </p:txBody>
      </p:sp>
    </p:spTree>
    <p:extLst>
      <p:ext uri="{BB962C8B-B14F-4D97-AF65-F5344CB8AC3E}">
        <p14:creationId xmlns:p14="http://schemas.microsoft.com/office/powerpoint/2010/main" val="2833526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puts Canada way behind its peers</a:t>
            </a:r>
          </a:p>
          <a:p>
            <a:pPr marL="171450" indent="-171450">
              <a:buFont typeface="Arial" panose="020B0604020202020204" pitchFamily="34" charset="0"/>
              <a:buChar char="•"/>
            </a:pPr>
            <a:r>
              <a:rPr lang="en-US"/>
              <a:t>Today, Canada is among the slowest of the OECD20 to reimburse medicines through its public plans – Canada ranks 18</a:t>
            </a:r>
            <a:r>
              <a:rPr lang="en-US" baseline="30000"/>
              <a:t>th</a:t>
            </a:r>
            <a:r>
              <a:rPr lang="en-US"/>
              <a:t> out of 20 countries</a:t>
            </a:r>
          </a:p>
        </p:txBody>
      </p:sp>
      <p:sp>
        <p:nvSpPr>
          <p:cNvPr id="4" name="Slide Number Placeholder 3"/>
          <p:cNvSpPr>
            <a:spLocks noGrp="1"/>
          </p:cNvSpPr>
          <p:nvPr>
            <p:ph type="sldNum" sz="quarter" idx="5"/>
          </p:nvPr>
        </p:nvSpPr>
        <p:spPr/>
        <p:txBody>
          <a:bodyPr/>
          <a:lstStyle/>
          <a:p>
            <a:fld id="{D26EAD58-98B7-BD44-862D-70C99FF4D53B}" type="slidenum">
              <a:rPr lang="en-US" smtClean="0"/>
              <a:t>4</a:t>
            </a:fld>
            <a:endParaRPr lang="en-US"/>
          </a:p>
        </p:txBody>
      </p:sp>
    </p:spTree>
    <p:extLst>
      <p:ext uri="{BB962C8B-B14F-4D97-AF65-F5344CB8AC3E}">
        <p14:creationId xmlns:p14="http://schemas.microsoft.com/office/powerpoint/2010/main" val="2710034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6EAD58-98B7-BD44-862D-70C99FF4D53B}" type="slidenum">
              <a:rPr lang="en-US" smtClean="0"/>
              <a:t>5</a:t>
            </a:fld>
            <a:endParaRPr lang="en-US"/>
          </a:p>
        </p:txBody>
      </p:sp>
    </p:spTree>
    <p:extLst>
      <p:ext uri="{BB962C8B-B14F-4D97-AF65-F5344CB8AC3E}">
        <p14:creationId xmlns:p14="http://schemas.microsoft.com/office/powerpoint/2010/main" val="251365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While these are important challenges, we also have several opportunities that can help us turn the corner</a:t>
            </a:r>
          </a:p>
          <a:p>
            <a:pPr marL="171450" indent="-171450">
              <a:buFont typeface="Arial" panose="020B0604020202020204" pitchFamily="34" charset="0"/>
              <a:buChar char="•"/>
            </a:pPr>
            <a:r>
              <a:rPr lang="en-US"/>
              <a:t>First, the federal government’s decision to remove the most uncertain and problematic aspects of the PMPRB reforms from the regulations is a step in the right direction</a:t>
            </a:r>
          </a:p>
          <a:p>
            <a:pPr marL="171450" indent="-171450">
              <a:buFont typeface="Arial" panose="020B0604020202020204" pitchFamily="34" charset="0"/>
              <a:buChar char="•"/>
            </a:pPr>
            <a:r>
              <a:rPr lang="en-US"/>
              <a:t>Second, we have an opportunity to move forward on multiple life sciences strategies across Canada to </a:t>
            </a:r>
            <a:r>
              <a:rPr lang="en-CA" sz="1200" b="0" i="0" u="none" strike="noStrike" kern="1200">
                <a:solidFill>
                  <a:schemeClr val="tx1"/>
                </a:solidFill>
                <a:effectLst/>
                <a:latin typeface="+mn-lt"/>
                <a:ea typeface="+mn-ea"/>
                <a:cs typeface="+mn-cs"/>
              </a:rPr>
              <a:t>improve the policy environment </a:t>
            </a:r>
            <a:r>
              <a:rPr lang="en-US"/>
              <a:t>and accelerate and improve access to health innovations</a:t>
            </a:r>
          </a:p>
          <a:p>
            <a:pPr marL="171450" indent="-171450">
              <a:buFont typeface="Arial" panose="020B0604020202020204" pitchFamily="34" charset="0"/>
              <a:buChar char="•"/>
            </a:pPr>
            <a:r>
              <a:rPr lang="en-US"/>
              <a:t>These strategies call for world class regulations and faster access to health innovations, many of which will be developed right here in Ontario and in Canada</a:t>
            </a:r>
          </a:p>
          <a:p>
            <a:pPr marL="171450" indent="-171450">
              <a:buFont typeface="Arial" panose="020B0604020202020204" pitchFamily="34" charset="0"/>
              <a:buChar char="•"/>
            </a:pPr>
            <a:r>
              <a:rPr lang="en-US"/>
              <a:t>Today, IQVIA will present the results of its study on drug launches in Canada</a:t>
            </a:r>
          </a:p>
          <a:p>
            <a:pPr marL="628650" lvl="1" indent="-171450">
              <a:buFont typeface="Arial" panose="020B0604020202020204" pitchFamily="34" charset="0"/>
              <a:buChar char="•"/>
            </a:pPr>
            <a:r>
              <a:rPr lang="en-US"/>
              <a:t>This is an update to a study we commissioned a couple of years ago</a:t>
            </a:r>
          </a:p>
          <a:p>
            <a:pPr marL="628650" lvl="1" indent="-171450">
              <a:buFont typeface="Arial" panose="020B0604020202020204" pitchFamily="34" charset="0"/>
              <a:buChar char="•"/>
            </a:pPr>
            <a:r>
              <a:rPr lang="en-US"/>
              <a:t>You will see that some of the recent trends demonstrate the need for us, as an industry, to continue advocating for a better, faster and more predictable commercial pathway for new medicines to be able to compete with other markets and attract early drug launches</a:t>
            </a:r>
            <a:endParaRPr lang="en-CA"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en-CA" sz="1200" b="0" i="0" u="none" strike="noStrike" kern="1200">
                <a:solidFill>
                  <a:schemeClr val="tx1"/>
                </a:solidFill>
                <a:effectLst/>
                <a:latin typeface="+mn-lt"/>
                <a:ea typeface="+mn-ea"/>
                <a:cs typeface="+mn-cs"/>
              </a:rPr>
              <a:t>Brad, over to you</a:t>
            </a:r>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D26EAD58-98B7-BD44-862D-70C99FF4D53B}" type="slidenum">
              <a:rPr lang="en-US" smtClean="0"/>
              <a:t>6</a:t>
            </a:fld>
            <a:endParaRPr lang="en-US"/>
          </a:p>
        </p:txBody>
      </p:sp>
    </p:spTree>
    <p:extLst>
      <p:ext uri="{BB962C8B-B14F-4D97-AF65-F5344CB8AC3E}">
        <p14:creationId xmlns:p14="http://schemas.microsoft.com/office/powerpoint/2010/main" val="305398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sv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86B2-6372-CC51-D146-078538CD4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A9AC6-86F3-25C4-18BD-75FA8435A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31295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7D193-3512-9381-C797-011196C40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613784-7123-4874-FFBE-E36F609CF6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46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F15B9B-41CC-6A2A-CA8B-4345598F24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C9EB3D-7E13-1359-F65C-C0F1E9773E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544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959CA0"/>
                </a:solidFill>
                <a:ea typeface="Arial" charset="0"/>
                <a:cs typeface="Arial" charset="0"/>
              </a:rPr>
              <a:t>© 2020. All rights reserved. IQVIA</a:t>
            </a:r>
            <a:r>
              <a:rPr lang="en-US" sz="800" baseline="30000">
                <a:solidFill>
                  <a:srgbClr val="959CA0"/>
                </a:solidFill>
                <a:ea typeface="Arial" charset="0"/>
                <a:cs typeface="Arial" charset="0"/>
              </a:rPr>
              <a:t>®</a:t>
            </a:r>
            <a:r>
              <a:rPr lang="en-US" sz="800">
                <a:solidFill>
                  <a:srgbClr val="959CA0"/>
                </a:solidFill>
                <a:ea typeface="Arial" charset="0"/>
                <a:cs typeface="Arial" charset="0"/>
              </a:rPr>
              <a:t> is a registered trademark of IQVIA Inc. in the United States, the European Union, and various other countries. </a:t>
            </a:r>
            <a:endParaRPr lang="en-US" sz="800" kern="1200">
              <a:solidFill>
                <a:srgbClr val="959CA0"/>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1"/>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a:extLst>
              <a:ext uri="{FF2B5EF4-FFF2-40B4-BE49-F238E27FC236}">
                <a16:creationId xmlns:a16="http://schemas.microsoft.com/office/drawing/2014/main" id="{8E3D6F47-43BF-4540-9690-AE662057D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a:extLst>
              <a:ext uri="{FF2B5EF4-FFF2-40B4-BE49-F238E27FC236}">
                <a16:creationId xmlns:a16="http://schemas.microsoft.com/office/drawing/2014/main" id="{E8E2C89B-7571-F544-938F-C999797826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a:extLst>
              <a:ext uri="{FF2B5EF4-FFF2-40B4-BE49-F238E27FC236}">
                <a16:creationId xmlns:a16="http://schemas.microsoft.com/office/drawing/2014/main" id="{A849D536-F609-A744-B36A-8BFB5245F4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a:extLst>
              <a:ext uri="{FF2B5EF4-FFF2-40B4-BE49-F238E27FC236}">
                <a16:creationId xmlns:a16="http://schemas.microsoft.com/office/drawing/2014/main" id="{C389885A-662E-5947-8436-A98DDE93B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972794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430873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A1D794"/>
                </a:solidFill>
                <a:ea typeface="Arial" charset="0"/>
                <a:cs typeface="Arial" charset="0"/>
              </a:rPr>
              <a:t>© 2020. All rights reserved. IQVIA</a:t>
            </a:r>
            <a:r>
              <a:rPr lang="en-US" sz="800" baseline="30000">
                <a:solidFill>
                  <a:srgbClr val="A1D794"/>
                </a:solidFill>
                <a:ea typeface="Arial" charset="0"/>
                <a:cs typeface="Arial" charset="0"/>
              </a:rPr>
              <a:t>®</a:t>
            </a:r>
            <a:r>
              <a:rPr lang="en-US" sz="800">
                <a:solidFill>
                  <a:srgbClr val="A1D794"/>
                </a:solidFill>
                <a:ea typeface="Arial" charset="0"/>
                <a:cs typeface="Arial" charset="0"/>
              </a:rPr>
              <a:t> is a registered trademark of IQVIA Inc. in the United States, the European Union, and various other countries. </a:t>
            </a:r>
            <a:endParaRPr lang="en-US" sz="800" kern="1200">
              <a:solidFill>
                <a:srgbClr val="A1D794"/>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4"/>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D06917E-3E0E-6D47-9181-57DC0B969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C11FE6E2-D9E8-0647-A8B0-4DC83BC372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363358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a typeface="Arial" charset="0"/>
                <a:cs typeface="Arial" charset="0"/>
              </a:rPr>
              <a:t>© 2020. All rights reserved. IQVIA</a:t>
            </a:r>
            <a:r>
              <a:rPr lang="en-US" sz="800" baseline="30000">
                <a:solidFill>
                  <a:schemeClr val="bg1"/>
                </a:solidFill>
                <a:ea typeface="Arial" charset="0"/>
                <a:cs typeface="Arial" charset="0"/>
              </a:rPr>
              <a:t>®</a:t>
            </a:r>
            <a:r>
              <a:rPr lang="en-US" sz="800">
                <a:solidFill>
                  <a:schemeClr val="bg1"/>
                </a:solidFill>
                <a:ea typeface="Arial" charset="0"/>
                <a:cs typeface="Arial" charset="0"/>
              </a:rPr>
              <a:t> is a registered trademark of IQVIA Inc. in the United States, the European Union, and various other countries. </a:t>
            </a:r>
            <a:endParaRPr lang="en-US" sz="800" kern="1200">
              <a:solidFill>
                <a:schemeClr val="bg1"/>
              </a:solidFill>
              <a:latin typeface="+mn-lt"/>
              <a:ea typeface="Arial" charset="0"/>
              <a:cs typeface="Arial" charset="0"/>
            </a:endParaRP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rgbClr val="FE8A1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a:extLst>
              <a:ext uri="{FF2B5EF4-FFF2-40B4-BE49-F238E27FC236}">
                <a16:creationId xmlns:a16="http://schemas.microsoft.com/office/drawing/2014/main" id="{8F7C616C-CE7B-444E-93B8-D347D03AD088}"/>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a:extLst>
              <a:ext uri="{FF2B5EF4-FFF2-40B4-BE49-F238E27FC236}">
                <a16:creationId xmlns:a16="http://schemas.microsoft.com/office/drawing/2014/main" id="{57602089-F58B-C84C-B4AB-BF6733B00F4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a:extLst>
              <a:ext uri="{FF2B5EF4-FFF2-40B4-BE49-F238E27FC236}">
                <a16:creationId xmlns:a16="http://schemas.microsoft.com/office/drawing/2014/main" id="{3E3FE531-84E1-CA40-A404-BB9DBCC1632F}"/>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77635335-ADA9-F14A-AA59-3605F10A2B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06B8EAA8-EC44-4144-A6F8-43D1C0C683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28366037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2022.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a:extLst>
              <a:ext uri="{FF2B5EF4-FFF2-40B4-BE49-F238E27FC236}">
                <a16:creationId xmlns:a16="http://schemas.microsoft.com/office/drawing/2014/main" id="{E4418D72-B986-414A-97FC-FCCE7B7F1B53}"/>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a:extLst>
              <a:ext uri="{FF2B5EF4-FFF2-40B4-BE49-F238E27FC236}">
                <a16:creationId xmlns:a16="http://schemas.microsoft.com/office/drawing/2014/main" id="{1B4C17C8-380D-41B2-8F4E-B2A6A80204A7}"/>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a:extLst>
              <a:ext uri="{FF2B5EF4-FFF2-40B4-BE49-F238E27FC236}">
                <a16:creationId xmlns:a16="http://schemas.microsoft.com/office/drawing/2014/main" id="{94D82C82-AD27-49A1-AB10-24272A1884F7}"/>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067952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sp>
        <p:nvSpPr>
          <p:cNvPr id="14" name="Text Placeholder 21">
            <a:extLst>
              <a:ext uri="{FF2B5EF4-FFF2-40B4-BE49-F238E27FC236}">
                <a16:creationId xmlns:a16="http://schemas.microsoft.com/office/drawing/2014/main" id="{E5C45F24-760D-4806-80BF-4B954EEA03A3}"/>
              </a:ext>
            </a:extLst>
          </p:cNvPr>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p>
        </p:txBody>
      </p:sp>
      <p:sp>
        <p:nvSpPr>
          <p:cNvPr id="15" name="Rectangle 14">
            <a:extLst>
              <a:ext uri="{FF2B5EF4-FFF2-40B4-BE49-F238E27FC236}">
                <a16:creationId xmlns:a16="http://schemas.microsoft.com/office/drawing/2014/main" id="{22EC9C87-CE31-4CA8-933C-B8C7C252CA86}"/>
              </a:ext>
            </a:extLst>
          </p:cNvPr>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a:extLst>
              <a:ext uri="{FF2B5EF4-FFF2-40B4-BE49-F238E27FC236}">
                <a16:creationId xmlns:a16="http://schemas.microsoft.com/office/drawing/2014/main" id="{A51BC71F-4BC2-47A4-96C7-2E221AFAC452}"/>
              </a:ext>
            </a:extLst>
          </p:cNvPr>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a:extLst>
              <a:ext uri="{FF2B5EF4-FFF2-40B4-BE49-F238E27FC236}">
                <a16:creationId xmlns:a16="http://schemas.microsoft.com/office/drawing/2014/main" id="{2DEBD35E-79D5-4A08-BBFB-35E25D1D2A66}"/>
              </a:ext>
            </a:extLst>
          </p:cNvPr>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a:extLst>
              <a:ext uri="{FF2B5EF4-FFF2-40B4-BE49-F238E27FC236}">
                <a16:creationId xmlns:a16="http://schemas.microsoft.com/office/drawing/2014/main" id="{39C359E7-88C6-42D4-9B64-F7D5FE9CDBC5}"/>
              </a:ext>
            </a:extLst>
          </p:cNvPr>
          <p:cNvGrpSpPr/>
          <p:nvPr/>
        </p:nvGrpSpPr>
        <p:grpSpPr>
          <a:xfrm>
            <a:off x="9941531" y="3804028"/>
            <a:ext cx="2250469" cy="2651308"/>
            <a:chOff x="9941531" y="3804028"/>
            <a:chExt cx="2250469" cy="2651308"/>
          </a:xfrm>
        </p:grpSpPr>
        <p:sp>
          <p:nvSpPr>
            <p:cNvPr id="40" name="Freeform: Shape 39">
              <a:extLst>
                <a:ext uri="{FF2B5EF4-FFF2-40B4-BE49-F238E27FC236}">
                  <a16:creationId xmlns:a16="http://schemas.microsoft.com/office/drawing/2014/main" id="{C4384A34-21CA-42A4-8E46-1EEAC237500E}"/>
                </a:ext>
              </a:extLst>
            </p:cNvPr>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a:extLst>
                <a:ext uri="{FF2B5EF4-FFF2-40B4-BE49-F238E27FC236}">
                  <a16:creationId xmlns:a16="http://schemas.microsoft.com/office/drawing/2014/main" id="{80C482A3-7472-489E-8622-A62D97CBD17C}"/>
                </a:ext>
              </a:extLst>
            </p:cNvPr>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a:extLst>
                <a:ext uri="{FF2B5EF4-FFF2-40B4-BE49-F238E27FC236}">
                  <a16:creationId xmlns:a16="http://schemas.microsoft.com/office/drawing/2014/main" id="{14C68CD5-1D99-4C2F-8258-B69F780AC527}"/>
                </a:ext>
              </a:extLst>
            </p:cNvPr>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9" name="Graphic 18">
            <a:extLst>
              <a:ext uri="{FF2B5EF4-FFF2-40B4-BE49-F238E27FC236}">
                <a16:creationId xmlns:a16="http://schemas.microsoft.com/office/drawing/2014/main" id="{EFFBAF58-7775-B441-95B2-60BAEE6306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a:extLst>
              <a:ext uri="{FF2B5EF4-FFF2-40B4-BE49-F238E27FC236}">
                <a16:creationId xmlns:a16="http://schemas.microsoft.com/office/drawing/2014/main" id="{7BD8E0C7-3A74-E943-836A-7A1E89CA92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728834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DB41C48F-5C1D-DE41-93AD-B4E269C3B3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A5576FF8-95FB-5A4A-AD47-8ECC3E9AED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536752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42784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C369-6520-C005-060A-1BB45ED00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F13C0-613A-44B7-3106-F527BA04F5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2792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B39BD980-859A-ED43-B5E0-B78C35812A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a:extLst>
              <a:ext uri="{FF2B5EF4-FFF2-40B4-BE49-F238E27FC236}">
                <a16:creationId xmlns:a16="http://schemas.microsoft.com/office/drawing/2014/main" id="{9531A8FC-B139-A448-96B7-DB54D8693F95}"/>
              </a:ext>
            </a:extLst>
          </p:cNvPr>
          <p:cNvCxnSpPr>
            <a:cxnSpLocks/>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2"/>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241A4459-0EB4-4688-8572-06BA95F5D702}"/>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71D6C41-2089-8944-A7DE-1B4DA2E9F9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4217805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D88AF363-7A35-104E-9A0A-BC860A4A42C8}"/>
              </a:ext>
            </a:extLst>
          </p:cNvPr>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170" rtl="0" eaLnBrk="0" fontAlgn="base" latinLnBrk="0" hangingPunct="0">
              <a:lnSpc>
                <a:spcPct val="125000"/>
              </a:lnSpc>
              <a:spcBef>
                <a:spcPts val="0"/>
              </a:spcBef>
              <a:spcAft>
                <a:spcPct val="0"/>
              </a:spcAft>
              <a:buClrTx/>
              <a:buSzTx/>
              <a:buFontTx/>
              <a:buNone/>
              <a:tabLst/>
              <a:defRPr sz="2000" b="1" i="0" baseline="0">
                <a:solidFill>
                  <a:schemeClr val="accent1"/>
                </a:solidFill>
                <a:latin typeface="+mj-lt"/>
              </a:defRPr>
            </a:lvl1pPr>
            <a:lvl2pPr marL="230188" indent="-119063">
              <a:lnSpc>
                <a:spcPct val="100000"/>
              </a:lnSpc>
              <a:buFont typeface="Arial"/>
              <a:buChar char="•"/>
              <a:defRPr sz="1200" b="0" i="0" baseline="0">
                <a:solidFill>
                  <a:schemeClr val="accent1"/>
                </a:solidFill>
                <a:latin typeface="+mj-lt"/>
                <a:cs typeface="Arial"/>
              </a:defRPr>
            </a:lvl2pPr>
            <a:lvl3pPr marL="609585" indent="-228594">
              <a:lnSpc>
                <a:spcPct val="100000"/>
              </a:lnSpc>
              <a:buFont typeface="Arial" pitchFamily="34" charset="0"/>
              <a:buChar char="•"/>
              <a:defRPr sz="1200" b="0" i="0">
                <a:solidFill>
                  <a:schemeClr val="bg1"/>
                </a:solidFill>
                <a:latin typeface="+mj-lt"/>
                <a:cs typeface="Arial"/>
              </a:defRPr>
            </a:lvl3pPr>
            <a:lvl4pPr>
              <a:defRPr sz="2133" b="0" i="0">
                <a:latin typeface="Georgia"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0" name="Footer Placeholder 4">
            <a:extLst>
              <a:ext uri="{FF2B5EF4-FFF2-40B4-BE49-F238E27FC236}">
                <a16:creationId xmlns:a16="http://schemas.microsoft.com/office/drawing/2014/main" id="{02449CD6-629F-D647-95E7-AF3F9E15C48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a:extLst>
              <a:ext uri="{FF2B5EF4-FFF2-40B4-BE49-F238E27FC236}">
                <a16:creationId xmlns:a16="http://schemas.microsoft.com/office/drawing/2014/main" id="{2BB5C6CE-599B-D241-B11C-1899212B39F3}"/>
              </a:ext>
            </a:extLst>
          </p:cNvPr>
          <p:cNvCxnSpPr>
            <a:cxnSpLocks/>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a:extLst>
              <a:ext uri="{FF2B5EF4-FFF2-40B4-BE49-F238E27FC236}">
                <a16:creationId xmlns:a16="http://schemas.microsoft.com/office/drawing/2014/main" id="{5A70D40F-E06E-4AAC-8094-BC565B24D95E}"/>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2" name="Graphic 11">
            <a:extLst>
              <a:ext uri="{FF2B5EF4-FFF2-40B4-BE49-F238E27FC236}">
                <a16:creationId xmlns:a16="http://schemas.microsoft.com/office/drawing/2014/main" id="{F1328CB7-3B3E-0342-86D5-64775D744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ED209FE6-0B0A-D14A-BD31-A3A61564FD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20659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a:extLst>
              <a:ext uri="{FF2B5EF4-FFF2-40B4-BE49-F238E27FC236}">
                <a16:creationId xmlns:a16="http://schemas.microsoft.com/office/drawing/2014/main" id="{2DFA1798-9673-4022-816E-704E37E4DEA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2420C18B-DFBF-C046-8D9E-FB3BB18EF1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a:extLst>
              <a:ext uri="{FF2B5EF4-FFF2-40B4-BE49-F238E27FC236}">
                <a16:creationId xmlns:a16="http://schemas.microsoft.com/office/drawing/2014/main" id="{214D20CB-6BD9-3344-8B42-A798B20AE4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843179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6" name="Content Placeholder 2">
            <a:extLst>
              <a:ext uri="{FF2B5EF4-FFF2-40B4-BE49-F238E27FC236}">
                <a16:creationId xmlns:a16="http://schemas.microsoft.com/office/drawing/2014/main" id="{92D52BD9-DFA6-1D48-973A-A6C3C874E805}"/>
              </a:ext>
            </a:extLst>
          </p:cNvPr>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AC061BF7-30ED-394B-918A-D1835A35BE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E5DB0DA4-0F7F-5045-9BBE-0D82F61E59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073968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a:extLst>
              <a:ext uri="{FF2B5EF4-FFF2-40B4-BE49-F238E27FC236}">
                <a16:creationId xmlns:a16="http://schemas.microsoft.com/office/drawing/2014/main" id="{C2AC1106-6E0D-B341-B75A-C8C2F73E3F26}"/>
              </a:ext>
            </a:extLst>
          </p:cNvPr>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8" name="Content Placeholder 2">
            <a:extLst>
              <a:ext uri="{FF2B5EF4-FFF2-40B4-BE49-F238E27FC236}">
                <a16:creationId xmlns:a16="http://schemas.microsoft.com/office/drawing/2014/main" id="{ABC0DBC1-9787-6A4E-A4B1-E0E8BE5E8F02}"/>
              </a:ext>
            </a:extLst>
          </p:cNvPr>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9" name="Content Placeholder 2">
            <a:extLst>
              <a:ext uri="{FF2B5EF4-FFF2-40B4-BE49-F238E27FC236}">
                <a16:creationId xmlns:a16="http://schemas.microsoft.com/office/drawing/2014/main" id="{88B0BB6F-D4FA-D54D-A387-A1834DE59B82}"/>
              </a:ext>
            </a:extLst>
          </p:cNvPr>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61" name="Footer Placeholder 4">
            <a:extLst>
              <a:ext uri="{FF2B5EF4-FFF2-40B4-BE49-F238E27FC236}">
                <a16:creationId xmlns:a16="http://schemas.microsoft.com/office/drawing/2014/main" id="{2B619D02-ECD0-CE4F-A007-98E4EF45BF9C}"/>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a:extLst>
              <a:ext uri="{FF2B5EF4-FFF2-40B4-BE49-F238E27FC236}">
                <a16:creationId xmlns:a16="http://schemas.microsoft.com/office/drawing/2014/main" id="{C02E0708-4D86-44F8-B4F9-1E6BEA5F151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1" name="Graphic 10">
            <a:extLst>
              <a:ext uri="{FF2B5EF4-FFF2-40B4-BE49-F238E27FC236}">
                <a16:creationId xmlns:a16="http://schemas.microsoft.com/office/drawing/2014/main" id="{DF16763F-C469-814B-B3F1-2A463EAEA8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1E46837B-2F3B-3F49-9B2E-B8C03BCF77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117014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028632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ice family screensho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7CB1EA13-9548-4E3D-9DB0-24F80791E9F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8500"/>
          <a:stretch/>
        </p:blipFill>
        <p:spPr>
          <a:xfrm>
            <a:off x="614522" y="1354130"/>
            <a:ext cx="7646206" cy="4742329"/>
          </a:xfrm>
          <a:prstGeom prst="rect">
            <a:avLst/>
          </a:prstGeom>
        </p:spPr>
      </p:pic>
      <p:sp>
        <p:nvSpPr>
          <p:cNvPr id="21" name="Picture Placeholder 9">
            <a:extLst>
              <a:ext uri="{FF2B5EF4-FFF2-40B4-BE49-F238E27FC236}">
                <a16:creationId xmlns:a16="http://schemas.microsoft.com/office/drawing/2014/main" id="{A236136D-F688-4995-AABE-D94AC286C863}"/>
              </a:ext>
            </a:extLst>
          </p:cNvPr>
          <p:cNvSpPr>
            <a:spLocks noGrp="1"/>
          </p:cNvSpPr>
          <p:nvPr>
            <p:ph type="pic" sz="quarter" idx="12"/>
          </p:nvPr>
        </p:nvSpPr>
        <p:spPr>
          <a:xfrm>
            <a:off x="1532870" y="1658384"/>
            <a:ext cx="5829655" cy="3747178"/>
          </a:xfrm>
          <a:prstGeom prst="rect">
            <a:avLst/>
          </a:prstGeom>
          <a:blipFill>
            <a:blip r:embed="rId4"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a:extLst>
              <a:ext uri="{FF2B5EF4-FFF2-40B4-BE49-F238E27FC236}">
                <a16:creationId xmlns:a16="http://schemas.microsoft.com/office/drawing/2014/main" id="{39693A9F-3C8C-4928-A3F7-DCD0CE3A16E9}"/>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12658"/>
          <a:stretch/>
        </p:blipFill>
        <p:spPr>
          <a:xfrm>
            <a:off x="6741255" y="2280981"/>
            <a:ext cx="3628167" cy="3747178"/>
          </a:xfrm>
          <a:prstGeom prst="rect">
            <a:avLst/>
          </a:prstGeom>
        </p:spPr>
      </p:pic>
      <p:sp>
        <p:nvSpPr>
          <p:cNvPr id="20" name="Picture Placeholder 9">
            <a:extLst>
              <a:ext uri="{FF2B5EF4-FFF2-40B4-BE49-F238E27FC236}">
                <a16:creationId xmlns:a16="http://schemas.microsoft.com/office/drawing/2014/main" id="{3AA12372-51CC-4CEF-9293-3A87A1C82D1D}"/>
              </a:ext>
            </a:extLst>
          </p:cNvPr>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pic>
        <p:nvPicPr>
          <p:cNvPr id="16" name="Graphic 15">
            <a:extLst>
              <a:ext uri="{FF2B5EF4-FFF2-40B4-BE49-F238E27FC236}">
                <a16:creationId xmlns:a16="http://schemas.microsoft.com/office/drawing/2014/main" id="{3ADF989B-762B-4F64-A2CE-48355BEE61B8}"/>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a:extLst>
              <a:ext uri="{FF2B5EF4-FFF2-40B4-BE49-F238E27FC236}">
                <a16:creationId xmlns:a16="http://schemas.microsoft.com/office/drawing/2014/main" id="{93DA8CF8-9F89-4904-956A-C7E7F961EEB4}"/>
              </a:ext>
            </a:extLst>
          </p:cNvPr>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a:t>Tap icon to add picture</a:t>
            </a:r>
          </a:p>
        </p:txBody>
      </p:sp>
    </p:spTree>
    <p:extLst>
      <p:ext uri="{BB962C8B-B14F-4D97-AF65-F5344CB8AC3E}">
        <p14:creationId xmlns:p14="http://schemas.microsoft.com/office/powerpoint/2010/main" val="4252154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a:extLst>
              <a:ext uri="{FF2B5EF4-FFF2-40B4-BE49-F238E27FC236}">
                <a16:creationId xmlns:a16="http://schemas.microsoft.com/office/drawing/2014/main" id="{F4FE3D95-66EB-4FFE-8D07-FDA842F8B3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63837" y="1203269"/>
            <a:ext cx="3180274" cy="5044051"/>
          </a:xfrm>
          <a:prstGeom prst="rect">
            <a:avLst/>
          </a:prstGeom>
        </p:spPr>
      </p:pic>
      <p:sp>
        <p:nvSpPr>
          <p:cNvPr id="3" name="Picture Placeholder 2">
            <a:extLst>
              <a:ext uri="{FF2B5EF4-FFF2-40B4-BE49-F238E27FC236}">
                <a16:creationId xmlns:a16="http://schemas.microsoft.com/office/drawing/2014/main" id="{34D43FBD-32A2-46A1-A900-83E32FDD59CA}"/>
              </a:ext>
            </a:extLst>
          </p:cNvPr>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1093593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a:extLst>
              <a:ext uri="{FF2B5EF4-FFF2-40B4-BE49-F238E27FC236}">
                <a16:creationId xmlns:a16="http://schemas.microsoft.com/office/drawing/2014/main" id="{2EB26B62-E5D9-47EC-B63A-5200B92FF9B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664" t="12743" r="794"/>
          <a:stretch/>
        </p:blipFill>
        <p:spPr>
          <a:xfrm>
            <a:off x="3704048" y="1239577"/>
            <a:ext cx="4699851" cy="4971434"/>
          </a:xfrm>
          <a:prstGeom prst="rect">
            <a:avLst/>
          </a:prstGeom>
        </p:spPr>
      </p:pic>
      <p:sp>
        <p:nvSpPr>
          <p:cNvPr id="8" name="Picture Placeholder 9">
            <a:extLst>
              <a:ext uri="{FF2B5EF4-FFF2-40B4-BE49-F238E27FC236}">
                <a16:creationId xmlns:a16="http://schemas.microsoft.com/office/drawing/2014/main" id="{E669B137-621A-4E38-83C0-51865F06A95F}"/>
              </a:ext>
            </a:extLst>
          </p:cNvPr>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187035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a:extLst>
              <a:ext uri="{FF2B5EF4-FFF2-40B4-BE49-F238E27FC236}">
                <a16:creationId xmlns:a16="http://schemas.microsoft.com/office/drawing/2014/main" id="{FE086A28-1143-4F63-91EE-9D8D862F9D6C}"/>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54" t="18800"/>
          <a:stretch/>
        </p:blipFill>
        <p:spPr>
          <a:xfrm>
            <a:off x="2192998" y="1435655"/>
            <a:ext cx="7721952" cy="4774300"/>
          </a:xfrm>
          <a:prstGeom prst="rect">
            <a:avLst/>
          </a:prstGeom>
        </p:spPr>
      </p:pic>
      <p:sp>
        <p:nvSpPr>
          <p:cNvPr id="8" name="Picture Placeholder 9">
            <a:extLst>
              <a:ext uri="{FF2B5EF4-FFF2-40B4-BE49-F238E27FC236}">
                <a16:creationId xmlns:a16="http://schemas.microsoft.com/office/drawing/2014/main" id="{D6CFC02F-7D6B-4FF3-82E3-A56F5C86EC5A}"/>
              </a:ext>
            </a:extLst>
          </p:cNvPr>
          <p:cNvSpPr>
            <a:spLocks noGrp="1"/>
          </p:cNvSpPr>
          <p:nvPr>
            <p:ph type="pic" sz="quarter" idx="10"/>
          </p:nvPr>
        </p:nvSpPr>
        <p:spPr>
          <a:xfrm>
            <a:off x="3101546" y="1729946"/>
            <a:ext cx="5906530" cy="3781168"/>
          </a:xfrm>
          <a:prstGeom prst="rect">
            <a:avLst/>
          </a:prstGeom>
          <a:blipFill>
            <a:blip r:embed="rId6"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1719669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19FF-6A07-2417-EE72-716677FFA8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111006-F7E4-9848-793E-1C9FD65A5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26036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9113C037-5C5F-4EFB-BE29-BBB1C8319A1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b="-4106"/>
          <a:stretch/>
        </p:blipFill>
        <p:spPr>
          <a:xfrm rot="16200000">
            <a:off x="3737104" y="285277"/>
            <a:ext cx="4717791" cy="6880034"/>
          </a:xfrm>
          <a:prstGeom prst="rect">
            <a:avLst/>
          </a:prstGeom>
        </p:spPr>
      </p:pic>
      <p:sp>
        <p:nvSpPr>
          <p:cNvPr id="9" name="Picture Placeholder 9">
            <a:extLst>
              <a:ext uri="{FF2B5EF4-FFF2-40B4-BE49-F238E27FC236}">
                <a16:creationId xmlns:a16="http://schemas.microsoft.com/office/drawing/2014/main" id="{26226B86-EE99-4E17-B93E-25F21B822ADC}"/>
              </a:ext>
            </a:extLst>
          </p:cNvPr>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392709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B5D3E922-5C6E-4E38-A2E7-1619490CB67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76665" y="1328071"/>
            <a:ext cx="6354618" cy="4937749"/>
          </a:xfrm>
          <a:prstGeom prst="rect">
            <a:avLst/>
          </a:prstGeom>
        </p:spPr>
      </p:pic>
      <p:sp>
        <p:nvSpPr>
          <p:cNvPr id="10" name="Picture Placeholder 9">
            <a:extLst>
              <a:ext uri="{FF2B5EF4-FFF2-40B4-BE49-F238E27FC236}">
                <a16:creationId xmlns:a16="http://schemas.microsoft.com/office/drawing/2014/main" id="{BE673FB0-5BF0-41DD-BC4E-33173189EA1D}"/>
              </a:ext>
            </a:extLst>
          </p:cNvPr>
          <p:cNvSpPr>
            <a:spLocks noGrp="1"/>
          </p:cNvSpPr>
          <p:nvPr>
            <p:ph type="pic" sz="quarter" idx="10"/>
          </p:nvPr>
        </p:nvSpPr>
        <p:spPr>
          <a:xfrm>
            <a:off x="3114675" y="1570038"/>
            <a:ext cx="5856288" cy="3322637"/>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3582607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3" name="Footer Placeholder 4">
            <a:extLst>
              <a:ext uri="{FF2B5EF4-FFF2-40B4-BE49-F238E27FC236}">
                <a16:creationId xmlns:a16="http://schemas.microsoft.com/office/drawing/2014/main" id="{B43D20F7-04AA-0E4D-91D5-5DB9ECAF95F0}"/>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a:extLst>
              <a:ext uri="{FF2B5EF4-FFF2-40B4-BE49-F238E27FC236}">
                <a16:creationId xmlns:a16="http://schemas.microsoft.com/office/drawing/2014/main" id="{5EA968B8-FA3A-4F62-92E8-E94086C1347B}"/>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7" name="Graphic 6">
            <a:extLst>
              <a:ext uri="{FF2B5EF4-FFF2-40B4-BE49-F238E27FC236}">
                <a16:creationId xmlns:a16="http://schemas.microsoft.com/office/drawing/2014/main" id="{D12220C1-1EAE-C14B-89F3-9751E5993B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a:extLst>
              <a:ext uri="{FF2B5EF4-FFF2-40B4-BE49-F238E27FC236}">
                <a16:creationId xmlns:a16="http://schemas.microsoft.com/office/drawing/2014/main" id="{849B7DBB-D418-4245-8897-F7BF24A4CB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a:extLst>
              <a:ext uri="{FF2B5EF4-FFF2-40B4-BE49-F238E27FC236}">
                <a16:creationId xmlns:a16="http://schemas.microsoft.com/office/drawing/2014/main" id="{2451F59C-7BF1-479C-B823-7242C70046E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2859" y="1285528"/>
            <a:ext cx="5828215" cy="4879533"/>
          </a:xfrm>
          <a:prstGeom prst="rect">
            <a:avLst/>
          </a:prstGeom>
        </p:spPr>
      </p:pic>
      <p:sp>
        <p:nvSpPr>
          <p:cNvPr id="9" name="Picture Placeholder 9">
            <a:extLst>
              <a:ext uri="{FF2B5EF4-FFF2-40B4-BE49-F238E27FC236}">
                <a16:creationId xmlns:a16="http://schemas.microsoft.com/office/drawing/2014/main" id="{FDBA942F-5F04-40BA-89C3-1B46FEF4A9B4}"/>
              </a:ext>
            </a:extLst>
          </p:cNvPr>
          <p:cNvSpPr>
            <a:spLocks noGrp="1"/>
          </p:cNvSpPr>
          <p:nvPr>
            <p:ph type="pic" sz="quarter" idx="10"/>
          </p:nvPr>
        </p:nvSpPr>
        <p:spPr>
          <a:xfrm>
            <a:off x="3200400" y="1569308"/>
            <a:ext cx="5313405" cy="3002692"/>
          </a:xfrm>
          <a:prstGeom prst="rect">
            <a:avLst/>
          </a:prstGeom>
          <a:blipFill>
            <a:blip r:embed="rId5" cstate="screen">
              <a:extLst>
                <a:ext uri="{28A0092B-C50C-407E-A947-70E740481C1C}">
                  <a14:useLocalDpi xmlns:a14="http://schemas.microsoft.com/office/drawing/2010/main"/>
                </a:ext>
              </a:extLst>
            </a:blip>
            <a:stretch>
              <a:fillRect l="1"/>
            </a:stretch>
          </a:blipFill>
        </p:spPr>
        <p:txBody>
          <a:bodyPr anchor="ctr"/>
          <a:lstStyle>
            <a:lvl1pPr marL="0" indent="0" algn="ctr">
              <a:buFontTx/>
              <a:buNone/>
              <a:defRPr b="1">
                <a:solidFill>
                  <a:srgbClr val="FF0000"/>
                </a:solidFill>
              </a:defRPr>
            </a:lvl1pPr>
          </a:lstStyle>
          <a:p>
            <a:r>
              <a:rPr lang="en-US"/>
              <a:t>Click icon to add picture</a:t>
            </a:r>
          </a:p>
        </p:txBody>
      </p:sp>
    </p:spTree>
    <p:extLst>
      <p:ext uri="{BB962C8B-B14F-4D97-AF65-F5344CB8AC3E}">
        <p14:creationId xmlns:p14="http://schemas.microsoft.com/office/powerpoint/2010/main" val="714042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sentence case</a:t>
            </a:r>
          </a:p>
        </p:txBody>
      </p:sp>
      <p:sp>
        <p:nvSpPr>
          <p:cNvPr id="55" name="Footer Placeholder 4">
            <a:extLst>
              <a:ext uri="{FF2B5EF4-FFF2-40B4-BE49-F238E27FC236}">
                <a16:creationId xmlns:a16="http://schemas.microsoft.com/office/drawing/2014/main" id="{76ED9213-76D9-7A47-BBC6-21289543AEB2}"/>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a:extLst>
              <a:ext uri="{FF2B5EF4-FFF2-40B4-BE49-F238E27FC236}">
                <a16:creationId xmlns:a16="http://schemas.microsoft.com/office/drawing/2014/main" id="{1E387831-BA5F-49F6-AA7A-A7D23D1B4F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8" name="Graphic 7">
            <a:extLst>
              <a:ext uri="{FF2B5EF4-FFF2-40B4-BE49-F238E27FC236}">
                <a16:creationId xmlns:a16="http://schemas.microsoft.com/office/drawing/2014/main" id="{BCBCE073-12D8-9D4F-9B15-2F9BE4AC3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a:extLst>
              <a:ext uri="{FF2B5EF4-FFF2-40B4-BE49-F238E27FC236}">
                <a16:creationId xmlns:a16="http://schemas.microsoft.com/office/drawing/2014/main" id="{1B41ADD7-88C0-DB40-906A-BEDD0E1B96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951868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a:extLst>
              <a:ext uri="{FF2B5EF4-FFF2-40B4-BE49-F238E27FC236}">
                <a16:creationId xmlns:a16="http://schemas.microsoft.com/office/drawing/2014/main" id="{EBE92459-5CCD-6042-9D0E-BAC9DA03F841}"/>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5C2CC54-E1EC-4DF9-A3B0-2009DB97279A}"/>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6" name="Graphic 5">
            <a:extLst>
              <a:ext uri="{FF2B5EF4-FFF2-40B4-BE49-F238E27FC236}">
                <a16:creationId xmlns:a16="http://schemas.microsoft.com/office/drawing/2014/main" id="{A8B63251-79DB-3544-890F-9DDA614A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a:extLst>
              <a:ext uri="{FF2B5EF4-FFF2-40B4-BE49-F238E27FC236}">
                <a16:creationId xmlns:a16="http://schemas.microsoft.com/office/drawing/2014/main" id="{37FE4F4C-058F-1246-9292-27658894B4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705129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3437028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Pad half">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DEFF783-1996-4984-99EE-7B1AC1AE1A3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4" name="Picture 3">
            <a:extLst>
              <a:ext uri="{FF2B5EF4-FFF2-40B4-BE49-F238E27FC236}">
                <a16:creationId xmlns:a16="http://schemas.microsoft.com/office/drawing/2014/main" id="{B7534050-85B0-4DFF-A142-3F72D60B3E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925767" y="117060"/>
            <a:ext cx="5526615" cy="7005851"/>
          </a:xfrm>
          <a:prstGeom prst="rect">
            <a:avLst/>
          </a:prstGeom>
        </p:spPr>
      </p:pic>
      <p:sp>
        <p:nvSpPr>
          <p:cNvPr id="5" name="Picture Placeholder 4">
            <a:extLst>
              <a:ext uri="{FF2B5EF4-FFF2-40B4-BE49-F238E27FC236}">
                <a16:creationId xmlns:a16="http://schemas.microsoft.com/office/drawing/2014/main" id="{9076A7C0-DD41-479E-8F62-65FC83F25F73}"/>
              </a:ext>
            </a:extLst>
          </p:cNvPr>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a:t>Tap icon to add picture</a:t>
            </a:r>
          </a:p>
        </p:txBody>
      </p:sp>
    </p:spTree>
    <p:extLst>
      <p:ext uri="{BB962C8B-B14F-4D97-AF65-F5344CB8AC3E}">
        <p14:creationId xmlns:p14="http://schemas.microsoft.com/office/powerpoint/2010/main" val="2790232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85328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34" name="Content Placeholder 2">
            <a:extLst>
              <a:ext uri="{FF2B5EF4-FFF2-40B4-BE49-F238E27FC236}">
                <a16:creationId xmlns:a16="http://schemas.microsoft.com/office/drawing/2014/main" id="{A38DDCEC-B402-6B40-82F9-F72F5C447EC7}"/>
              </a:ext>
            </a:extLst>
          </p:cNvPr>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pic>
        <p:nvPicPr>
          <p:cNvPr id="35" name="Graphic 34">
            <a:extLst>
              <a:ext uri="{FF2B5EF4-FFF2-40B4-BE49-F238E27FC236}">
                <a16:creationId xmlns:a16="http://schemas.microsoft.com/office/drawing/2014/main" id="{9C8C25AB-04B1-1747-A689-D16DAAB4CD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a:extLst>
              <a:ext uri="{FF2B5EF4-FFF2-40B4-BE49-F238E27FC236}">
                <a16:creationId xmlns:a16="http://schemas.microsoft.com/office/drawing/2014/main" id="{4BC7BA97-D1F6-6142-A1BF-69BAA576E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682200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7A7498E-6C5A-334A-934D-1310A399752F}"/>
              </a:ext>
            </a:extLst>
          </p:cNvPr>
          <p:cNvSpPr>
            <a:spLocks noGrp="1"/>
          </p:cNvSpPr>
          <p:nvPr>
            <p:ph type="pic" sz="quarter" idx="12"/>
          </p:nvPr>
        </p:nvSpPr>
        <p:spPr>
          <a:xfrm>
            <a:off x="0"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57" name="Content Placeholder 2">
            <a:extLst>
              <a:ext uri="{FF2B5EF4-FFF2-40B4-BE49-F238E27FC236}">
                <a16:creationId xmlns:a16="http://schemas.microsoft.com/office/drawing/2014/main" id="{BB33977D-340C-C244-98B1-44E8B03BE8F1}"/>
              </a:ext>
            </a:extLst>
          </p:cNvPr>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59" name="Footer Placeholder 4">
            <a:extLst>
              <a:ext uri="{FF2B5EF4-FFF2-40B4-BE49-F238E27FC236}">
                <a16:creationId xmlns:a16="http://schemas.microsoft.com/office/drawing/2014/main" id="{7F2D66EE-4D77-E145-9576-4E9D03CE46FE}"/>
              </a:ext>
            </a:extLst>
          </p:cNvPr>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pic>
        <p:nvPicPr>
          <p:cNvPr id="12" name="Graphic 11">
            <a:extLst>
              <a:ext uri="{FF2B5EF4-FFF2-40B4-BE49-F238E27FC236}">
                <a16:creationId xmlns:a16="http://schemas.microsoft.com/office/drawing/2014/main" id="{BB9E4976-132F-F449-8124-B504F37C9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a:extLst>
              <a:ext uri="{FF2B5EF4-FFF2-40B4-BE49-F238E27FC236}">
                <a16:creationId xmlns:a16="http://schemas.microsoft.com/office/drawing/2014/main" id="{9FA5B910-89DD-174C-A26A-EA59611881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187613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F0B9-D043-3CD9-F744-5E1880CDF4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7D2B7D-7DC9-7384-A1E5-0A412B1958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82031-2AD2-0C4B-629C-0D2FEEE47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211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08ABCCBF-3981-0241-8287-3903E6249049}"/>
              </a:ext>
            </a:extLst>
          </p:cNvPr>
          <p:cNvSpPr>
            <a:spLocks noGrp="1"/>
          </p:cNvSpPr>
          <p:nvPr>
            <p:ph type="pic" sz="quarter" idx="12"/>
          </p:nvPr>
        </p:nvSpPr>
        <p:spPr>
          <a:xfrm>
            <a:off x="6083808" y="0"/>
            <a:ext cx="6108192" cy="6858000"/>
          </a:xfrm>
          <a:prstGeom prst="rect">
            <a:avLst/>
          </a:prstGeom>
          <a:blipFill>
            <a:blip r:embed="rId2" cstate="email">
              <a:extLst>
                <a:ext uri="{28A0092B-C50C-407E-A947-70E740481C1C}">
                  <a14:useLocalDpi xmlns:a14="http://schemas.microsoft.com/office/drawing/2010/main"/>
                </a:ext>
              </a:extLst>
            </a:blip>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9" name="Slide Number Placeholder 5">
            <a:extLst>
              <a:ext uri="{FF2B5EF4-FFF2-40B4-BE49-F238E27FC236}">
                <a16:creationId xmlns:a16="http://schemas.microsoft.com/office/drawing/2014/main" id="{F54E4B32-E13F-4B83-8982-BF8073A1DC94}"/>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11" name="Text Placeholder 21">
            <a:extLst>
              <a:ext uri="{FF2B5EF4-FFF2-40B4-BE49-F238E27FC236}">
                <a16:creationId xmlns:a16="http://schemas.microsoft.com/office/drawing/2014/main" id="{0A3F7CAF-2DCF-AE44-8B02-C3A9F59943CD}"/>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p>
        </p:txBody>
      </p:sp>
      <p:sp>
        <p:nvSpPr>
          <p:cNvPr id="13" name="Title 1">
            <a:extLst>
              <a:ext uri="{FF2B5EF4-FFF2-40B4-BE49-F238E27FC236}">
                <a16:creationId xmlns:a16="http://schemas.microsoft.com/office/drawing/2014/main" id="{DB8F1DF2-27A3-8249-8796-6A002E0D8CF0}"/>
              </a:ext>
            </a:extLst>
          </p:cNvPr>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p>
        </p:txBody>
      </p:sp>
      <p:sp>
        <p:nvSpPr>
          <p:cNvPr id="15" name="Footer Placeholder 4">
            <a:extLst>
              <a:ext uri="{FF2B5EF4-FFF2-40B4-BE49-F238E27FC236}">
                <a16:creationId xmlns:a16="http://schemas.microsoft.com/office/drawing/2014/main" id="{9DD56D8B-7A45-7247-92A2-DECA0DA4B2B6}"/>
              </a:ext>
            </a:extLst>
          </p:cNvPr>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a:extLst>
              <a:ext uri="{FF2B5EF4-FFF2-40B4-BE49-F238E27FC236}">
                <a16:creationId xmlns:a16="http://schemas.microsoft.com/office/drawing/2014/main" id="{04B5D617-8638-9248-B078-99CA6D58FCAF}"/>
              </a:ext>
            </a:extLst>
          </p:cNvPr>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Tree>
    <p:extLst>
      <p:ext uri="{BB962C8B-B14F-4D97-AF65-F5344CB8AC3E}">
        <p14:creationId xmlns:p14="http://schemas.microsoft.com/office/powerpoint/2010/main" val="3693935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1EBA7B86-AF66-5642-80C5-A8A4D9FEB9C2}"/>
              </a:ext>
            </a:extLst>
          </p:cNvPr>
          <p:cNvSpPr>
            <a:spLocks noGrp="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10" name="Title 1">
            <a:extLst>
              <a:ext uri="{FF2B5EF4-FFF2-40B4-BE49-F238E27FC236}">
                <a16:creationId xmlns:a16="http://schemas.microsoft.com/office/drawing/2014/main" id="{43B40F6B-0093-4E4E-93B6-688B272C1086}"/>
              </a:ext>
            </a:extLst>
          </p:cNvPr>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p>
        </p:txBody>
      </p:sp>
      <p:sp>
        <p:nvSpPr>
          <p:cNvPr id="5" name="Slide Number Placeholder 5">
            <a:extLst>
              <a:ext uri="{FF2B5EF4-FFF2-40B4-BE49-F238E27FC236}">
                <a16:creationId xmlns:a16="http://schemas.microsoft.com/office/drawing/2014/main" id="{7D62E9D9-E5C1-F84F-9915-F25709579CD2}"/>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6" name="Text Placeholder 21">
            <a:extLst>
              <a:ext uri="{FF2B5EF4-FFF2-40B4-BE49-F238E27FC236}">
                <a16:creationId xmlns:a16="http://schemas.microsoft.com/office/drawing/2014/main" id="{72E2FA7F-1AB5-4252-BF66-00A17FC6F030}"/>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1530941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D8C96C06-AFDA-BB43-A8AD-9713C5A7978C}"/>
              </a:ext>
            </a:extLst>
          </p:cNvPr>
          <p:cNvSpPr>
            <a:spLocks noGrp="1" noChangeAspect="1"/>
          </p:cNvSpPr>
          <p:nvPr>
            <p:ph type="pic" sz="quarter" idx="13"/>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b="1">
                <a:solidFill>
                  <a:srgbClr val="DA291C"/>
                </a:solidFill>
              </a:defRPr>
            </a:lvl1pPr>
          </a:lstStyle>
          <a:p>
            <a:r>
              <a:rPr lang="en-US"/>
              <a:t>Click icon to add picture</a:t>
            </a:r>
          </a:p>
        </p:txBody>
      </p:sp>
      <p:sp>
        <p:nvSpPr>
          <p:cNvPr id="6" name="Slide Number Placeholder 5">
            <a:extLst>
              <a:ext uri="{FF2B5EF4-FFF2-40B4-BE49-F238E27FC236}">
                <a16:creationId xmlns:a16="http://schemas.microsoft.com/office/drawing/2014/main" id="{29EE2810-5A25-4006-AC1A-C7724FC47010}"/>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
        <p:nvSpPr>
          <p:cNvPr id="9" name="Title 1">
            <a:extLst>
              <a:ext uri="{FF2B5EF4-FFF2-40B4-BE49-F238E27FC236}">
                <a16:creationId xmlns:a16="http://schemas.microsoft.com/office/drawing/2014/main" id="{0E374672-D2D3-4DCE-8649-950F3EAEDBB8}"/>
              </a:ext>
            </a:extLst>
          </p:cNvPr>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p>
        </p:txBody>
      </p:sp>
      <p:sp>
        <p:nvSpPr>
          <p:cNvPr id="7" name="Text Placeholder 21">
            <a:extLst>
              <a:ext uri="{FF2B5EF4-FFF2-40B4-BE49-F238E27FC236}">
                <a16:creationId xmlns:a16="http://schemas.microsoft.com/office/drawing/2014/main" id="{24BBE5E7-5805-45C0-A8D8-6F96062DEC21}"/>
              </a:ext>
            </a:extLst>
          </p:cNvPr>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p>
        </p:txBody>
      </p:sp>
    </p:spTree>
    <p:extLst>
      <p:ext uri="{BB962C8B-B14F-4D97-AF65-F5344CB8AC3E}">
        <p14:creationId xmlns:p14="http://schemas.microsoft.com/office/powerpoint/2010/main" val="2590660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a:extLst>
              <a:ext uri="{FF2B5EF4-FFF2-40B4-BE49-F238E27FC236}">
                <a16:creationId xmlns:a16="http://schemas.microsoft.com/office/drawing/2014/main" id="{B9A207CB-7D3D-2245-B4EB-AB96C5D60E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2097A297-0518-B946-B9DB-E1ECD62C26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947100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35246542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4E85BE28-1C3E-4A79-9B84-3BC2D0438DD8}"/>
              </a:ext>
            </a:extLst>
          </p:cNvPr>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a:extLst>
              <a:ext uri="{FF2B5EF4-FFF2-40B4-BE49-F238E27FC236}">
                <a16:creationId xmlns:a16="http://schemas.microsoft.com/office/drawing/2014/main" id="{B2BC05FF-F7B1-2643-B9FF-FE7362631CA8}"/>
              </a:ext>
            </a:extLst>
          </p:cNvPr>
          <p:cNvGrpSpPr/>
          <p:nvPr/>
        </p:nvGrpSpPr>
        <p:grpSpPr>
          <a:xfrm>
            <a:off x="7036244" y="2752016"/>
            <a:ext cx="5155756" cy="3703320"/>
            <a:chOff x="7036244" y="2752016"/>
            <a:chExt cx="5155756" cy="3703320"/>
          </a:xfrm>
          <a:solidFill>
            <a:schemeClr val="accent1"/>
          </a:solidFill>
        </p:grpSpPr>
        <p:sp>
          <p:nvSpPr>
            <p:cNvPr id="85" name="Freeform 84">
              <a:extLst>
                <a:ext uri="{FF2B5EF4-FFF2-40B4-BE49-F238E27FC236}">
                  <a16:creationId xmlns:a16="http://schemas.microsoft.com/office/drawing/2014/main" id="{54AF320E-9B8F-3143-935B-C21387DC95B0}"/>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a:extLst>
                <a:ext uri="{FF2B5EF4-FFF2-40B4-BE49-F238E27FC236}">
                  <a16:creationId xmlns:a16="http://schemas.microsoft.com/office/drawing/2014/main" id="{4B250C1E-384C-5A4D-B493-4F16109AFBFE}"/>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a:extLst>
                <a:ext uri="{FF2B5EF4-FFF2-40B4-BE49-F238E27FC236}">
                  <a16:creationId xmlns:a16="http://schemas.microsoft.com/office/drawing/2014/main" id="{5A2F5A00-A48E-1A46-9393-ED80FF031B14}"/>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a:extLst>
                <a:ext uri="{FF2B5EF4-FFF2-40B4-BE49-F238E27FC236}">
                  <a16:creationId xmlns:a16="http://schemas.microsoft.com/office/drawing/2014/main" id="{796862EF-B16A-7B49-B5EF-1F789A62F17C}"/>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a:extLst>
              <a:ext uri="{FF2B5EF4-FFF2-40B4-BE49-F238E27FC236}">
                <a16:creationId xmlns:a16="http://schemas.microsoft.com/office/drawing/2014/main" id="{43B517CD-81B5-1241-9C7C-2B8168938CD4}"/>
              </a:ext>
            </a:extLst>
          </p:cNvPr>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tabLst/>
              <a:defRPr sz="3200" b="0" i="0" baseline="0">
                <a:solidFill>
                  <a:schemeClr val="accent2"/>
                </a:solidFill>
              </a:defRPr>
            </a:lvl1pPr>
          </a:lstStyle>
          <a:p>
            <a:r>
              <a:rPr lang="en-US"/>
              <a:t>Place quote here in 32pt Arial sentence case with quote attribution. Up to 6 lines of text can be used.”</a:t>
            </a:r>
          </a:p>
        </p:txBody>
      </p:sp>
      <p:sp>
        <p:nvSpPr>
          <p:cNvPr id="75" name="TextBox 74">
            <a:extLst>
              <a:ext uri="{FF2B5EF4-FFF2-40B4-BE49-F238E27FC236}">
                <a16:creationId xmlns:a16="http://schemas.microsoft.com/office/drawing/2014/main" id="{6A04865E-13FE-4711-97A9-D413EE17A679}"/>
              </a:ext>
            </a:extLst>
          </p:cNvPr>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 fmla="*/ 0 w 937240"/>
              <a:gd name="connsiteY0" fmla="*/ 0 h 1862048"/>
              <a:gd name="connsiteX1" fmla="*/ 937240 w 937240"/>
              <a:gd name="connsiteY1" fmla="*/ 0 h 1862048"/>
              <a:gd name="connsiteX2" fmla="*/ 698700 w 937240"/>
              <a:gd name="connsiteY2" fmla="*/ 1225944 h 1862048"/>
              <a:gd name="connsiteX3" fmla="*/ 0 w 937240"/>
              <a:gd name="connsiteY3" fmla="*/ 1862048 h 1862048"/>
              <a:gd name="connsiteX4" fmla="*/ 0 w 937240"/>
              <a:gd name="connsiteY4" fmla="*/ 0 h 1862048"/>
              <a:gd name="connsiteX0" fmla="*/ 0 w 937240"/>
              <a:gd name="connsiteY0" fmla="*/ 0 h 1225944"/>
              <a:gd name="connsiteX1" fmla="*/ 937240 w 937240"/>
              <a:gd name="connsiteY1" fmla="*/ 0 h 1225944"/>
              <a:gd name="connsiteX2" fmla="*/ 698700 w 937240"/>
              <a:gd name="connsiteY2" fmla="*/ 1225944 h 1225944"/>
              <a:gd name="connsiteX3" fmla="*/ 53009 w 937240"/>
              <a:gd name="connsiteY3" fmla="*/ 960901 h 1225944"/>
              <a:gd name="connsiteX4" fmla="*/ 0 w 937240"/>
              <a:gd name="connsiteY4" fmla="*/ 0 h 1225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p>
        </p:txBody>
      </p:sp>
      <p:sp>
        <p:nvSpPr>
          <p:cNvPr id="65" name="Footer Placeholder 4">
            <a:extLst>
              <a:ext uri="{FF2B5EF4-FFF2-40B4-BE49-F238E27FC236}">
                <a16:creationId xmlns:a16="http://schemas.microsoft.com/office/drawing/2014/main" id="{2B5EAC86-5955-6C44-B473-E9638CE45BEE}"/>
              </a:ext>
            </a:extLst>
          </p:cNvPr>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a:extLst>
              <a:ext uri="{FF2B5EF4-FFF2-40B4-BE49-F238E27FC236}">
                <a16:creationId xmlns:a16="http://schemas.microsoft.com/office/drawing/2014/main" id="{0B8041C5-D44C-8F4A-BD08-5435D5173B91}"/>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t>‹#›</a:t>
            </a:fld>
            <a:endParaRPr lang="en-US" sz="800" b="0">
              <a:solidFill>
                <a:srgbClr val="7F7F7F"/>
              </a:solidFill>
            </a:endParaRPr>
          </a:p>
        </p:txBody>
      </p:sp>
      <p:pic>
        <p:nvPicPr>
          <p:cNvPr id="15" name="Graphic 14">
            <a:extLst>
              <a:ext uri="{FF2B5EF4-FFF2-40B4-BE49-F238E27FC236}">
                <a16:creationId xmlns:a16="http://schemas.microsoft.com/office/drawing/2014/main" id="{5676FBE2-B43F-5C47-8389-AD3C99D975C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a:extLst>
              <a:ext uri="{FF2B5EF4-FFF2-40B4-BE49-F238E27FC236}">
                <a16:creationId xmlns:a16="http://schemas.microsoft.com/office/drawing/2014/main" id="{5E54EF48-C603-844E-86D0-A4AC0707B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10543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1214524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a:extLst>
              <a:ext uri="{FF2B5EF4-FFF2-40B4-BE49-F238E27FC236}">
                <a16:creationId xmlns:a16="http://schemas.microsoft.com/office/drawing/2014/main" id="{117F4479-AB2F-544F-914C-7C68ABE310F0}"/>
              </a:ext>
            </a:extLst>
          </p:cNvPr>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p>
          <a:p>
            <a:pPr lvl="1"/>
            <a:r>
              <a:rPr lang="en-US"/>
              <a:t>Arial 24pt bullet level 2</a:t>
            </a:r>
          </a:p>
          <a:p>
            <a:pPr lvl="2"/>
            <a:r>
              <a:rPr lang="en-US"/>
              <a:t>Arial 24pt bullet level 3</a:t>
            </a:r>
          </a:p>
          <a:p>
            <a:pPr lvl="3"/>
            <a:r>
              <a:rPr lang="en-US"/>
              <a:t>Arial 24pt bullet level 4</a:t>
            </a:r>
          </a:p>
          <a:p>
            <a:pPr lvl="4"/>
            <a:r>
              <a:rPr lang="en-US"/>
              <a:t>Arial 24pt bullet level 5</a:t>
            </a:r>
          </a:p>
        </p:txBody>
      </p:sp>
      <p:sp>
        <p:nvSpPr>
          <p:cNvPr id="62" name="Title 1">
            <a:extLst>
              <a:ext uri="{FF2B5EF4-FFF2-40B4-BE49-F238E27FC236}">
                <a16:creationId xmlns:a16="http://schemas.microsoft.com/office/drawing/2014/main" id="{77FA37B5-B8A2-E447-B5FC-531DD50C1851}"/>
              </a:ext>
            </a:extLst>
          </p:cNvPr>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p>
        </p:txBody>
      </p:sp>
      <p:grpSp>
        <p:nvGrpSpPr>
          <p:cNvPr id="12" name="Group 11">
            <a:extLst>
              <a:ext uri="{FF2B5EF4-FFF2-40B4-BE49-F238E27FC236}">
                <a16:creationId xmlns:a16="http://schemas.microsoft.com/office/drawing/2014/main" id="{C364B443-1067-8D4E-8347-69E3D88570DB}"/>
              </a:ext>
            </a:extLst>
          </p:cNvPr>
          <p:cNvGrpSpPr/>
          <p:nvPr/>
        </p:nvGrpSpPr>
        <p:grpSpPr>
          <a:xfrm>
            <a:off x="7036244" y="2752016"/>
            <a:ext cx="5155756" cy="3703320"/>
            <a:chOff x="7036244" y="2752016"/>
            <a:chExt cx="5155756" cy="3703320"/>
          </a:xfrm>
          <a:solidFill>
            <a:schemeClr val="accent1"/>
          </a:solidFill>
        </p:grpSpPr>
        <p:sp>
          <p:nvSpPr>
            <p:cNvPr id="13" name="Freeform 12">
              <a:extLst>
                <a:ext uri="{FF2B5EF4-FFF2-40B4-BE49-F238E27FC236}">
                  <a16:creationId xmlns:a16="http://schemas.microsoft.com/office/drawing/2014/main" id="{E23B4D94-914D-6A47-AF73-BDD6ABF78CB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a:extLst>
                <a:ext uri="{FF2B5EF4-FFF2-40B4-BE49-F238E27FC236}">
                  <a16:creationId xmlns:a16="http://schemas.microsoft.com/office/drawing/2014/main" id="{E941EA1A-7BCD-E547-9195-3AF3CBAB9DE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a:extLst>
                <a:ext uri="{FF2B5EF4-FFF2-40B4-BE49-F238E27FC236}">
                  <a16:creationId xmlns:a16="http://schemas.microsoft.com/office/drawing/2014/main" id="{09BF4E84-D8C8-3340-8821-E170F38BCB95}"/>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a:extLst>
                <a:ext uri="{FF2B5EF4-FFF2-40B4-BE49-F238E27FC236}">
                  <a16:creationId xmlns:a16="http://schemas.microsoft.com/office/drawing/2014/main" id="{04358390-5EFC-484C-9E81-E6E1DFD520E7}"/>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a:extLst>
              <a:ext uri="{FF2B5EF4-FFF2-40B4-BE49-F238E27FC236}">
                <a16:creationId xmlns:a16="http://schemas.microsoft.com/office/drawing/2014/main" id="{29E62D4C-ACB0-644F-9042-ADF3C890FE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a:extLst>
              <a:ext uri="{FF2B5EF4-FFF2-40B4-BE49-F238E27FC236}">
                <a16:creationId xmlns:a16="http://schemas.microsoft.com/office/drawing/2014/main" id="{FECB2AB0-AE05-714C-B46B-551297B2D9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34287261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9F86718C-5A52-415C-95B4-FBB9D4687165}"/>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1" name="Slide Number Placeholder 5">
            <a:extLst>
              <a:ext uri="{FF2B5EF4-FFF2-40B4-BE49-F238E27FC236}">
                <a16:creationId xmlns:a16="http://schemas.microsoft.com/office/drawing/2014/main" id="{65EE41A6-2653-45F6-A6E7-4E1F9D405660}"/>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1947E022-7714-4963-931A-7DA8E8F6D2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884294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Logo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6D24BC69-CFA6-4059-982D-BCBDF9771984}"/>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Slide Number Placeholder 5">
            <a:extLst>
              <a:ext uri="{FF2B5EF4-FFF2-40B4-BE49-F238E27FC236}">
                <a16:creationId xmlns:a16="http://schemas.microsoft.com/office/drawing/2014/main" id="{149AEA5A-4CAE-4BB8-B848-26A18F7E03DA}"/>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0" name="Graphic 9">
            <a:extLst>
              <a:ext uri="{FF2B5EF4-FFF2-40B4-BE49-F238E27FC236}">
                <a16:creationId xmlns:a16="http://schemas.microsoft.com/office/drawing/2014/main" id="{BA28FAFE-F437-4BDF-BD33-DAAD9E8BD6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56138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F771-AD89-7376-EDE7-2245E6F80F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643A6-61D9-B614-2918-97571BA13D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A95EF-96BB-64D2-7088-C43646C658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F7739E-FCFB-2656-6AF9-4AF1B8CA0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69DB1F-CEB4-D48A-3B47-BE4B4B998B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5189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dirty="0"/>
            </a:lvl1pPr>
          </a:lstStyle>
          <a:p>
            <a:pPr lvl="0"/>
            <a:r>
              <a:rPr lang="en-US"/>
              <a:t>Headlines Are 28pt Arial Bold Title Case</a:t>
            </a:r>
          </a:p>
        </p:txBody>
      </p:sp>
      <p:sp>
        <p:nvSpPr>
          <p:cNvPr id="8" name="Footer Placeholder 4">
            <a:extLst>
              <a:ext uri="{FF2B5EF4-FFF2-40B4-BE49-F238E27FC236}">
                <a16:creationId xmlns:a16="http://schemas.microsoft.com/office/drawing/2014/main" id="{31CBDAB0-9316-46EB-BD93-D76833FD795E}"/>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a:extLst>
              <a:ext uri="{FF2B5EF4-FFF2-40B4-BE49-F238E27FC236}">
                <a16:creationId xmlns:a16="http://schemas.microsoft.com/office/drawing/2014/main" id="{B5E663B6-1364-4AEB-BAD5-0F43B69899C4}"/>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25C05CAA-B9EF-4DA6-9765-882A33ECCB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32195586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itle and Subhead_Only_Bio">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3"/>
                </a:solidFill>
              </a:defRPr>
            </a:lvl1pPr>
          </a:lstStyle>
          <a:p>
            <a:pPr lvl="0"/>
            <a:r>
              <a:rPr lang="en-US"/>
              <a:t>Subheads are 20pt Arial Italic sentence case</a:t>
            </a:r>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lang="en-US" sz="2400" b="0"/>
            </a:lvl1pPr>
          </a:lstStyle>
          <a:p>
            <a:pPr lvl="0"/>
            <a:r>
              <a:rPr lang="en-US"/>
              <a:t>Headlines Are 28pt Arial Bold Title Case</a:t>
            </a:r>
          </a:p>
        </p:txBody>
      </p:sp>
      <p:sp>
        <p:nvSpPr>
          <p:cNvPr id="9" name="Footer Placeholder 6"/>
          <p:cNvSpPr>
            <a:spLocks noGrp="1"/>
          </p:cNvSpPr>
          <p:nvPr>
            <p:ph type="ftr" sz="quarter" idx="10"/>
          </p:nvPr>
        </p:nvSpPr>
        <p:spPr>
          <a:xfrm>
            <a:off x="384693" y="6387858"/>
            <a:ext cx="9116145" cy="338087"/>
          </a:xfrm>
        </p:spPr>
        <p:txBody>
          <a:bodyPr/>
          <a:lstStyle/>
          <a:p>
            <a:endParaRPr lang="en-US"/>
          </a:p>
        </p:txBody>
      </p:sp>
      <p:sp>
        <p:nvSpPr>
          <p:cNvPr id="16" name="Slide Number Placeholder 5"/>
          <p:cNvSpPr txBox="1">
            <a:spLocks/>
          </p:cNvSpPr>
          <p:nvPr/>
        </p:nvSpPr>
        <p:spPr bwMode="white">
          <a:xfrm>
            <a:off x="11615748" y="6420040"/>
            <a:ext cx="401164"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900" smtClean="0">
                <a:solidFill>
                  <a:schemeClr val="tx1"/>
                </a:solidFill>
              </a:rPr>
              <a:t>‹#›</a:t>
            </a:fld>
            <a:endParaRPr lang="en-US" sz="900">
              <a:solidFill>
                <a:schemeClr val="tx1"/>
              </a:solidFill>
            </a:endParaRPr>
          </a:p>
        </p:txBody>
      </p:sp>
      <p:pic>
        <p:nvPicPr>
          <p:cNvPr id="8" name="Picture 7">
            <a:extLst>
              <a:ext uri="{FF2B5EF4-FFF2-40B4-BE49-F238E27FC236}">
                <a16:creationId xmlns:a16="http://schemas.microsoft.com/office/drawing/2014/main" id="{229D7ADB-C1A3-9F4B-BFCC-F2F6AC10E398}"/>
              </a:ext>
            </a:extLst>
          </p:cNvPr>
          <p:cNvPicPr>
            <a:picLocks noChangeAspect="1"/>
          </p:cNvPicPr>
          <p:nvPr/>
        </p:nvPicPr>
        <p:blipFill>
          <a:blip r:embed="rId2"/>
          <a:stretch>
            <a:fillRect/>
          </a:stretch>
        </p:blipFill>
        <p:spPr>
          <a:xfrm>
            <a:off x="10271474" y="6339776"/>
            <a:ext cx="1138604" cy="338328"/>
          </a:xfrm>
          <a:prstGeom prst="rect">
            <a:avLst/>
          </a:prstGeom>
        </p:spPr>
      </p:pic>
    </p:spTree>
    <p:extLst>
      <p:ext uri="{BB962C8B-B14F-4D97-AF65-F5344CB8AC3E}">
        <p14:creationId xmlns:p14="http://schemas.microsoft.com/office/powerpoint/2010/main" val="1333965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DE46-4415-3E8A-90B8-EFE4622CE6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348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6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3C90-9338-725B-4A93-0277EF9C9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73A61D-DAED-04CE-31D6-6DA14A1462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C0D77-A92E-7786-543A-976F6EE8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5743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3B6-E229-F4C1-3639-2E871C4CA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FA5A3-266C-4770-FCE5-456974E8D5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79D931-49EC-5577-087A-82CC26205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3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92A914-0901-D8AA-7293-7B29F599D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4561DB-5E73-5BAF-C694-45D96AA6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5082E8E-D684-A09A-0F36-AE3AD2A665FB}"/>
              </a:ext>
            </a:extLst>
          </p:cNvPr>
          <p:cNvSpPr txBox="1">
            <a:spLocks/>
          </p:cNvSpPr>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spTree>
    <p:extLst>
      <p:ext uri="{BB962C8B-B14F-4D97-AF65-F5344CB8AC3E}">
        <p14:creationId xmlns:p14="http://schemas.microsoft.com/office/powerpoint/2010/main" val="1409204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a:extLst>
              <a:ext uri="{FF2B5EF4-FFF2-40B4-BE49-F238E27FC236}">
                <a16:creationId xmlns:a16="http://schemas.microsoft.com/office/drawing/2014/main" id="{DC861044-95A1-2B49-A60B-B4999A56CF9B}"/>
              </a:ext>
            </a:extLst>
          </p:cNvPr>
          <p:cNvGrpSpPr/>
          <p:nvPr/>
        </p:nvGrpSpPr>
        <p:grpSpPr>
          <a:xfrm>
            <a:off x="12325585" y="41736"/>
            <a:ext cx="1568505" cy="4234899"/>
            <a:chOff x="12325585" y="41736"/>
            <a:chExt cx="1568505" cy="4234899"/>
          </a:xfrm>
        </p:grpSpPr>
        <p:sp>
          <p:nvSpPr>
            <p:cNvPr id="127" name="Rectangle 126">
              <a:extLst>
                <a:ext uri="{FF2B5EF4-FFF2-40B4-BE49-F238E27FC236}">
                  <a16:creationId xmlns:a16="http://schemas.microsoft.com/office/drawing/2014/main" id="{E52E4A4F-48AC-314F-832A-152FAA431290}"/>
                </a:ext>
              </a:extLst>
            </p:cNvPr>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4778FF28-E215-F743-9488-882D8EDD0511}"/>
                </a:ext>
              </a:extLst>
            </p:cNvPr>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1618DEE-18B6-D745-8EED-3ED1371E9198}"/>
                </a:ext>
              </a:extLst>
            </p:cNvPr>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23BB6E3-FAB2-5F4B-B1C5-ECC7E64739F2}"/>
                </a:ext>
              </a:extLst>
            </p:cNvPr>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D336131-DE9C-4C4E-BD70-9A4AC3A2929D}"/>
                </a:ext>
              </a:extLst>
            </p:cNvPr>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1275795E-B071-FE47-9C29-B3F692BBC02B}"/>
                </a:ext>
              </a:extLst>
            </p:cNvPr>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383B52BA-0D9D-134E-BA96-0A4FDACC53AE}"/>
                </a:ext>
              </a:extLst>
            </p:cNvPr>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D5E5BC3B-0E3A-2449-8ACA-85F6A951CB01}"/>
                </a:ext>
              </a:extLst>
            </p:cNvPr>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F8B2C-FC11-CD46-9C8A-BD730900B2A6}"/>
                </a:ext>
              </a:extLst>
            </p:cNvPr>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2D731D-63C4-7E42-B942-5ADF27F0ADA2}"/>
                </a:ext>
              </a:extLst>
            </p:cNvPr>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E19D061-2CCE-864A-AFCF-BA62ED98CF10}"/>
                </a:ext>
              </a:extLst>
            </p:cNvPr>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2A251A5D-E834-5447-953F-4148EC11C9B8}"/>
                </a:ext>
              </a:extLst>
            </p:cNvPr>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B01F80C-8595-A74C-AF49-6359801C9784}"/>
                </a:ext>
              </a:extLst>
            </p:cNvPr>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C6370F1-26AD-E041-BA8A-F7DA8D95B8CA}"/>
                </a:ext>
              </a:extLst>
            </p:cNvPr>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EAB45CE9-BB6C-0149-80BA-31C7AE5626C4}"/>
                </a:ext>
              </a:extLst>
            </p:cNvPr>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FFB35FDC-2232-864F-BADD-661D156158D6}"/>
                </a:ext>
              </a:extLst>
            </p:cNvPr>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CB333C-9A58-F740-B08D-09FA1D104B15}"/>
                </a:ext>
              </a:extLst>
            </p:cNvPr>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6C89D992-5C10-3A45-BF16-4384F7BA6828}"/>
                </a:ext>
              </a:extLst>
            </p:cNvPr>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E77EE0C-3660-884F-B742-095D504276D0}"/>
                </a:ext>
              </a:extLst>
            </p:cNvPr>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EEF83AE-8A27-C44A-9324-FA3A4896B8F4}"/>
                </a:ext>
              </a:extLst>
            </p:cNvPr>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66F34DD6-075B-DD4E-91FD-7C3135028198}"/>
                </a:ext>
              </a:extLst>
            </p:cNvPr>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045834D-FFE6-DA41-B70D-07AFA78D8BEC}"/>
                </a:ext>
              </a:extLst>
            </p:cNvPr>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3C60060-D439-1846-8187-6B3648AB779C}"/>
                </a:ext>
              </a:extLst>
            </p:cNvPr>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194537A3-815B-654F-9405-8FC3B6F0C70F}"/>
                </a:ext>
              </a:extLst>
            </p:cNvPr>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0B73106B-51C5-D541-9A87-B5CF0BC15FB3}"/>
                </a:ext>
              </a:extLst>
            </p:cNvPr>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23B5AC-DE23-104B-8B31-0D484A7F8E82}"/>
                </a:ext>
              </a:extLst>
            </p:cNvPr>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04E537CA-716E-A04D-A674-A23B2F9F0641}"/>
                </a:ext>
              </a:extLst>
            </p:cNvPr>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E022DD8-7E50-6B40-9A0A-BB12BA4CB6EA}"/>
                </a:ext>
              </a:extLst>
            </p:cNvPr>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52789F3-816A-A644-BB73-0EBCDF25BAB5}"/>
                </a:ext>
              </a:extLst>
            </p:cNvPr>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1398C4E5-4403-FC41-9A95-9A4D9240F6E5}"/>
                </a:ext>
              </a:extLst>
            </p:cNvPr>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894006C7-064B-7D49-916C-7FD52454F72C}"/>
                </a:ext>
              </a:extLst>
            </p:cNvPr>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D4188D44-56F8-0A4B-82CC-98A72AAAED7D}"/>
                </a:ext>
              </a:extLst>
            </p:cNvPr>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3C36ECE3-857B-D44D-8E8A-B01F5907C1C0}"/>
                </a:ext>
              </a:extLst>
            </p:cNvPr>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F5D37CA-B7D6-B840-BB93-5B58E0D65FC5}"/>
                </a:ext>
              </a:extLst>
            </p:cNvPr>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A568378-A642-8843-ABE4-1D22617BABE9}"/>
                </a:ext>
              </a:extLst>
            </p:cNvPr>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2996DBD-9E22-D94C-8451-B43D1A1022A9}"/>
                </a:ext>
              </a:extLst>
            </p:cNvPr>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FA95D0E-D116-A94A-9C75-FF2794EFC7E5}"/>
                </a:ext>
              </a:extLst>
            </p:cNvPr>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10598390-A137-A449-B489-8A878F15F4DD}"/>
                </a:ext>
              </a:extLst>
            </p:cNvPr>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p>
          </p:txBody>
        </p:sp>
        <p:sp>
          <p:nvSpPr>
            <p:cNvPr id="165" name="Rectangle 164">
              <a:extLst>
                <a:ext uri="{FF2B5EF4-FFF2-40B4-BE49-F238E27FC236}">
                  <a16:creationId xmlns:a16="http://schemas.microsoft.com/office/drawing/2014/main" id="{680A1A6A-874F-134B-A8DD-3CD456B31D0B}"/>
                </a:ext>
              </a:extLst>
            </p:cNvPr>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71869EA-DDF0-F64D-9255-984F57AD749E}"/>
                </a:ext>
              </a:extLst>
            </p:cNvPr>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p>
          </p:txBody>
        </p:sp>
      </p:grpSp>
      <p:sp>
        <p:nvSpPr>
          <p:cNvPr id="44" name="TextBox 43">
            <a:extLst>
              <a:ext uri="{FF2B5EF4-FFF2-40B4-BE49-F238E27FC236}">
                <a16:creationId xmlns:a16="http://schemas.microsoft.com/office/drawing/2014/main" id="{3CC58985-6F6A-8540-ABC2-450EF4A8FB42}"/>
              </a:ext>
            </a:extLst>
          </p:cNvPr>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0" u="none" strike="noStrike" kern="1200">
                <a:solidFill>
                  <a:schemeClr val="bg1">
                    <a:lumMod val="50000"/>
                  </a:schemeClr>
                </a:solidFill>
                <a:effectLst/>
                <a:latin typeface="+mn-lt"/>
                <a:ea typeface="+mn-ea"/>
                <a:cs typeface="+mn-cs"/>
              </a:rPr>
              <a:t>IQVIA Template (V2.0.0)</a:t>
            </a:r>
            <a:endParaRPr lang="en-US" sz="1100" kern="1200">
              <a:solidFill>
                <a:schemeClr val="bg1">
                  <a:lumMod val="50000"/>
                </a:schemeClr>
              </a:solidFill>
              <a:latin typeface="+mn-lt"/>
              <a:ea typeface="Arial" charset="0"/>
              <a:cs typeface="Arial" charset="0"/>
            </a:endParaRPr>
          </a:p>
        </p:txBody>
      </p:sp>
    </p:spTree>
    <p:extLst>
      <p:ext uri="{BB962C8B-B14F-4D97-AF65-F5344CB8AC3E}">
        <p14:creationId xmlns:p14="http://schemas.microsoft.com/office/powerpoint/2010/main" val="40900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18" Type="http://schemas.openxmlformats.org/officeDocument/2006/relationships/image" Target="../media/image56.png"/><Relationship Id="rId3" Type="http://schemas.openxmlformats.org/officeDocument/2006/relationships/image" Target="../media/image41.svg"/><Relationship Id="rId21" Type="http://schemas.openxmlformats.org/officeDocument/2006/relationships/image" Target="../media/image59.svg"/><Relationship Id="rId7" Type="http://schemas.openxmlformats.org/officeDocument/2006/relationships/image" Target="../media/image45.svg"/><Relationship Id="rId12" Type="http://schemas.openxmlformats.org/officeDocument/2006/relationships/image" Target="../media/image50.png"/><Relationship Id="rId17" Type="http://schemas.openxmlformats.org/officeDocument/2006/relationships/image" Target="../media/image55.svg"/><Relationship Id="rId25" Type="http://schemas.openxmlformats.org/officeDocument/2006/relationships/image" Target="../media/image63.sv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8.xml"/><Relationship Id="rId6" Type="http://schemas.openxmlformats.org/officeDocument/2006/relationships/image" Target="../media/image44.png"/><Relationship Id="rId11" Type="http://schemas.openxmlformats.org/officeDocument/2006/relationships/image" Target="../media/image49.svg"/><Relationship Id="rId24" Type="http://schemas.openxmlformats.org/officeDocument/2006/relationships/image" Target="../media/image62.png"/><Relationship Id="rId5" Type="http://schemas.openxmlformats.org/officeDocument/2006/relationships/image" Target="../media/image43.svg"/><Relationship Id="rId15" Type="http://schemas.openxmlformats.org/officeDocument/2006/relationships/image" Target="../media/image53.svg"/><Relationship Id="rId23" Type="http://schemas.openxmlformats.org/officeDocument/2006/relationships/image" Target="../media/image61.svg"/><Relationship Id="rId10" Type="http://schemas.openxmlformats.org/officeDocument/2006/relationships/image" Target="../media/image48.png"/><Relationship Id="rId19" Type="http://schemas.openxmlformats.org/officeDocument/2006/relationships/image" Target="../media/image57.sv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 Id="rId22"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svg"/><Relationship Id="rId3" Type="http://schemas.openxmlformats.org/officeDocument/2006/relationships/image" Target="../media/image64.svg"/><Relationship Id="rId7" Type="http://schemas.openxmlformats.org/officeDocument/2006/relationships/image" Target="../media/image66.svg"/><Relationship Id="rId12" Type="http://schemas.openxmlformats.org/officeDocument/2006/relationships/image" Target="../media/image54.png"/><Relationship Id="rId17" Type="http://schemas.openxmlformats.org/officeDocument/2006/relationships/image" Target="../media/image72.svg"/><Relationship Id="rId2" Type="http://schemas.openxmlformats.org/officeDocument/2006/relationships/image" Target="../media/image60.png"/><Relationship Id="rId16"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46.png"/><Relationship Id="rId11" Type="http://schemas.openxmlformats.org/officeDocument/2006/relationships/image" Target="../media/image69.svg"/><Relationship Id="rId5" Type="http://schemas.openxmlformats.org/officeDocument/2006/relationships/image" Target="../media/image65.svg"/><Relationship Id="rId15" Type="http://schemas.openxmlformats.org/officeDocument/2006/relationships/image" Target="../media/image71.svg"/><Relationship Id="rId10" Type="http://schemas.openxmlformats.org/officeDocument/2006/relationships/image" Target="../media/image56.png"/><Relationship Id="rId4" Type="http://schemas.openxmlformats.org/officeDocument/2006/relationships/image" Target="../media/image40.png"/><Relationship Id="rId9" Type="http://schemas.openxmlformats.org/officeDocument/2006/relationships/image" Target="../media/image68.svg"/><Relationship Id="rId1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3.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innovativemedicines.ca/wp-content/uploads/2020/07/CADTH-TTL-8.5x11-EN-Fina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innovativemedicines.ca/wp-content/uploads/2020/07/CADTH-TTL-8.5x11-EN-Fin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2360F07B-EE34-410D-BE78-B942FE4071F5}"/>
              </a:ext>
            </a:extLst>
          </p:cNvPr>
          <p:cNvSpPr txBox="1">
            <a:spLocks/>
          </p:cNvSpPr>
          <p:nvPr/>
        </p:nvSpPr>
        <p:spPr>
          <a:xfrm>
            <a:off x="885443" y="5311918"/>
            <a:ext cx="1435621" cy="46589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1800" b="1" i="0" u="none" strike="noStrike" kern="1200" cap="none" spc="0" normalizeH="0" baseline="0" noProof="0">
                <a:ln>
                  <a:noFill/>
                </a:ln>
                <a:solidFill>
                  <a:schemeClr val="tx1">
                    <a:lumMod val="50000"/>
                  </a:schemeClr>
                </a:solidFill>
                <a:effectLst/>
                <a:uLnTx/>
                <a:uFillTx/>
                <a:latin typeface="Calibri" panose="020F0502020204030204" pitchFamily="34" charset="0"/>
                <a:cs typeface="Calibri" panose="020F0502020204030204" pitchFamily="34" charset="0"/>
              </a:rPr>
              <a:t>June 2, 2022</a:t>
            </a:r>
            <a:endParaRPr kumimoji="0" lang="en-CA" sz="1400" b="0" i="0" u="none" strike="noStrike" kern="1200" cap="none" spc="0" normalizeH="0" baseline="0" noProof="0">
              <a:ln>
                <a:noFill/>
              </a:ln>
              <a:solidFill>
                <a:schemeClr val="tx1">
                  <a:lumMod val="50000"/>
                </a:schemeClr>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7600F6A-6E8F-FD91-99E4-C9B1D59F5391}"/>
              </a:ext>
            </a:extLst>
          </p:cNvPr>
          <p:cNvPicPr>
            <a:picLocks noChangeAspect="1"/>
          </p:cNvPicPr>
          <p:nvPr/>
        </p:nvPicPr>
        <p:blipFill>
          <a:blip r:embed="rId3"/>
          <a:stretch>
            <a:fillRect/>
          </a:stretch>
        </p:blipFill>
        <p:spPr>
          <a:xfrm>
            <a:off x="3188568" y="1165609"/>
            <a:ext cx="7844355" cy="4526782"/>
          </a:xfrm>
          <a:prstGeom prst="rect">
            <a:avLst/>
          </a:prstGeom>
        </p:spPr>
      </p:pic>
      <p:pic>
        <p:nvPicPr>
          <p:cNvPr id="3" name="Picture 2" descr="Logo, company name&#10;&#10;Description automatically generated">
            <a:extLst>
              <a:ext uri="{FF2B5EF4-FFF2-40B4-BE49-F238E27FC236}">
                <a16:creationId xmlns:a16="http://schemas.microsoft.com/office/drawing/2014/main" id="{8EBC02AF-A355-564A-B638-7E853F7F3904}"/>
              </a:ext>
            </a:extLst>
          </p:cNvPr>
          <p:cNvPicPr>
            <a:picLocks noChangeAspect="1"/>
          </p:cNvPicPr>
          <p:nvPr/>
        </p:nvPicPr>
        <p:blipFill>
          <a:blip r:embed="rId4"/>
          <a:stretch>
            <a:fillRect/>
          </a:stretch>
        </p:blipFill>
        <p:spPr>
          <a:xfrm>
            <a:off x="304890" y="327237"/>
            <a:ext cx="2596726" cy="1676743"/>
          </a:xfrm>
          <a:prstGeom prst="rect">
            <a:avLst/>
          </a:prstGeom>
        </p:spPr>
      </p:pic>
    </p:spTree>
    <p:extLst>
      <p:ext uri="{BB962C8B-B14F-4D97-AF65-F5344CB8AC3E}">
        <p14:creationId xmlns:p14="http://schemas.microsoft.com/office/powerpoint/2010/main" val="423927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en-CA" b="1">
              <a:solidFill>
                <a:schemeClr val="accent2"/>
              </a:solidFill>
            </a:endParaRPr>
          </a:p>
          <a:p>
            <a:r>
              <a:rPr lang="en-CA" b="1">
                <a:solidFill>
                  <a:schemeClr val="accent1"/>
                </a:solidFill>
              </a:rPr>
              <a:t>Project Objectives and Approach</a:t>
            </a:r>
          </a:p>
          <a:p>
            <a:endParaRPr lang="en-CA" b="1">
              <a:solidFill>
                <a:schemeClr val="accent1"/>
              </a:solidFill>
            </a:endParaRPr>
          </a:p>
          <a:p>
            <a:r>
              <a:rPr lang="en-CA" b="1">
                <a:solidFill>
                  <a:schemeClr val="tx2"/>
                </a:solidFill>
              </a:rPr>
              <a:t>Results</a:t>
            </a:r>
          </a:p>
          <a:p>
            <a:endParaRPr lang="en-CA" b="1">
              <a:solidFill>
                <a:schemeClr val="tx2"/>
              </a:solidFill>
            </a:endParaRPr>
          </a:p>
          <a:p>
            <a:r>
              <a:rPr lang="en-CA" b="1">
                <a:solidFill>
                  <a:schemeClr val="tx2"/>
                </a:solidFill>
              </a:rPr>
              <a:t>Summary</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of Content</a:t>
            </a:r>
          </a:p>
        </p:txBody>
      </p:sp>
    </p:spTree>
    <p:extLst>
      <p:ext uri="{BB962C8B-B14F-4D97-AF65-F5344CB8AC3E}">
        <p14:creationId xmlns:p14="http://schemas.microsoft.com/office/powerpoint/2010/main" val="137342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20011C-85DF-4801-B02E-D6522774DBB7}"/>
              </a:ext>
            </a:extLst>
          </p:cNvPr>
          <p:cNvSpPr txBox="1"/>
          <p:nvPr/>
        </p:nvSpPr>
        <p:spPr>
          <a:xfrm>
            <a:off x="11106445" y="0"/>
            <a:ext cx="1085555"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Introduction</a:t>
            </a:r>
          </a:p>
        </p:txBody>
      </p:sp>
      <p:sp>
        <p:nvSpPr>
          <p:cNvPr id="17" name="Content Placeholder 1">
            <a:extLst>
              <a:ext uri="{FF2B5EF4-FFF2-40B4-BE49-F238E27FC236}">
                <a16:creationId xmlns:a16="http://schemas.microsoft.com/office/drawing/2014/main" id="{A86DB296-8F44-428A-8B28-9882EE81E279}"/>
              </a:ext>
            </a:extLst>
          </p:cNvPr>
          <p:cNvSpPr>
            <a:spLocks noGrp="1"/>
          </p:cNvSpPr>
          <p:nvPr>
            <p:ph idx="1"/>
          </p:nvPr>
        </p:nvSpPr>
        <p:spPr>
          <a:xfrm>
            <a:off x="384694" y="4075013"/>
            <a:ext cx="11007043" cy="1981949"/>
          </a:xfrm>
        </p:spPr>
        <p:txBody>
          <a:bodyPr/>
          <a:lstStyle/>
          <a:p>
            <a:pPr marL="0" lvl="0" indent="0">
              <a:buNone/>
            </a:pPr>
            <a:r>
              <a:rPr lang="en-US" b="1">
                <a:solidFill>
                  <a:schemeClr val="accent2"/>
                </a:solidFill>
              </a:rPr>
              <a:t>KEY QUESTIONS</a:t>
            </a:r>
          </a:p>
          <a:p>
            <a:pPr lvl="0"/>
            <a:r>
              <a:rPr lang="en-US" sz="1800" b="1"/>
              <a:t>How does Canada compare to international markets in terms of time to launch, proportion of launches and sequence in launch?</a:t>
            </a:r>
          </a:p>
          <a:p>
            <a:r>
              <a:rPr lang="en-US" sz="1800" b="1"/>
              <a:t>Have we seen changes in Canada in the recent years following these policy announcements?</a:t>
            </a:r>
          </a:p>
        </p:txBody>
      </p:sp>
      <p:sp>
        <p:nvSpPr>
          <p:cNvPr id="18" name="Title 2">
            <a:extLst>
              <a:ext uri="{FF2B5EF4-FFF2-40B4-BE49-F238E27FC236}">
                <a16:creationId xmlns:a16="http://schemas.microsoft.com/office/drawing/2014/main" id="{576FBE6C-8F29-4FFB-B15A-A278AC085506}"/>
              </a:ext>
            </a:extLst>
          </p:cNvPr>
          <p:cNvSpPr>
            <a:spLocks noGrp="1"/>
          </p:cNvSpPr>
          <p:nvPr>
            <p:ph type="title"/>
          </p:nvPr>
        </p:nvSpPr>
        <p:spPr>
          <a:xfrm>
            <a:off x="330905" y="294468"/>
            <a:ext cx="11807306" cy="768263"/>
          </a:xfrm>
        </p:spPr>
        <p:txBody>
          <a:bodyPr/>
          <a:lstStyle/>
          <a:p>
            <a:r>
              <a:rPr lang="en-US"/>
              <a:t>In light of proposed policy changes on pricing and national </a:t>
            </a:r>
            <a:r>
              <a:rPr lang="en-US" err="1"/>
              <a:t>pharmacare</a:t>
            </a:r>
            <a:r>
              <a:rPr lang="en-US"/>
              <a:t>, we examined </a:t>
            </a:r>
            <a:r>
              <a:rPr lang="en-GB"/>
              <a:t>where Canada stands globally in terms of access to novel pharmaceuticals</a:t>
            </a:r>
            <a:endParaRPr lang="en-US"/>
          </a:p>
        </p:txBody>
      </p:sp>
      <p:sp>
        <p:nvSpPr>
          <p:cNvPr id="19" name="Content Placeholder 1">
            <a:extLst>
              <a:ext uri="{FF2B5EF4-FFF2-40B4-BE49-F238E27FC236}">
                <a16:creationId xmlns:a16="http://schemas.microsoft.com/office/drawing/2014/main" id="{2D7E90C1-5085-4A7F-A4BD-5875CBF95B6E}"/>
              </a:ext>
            </a:extLst>
          </p:cNvPr>
          <p:cNvSpPr txBox="1">
            <a:spLocks/>
          </p:cNvSpPr>
          <p:nvPr/>
        </p:nvSpPr>
        <p:spPr>
          <a:xfrm>
            <a:off x="384694" y="1412440"/>
            <a:ext cx="11244555" cy="1981949"/>
          </a:xfrm>
          <a:prstGeom prst="rect">
            <a:avLst/>
          </a:prstGeom>
        </p:spPr>
        <p:txBody>
          <a:bodyPr/>
          <a:lstStyle>
            <a:lvl1pPr marL="182880" indent="-18288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36576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3pPr>
            <a:lvl4pPr marL="731520" indent="-182880" algn="l" defTabSz="914400" rtl="0" eaLnBrk="1" latinLnBrk="0" hangingPunct="1">
              <a:lnSpc>
                <a:spcPct val="100000"/>
              </a:lnSpc>
              <a:spcBef>
                <a:spcPts val="800"/>
              </a:spcBef>
              <a:buFont typeface="Arial" panose="020B0604020202020204" pitchFamily="34" charset="0"/>
              <a:buChar char="»"/>
              <a:defRPr sz="1600" kern="1200">
                <a:solidFill>
                  <a:schemeClr val="tx1"/>
                </a:solidFill>
                <a:latin typeface="+mn-lt"/>
                <a:ea typeface="+mn-ea"/>
                <a:cs typeface="+mn-cs"/>
              </a:defRPr>
            </a:lvl4pPr>
            <a:lvl5pPr marL="914400" indent="-182880" algn="l" defTabSz="914400" rtl="0" eaLnBrk="1" latinLnBrk="0" hangingPunct="1">
              <a:lnSpc>
                <a:spcPct val="100000"/>
              </a:lnSpc>
              <a:spcBef>
                <a:spcPts val="800"/>
              </a:spcBef>
              <a:buSzPct val="75000"/>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00A3E0"/>
                </a:solidFill>
                <a:effectLst/>
                <a:uLnTx/>
                <a:uFillTx/>
                <a:latin typeface="Arial" panose="020B0604020202020204"/>
                <a:ea typeface="+mn-ea"/>
                <a:cs typeface="+mn-cs"/>
              </a:rPr>
              <a:t>INTRODUCTION</a:t>
            </a:r>
          </a:p>
          <a:p>
            <a:pPr marL="182880" marR="0" lvl="0" indent="-18288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B3A42"/>
                </a:solidFill>
                <a:effectLst/>
                <a:uLnTx/>
                <a:uFillTx/>
                <a:latin typeface="Arial" panose="020B0604020202020204"/>
                <a:ea typeface="+mn-ea"/>
                <a:cs typeface="+mn-cs"/>
              </a:rPr>
              <a:t>The topic of </a:t>
            </a:r>
            <a:r>
              <a:rPr kumimoji="0" lang="en-GB" sz="1600" b="1" i="0" u="none" strike="noStrike" kern="1200" cap="none" spc="0" normalizeH="0" baseline="0" noProof="0">
                <a:ln>
                  <a:noFill/>
                </a:ln>
                <a:solidFill>
                  <a:srgbClr val="2B3A42"/>
                </a:solidFill>
                <a:effectLst/>
                <a:uLnTx/>
                <a:uFillTx/>
                <a:latin typeface="Arial" panose="020B0604020202020204"/>
                <a:ea typeface="+mn-ea"/>
                <a:cs typeface="+mn-cs"/>
              </a:rPr>
              <a:t>Canada’s access to medicines </a:t>
            </a:r>
            <a:r>
              <a:rPr kumimoji="0" lang="en-GB" sz="1600" b="0" i="0" u="none" strike="noStrike" kern="1200" cap="none" spc="0" normalizeH="0" baseline="0" noProof="0">
                <a:ln>
                  <a:noFill/>
                </a:ln>
                <a:solidFill>
                  <a:srgbClr val="2B3A42"/>
                </a:solidFill>
                <a:effectLst/>
                <a:uLnTx/>
                <a:uFillTx/>
                <a:latin typeface="Arial" panose="020B0604020202020204"/>
                <a:ea typeface="+mn-ea"/>
                <a:cs typeface="+mn-cs"/>
              </a:rPr>
              <a:t>has been hotly debated in the past few years, particularly in light of significant </a:t>
            </a:r>
            <a:r>
              <a:rPr kumimoji="0" lang="en-GB" sz="1600" b="1" i="0" u="none" strike="noStrike" kern="1200" cap="none" spc="0" normalizeH="0" baseline="0" noProof="0">
                <a:ln>
                  <a:noFill/>
                </a:ln>
                <a:solidFill>
                  <a:srgbClr val="2B3A42"/>
                </a:solidFill>
                <a:effectLst/>
                <a:uLnTx/>
                <a:uFillTx/>
                <a:latin typeface="Arial" panose="020B0604020202020204"/>
                <a:ea typeface="+mn-ea"/>
                <a:cs typeface="+mn-cs"/>
              </a:rPr>
              <a:t>federal proposals for policy changes on pricing pharmaceuticals and national </a:t>
            </a:r>
            <a:r>
              <a:rPr kumimoji="0" lang="en-GB" sz="1600" b="1" i="0" u="none" strike="noStrike" kern="1200" cap="none" spc="0" normalizeH="0" baseline="0" noProof="0" err="1">
                <a:ln>
                  <a:noFill/>
                </a:ln>
                <a:solidFill>
                  <a:srgbClr val="2B3A42"/>
                </a:solidFill>
                <a:effectLst/>
                <a:uLnTx/>
                <a:uFillTx/>
                <a:latin typeface="Arial" panose="020B0604020202020204"/>
                <a:ea typeface="+mn-ea"/>
                <a:cs typeface="+mn-cs"/>
              </a:rPr>
              <a:t>pharmacare</a:t>
            </a:r>
            <a:endParaRPr kumimoji="0" lang="en-GB" sz="1600" b="0" i="0" u="none" strike="noStrike" kern="1200" cap="none" spc="0" normalizeH="0" baseline="0" noProof="0">
              <a:ln>
                <a:noFill/>
              </a:ln>
              <a:solidFill>
                <a:srgbClr val="2B3A42"/>
              </a:solidFill>
              <a:effectLst/>
              <a:uLnTx/>
              <a:uFillTx/>
              <a:latin typeface="Arial" panose="020B0604020202020204"/>
              <a:ea typeface="+mn-ea"/>
              <a:cs typeface="+mn-cs"/>
            </a:endParaRPr>
          </a:p>
          <a:p>
            <a:pPr marL="182880" marR="0" lvl="0" indent="-18288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B3A42"/>
                </a:solidFill>
                <a:effectLst/>
                <a:uLnTx/>
                <a:uFillTx/>
                <a:latin typeface="Arial" panose="020B0604020202020204"/>
                <a:ea typeface="+mn-ea"/>
                <a:cs typeface="+mn-cs"/>
              </a:rPr>
              <a:t>This research was undertaken to set a benchmark of where Canada stood globally in terms of access to novel pharmaceuticals and to examine more recent indicators of change in the availability of new product launches</a:t>
            </a:r>
          </a:p>
          <a:p>
            <a:pPr marL="182880" marR="0" lvl="0" indent="-18288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B3A42"/>
                </a:solidFill>
                <a:effectLst/>
                <a:uLnTx/>
                <a:uFillTx/>
                <a:latin typeface="Arial" panose="020B0604020202020204"/>
                <a:ea typeface="+mn-ea"/>
                <a:cs typeface="+mn-cs"/>
              </a:rPr>
              <a:t>We took a data-driven approach and leveraged IQVIA’s global launch and sales database (MIDAS</a:t>
            </a:r>
            <a:r>
              <a:rPr kumimoji="0" lang="en-GB" sz="1600" b="0" i="0" u="none" strike="noStrike" kern="1200" cap="none" spc="0" normalizeH="0" baseline="30000" noProof="0">
                <a:ln>
                  <a:noFill/>
                </a:ln>
                <a:solidFill>
                  <a:srgbClr val="2B3A42"/>
                </a:solidFill>
                <a:effectLst/>
                <a:uLnTx/>
                <a:uFillTx/>
                <a:latin typeface="Arial" panose="020B0604020202020204"/>
                <a:ea typeface="+mn-ea"/>
                <a:cs typeface="+mn-cs"/>
              </a:rPr>
              <a:t>®</a:t>
            </a:r>
            <a:r>
              <a:rPr kumimoji="0" lang="en-GB" sz="1600" b="0" i="0" u="none" strike="noStrike" kern="1200" cap="none" spc="0" normalizeH="0" baseline="0" noProof="0">
                <a:ln>
                  <a:noFill/>
                </a:ln>
                <a:solidFill>
                  <a:srgbClr val="2B3A42"/>
                </a:solidFill>
                <a:effectLst/>
                <a:uLnTx/>
                <a:uFillTx/>
                <a:latin typeface="Arial" panose="020B0604020202020204"/>
                <a:ea typeface="+mn-ea"/>
                <a:cs typeface="+mn-cs"/>
              </a:rPr>
              <a:t>) to understand Canada’s position in global launch sequencing decisions over the last 20 years</a:t>
            </a:r>
          </a:p>
        </p:txBody>
      </p:sp>
      <p:cxnSp>
        <p:nvCxnSpPr>
          <p:cNvPr id="20" name="Straight Connector 19">
            <a:extLst>
              <a:ext uri="{FF2B5EF4-FFF2-40B4-BE49-F238E27FC236}">
                <a16:creationId xmlns:a16="http://schemas.microsoft.com/office/drawing/2014/main" id="{60AEA7A3-F566-4EF8-AC14-6792DF95B47B}"/>
              </a:ext>
            </a:extLst>
          </p:cNvPr>
          <p:cNvCxnSpPr>
            <a:cxnSpLocks/>
          </p:cNvCxnSpPr>
          <p:nvPr/>
        </p:nvCxnSpPr>
        <p:spPr>
          <a:xfrm>
            <a:off x="457200" y="1392984"/>
            <a:ext cx="1104089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CE6564-49A3-4F50-A4B4-6F102C11E2C4}"/>
              </a:ext>
            </a:extLst>
          </p:cNvPr>
          <p:cNvCxnSpPr>
            <a:cxnSpLocks/>
          </p:cNvCxnSpPr>
          <p:nvPr/>
        </p:nvCxnSpPr>
        <p:spPr>
          <a:xfrm>
            <a:off x="457200" y="3980543"/>
            <a:ext cx="1093453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33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87B9-01BA-4204-A3D7-047998C874BF}"/>
              </a:ext>
            </a:extLst>
          </p:cNvPr>
          <p:cNvSpPr>
            <a:spLocks noGrp="1"/>
          </p:cNvSpPr>
          <p:nvPr>
            <p:ph type="title"/>
          </p:nvPr>
        </p:nvSpPr>
        <p:spPr/>
        <p:txBody>
          <a:bodyPr/>
          <a:lstStyle/>
          <a:p>
            <a:r>
              <a:rPr lang="en-US"/>
              <a:t>MIDAS data was used to analyze launch sequencing of new active substances over the last 20 years from 2002-2021</a:t>
            </a:r>
          </a:p>
        </p:txBody>
      </p:sp>
      <p:sp>
        <p:nvSpPr>
          <p:cNvPr id="4" name="Rectangle: Top Corners Rounded 3">
            <a:extLst>
              <a:ext uri="{FF2B5EF4-FFF2-40B4-BE49-F238E27FC236}">
                <a16:creationId xmlns:a16="http://schemas.microsoft.com/office/drawing/2014/main" id="{4E292D6C-4672-47CB-89F3-5DCE3B99C3EF}"/>
              </a:ext>
            </a:extLst>
          </p:cNvPr>
          <p:cNvSpPr/>
          <p:nvPr/>
        </p:nvSpPr>
        <p:spPr>
          <a:xfrm rot="5400000">
            <a:off x="1491607" y="314462"/>
            <a:ext cx="1142652" cy="412586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Top Corners Rounded 4">
            <a:extLst>
              <a:ext uri="{FF2B5EF4-FFF2-40B4-BE49-F238E27FC236}">
                <a16:creationId xmlns:a16="http://schemas.microsoft.com/office/drawing/2014/main" id="{65F195AA-C99D-4E27-A2D1-F52087EC0ADF}"/>
              </a:ext>
            </a:extLst>
          </p:cNvPr>
          <p:cNvSpPr/>
          <p:nvPr/>
        </p:nvSpPr>
        <p:spPr>
          <a:xfrm rot="5400000">
            <a:off x="1491607" y="1774200"/>
            <a:ext cx="1142652" cy="4125866"/>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Top Corners Rounded 5">
            <a:extLst>
              <a:ext uri="{FF2B5EF4-FFF2-40B4-BE49-F238E27FC236}">
                <a16:creationId xmlns:a16="http://schemas.microsoft.com/office/drawing/2014/main" id="{8A3AAC79-556E-4E01-BB04-3A47DDFD5789}"/>
              </a:ext>
            </a:extLst>
          </p:cNvPr>
          <p:cNvSpPr/>
          <p:nvPr/>
        </p:nvSpPr>
        <p:spPr>
          <a:xfrm rot="5400000">
            <a:off x="1491607" y="3251525"/>
            <a:ext cx="1142652" cy="412586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B773393-481E-4B04-8802-A693EE72AFDC}"/>
              </a:ext>
            </a:extLst>
          </p:cNvPr>
          <p:cNvSpPr txBox="1"/>
          <p:nvPr/>
        </p:nvSpPr>
        <p:spPr>
          <a:xfrm>
            <a:off x="384696" y="1912771"/>
            <a:ext cx="2575664" cy="94156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Data Period</a:t>
            </a:r>
          </a:p>
        </p:txBody>
      </p:sp>
      <p:sp>
        <p:nvSpPr>
          <p:cNvPr id="8" name="TextBox 7">
            <a:extLst>
              <a:ext uri="{FF2B5EF4-FFF2-40B4-BE49-F238E27FC236}">
                <a16:creationId xmlns:a16="http://schemas.microsoft.com/office/drawing/2014/main" id="{86B3D5BE-E401-472B-ABB3-EF66406F2636}"/>
              </a:ext>
            </a:extLst>
          </p:cNvPr>
          <p:cNvSpPr txBox="1"/>
          <p:nvPr/>
        </p:nvSpPr>
        <p:spPr>
          <a:xfrm>
            <a:off x="384696" y="3378240"/>
            <a:ext cx="2575664" cy="94156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Key Metrics</a:t>
            </a:r>
          </a:p>
        </p:txBody>
      </p:sp>
      <p:sp>
        <p:nvSpPr>
          <p:cNvPr id="9" name="TextBox 8">
            <a:extLst>
              <a:ext uri="{FF2B5EF4-FFF2-40B4-BE49-F238E27FC236}">
                <a16:creationId xmlns:a16="http://schemas.microsoft.com/office/drawing/2014/main" id="{9DF7B11D-51ED-48A4-AEE7-646DC9F162C1}"/>
              </a:ext>
            </a:extLst>
          </p:cNvPr>
          <p:cNvSpPr txBox="1"/>
          <p:nvPr/>
        </p:nvSpPr>
        <p:spPr>
          <a:xfrm>
            <a:off x="384696" y="4846711"/>
            <a:ext cx="2575664" cy="94156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Time Trends</a:t>
            </a:r>
          </a:p>
        </p:txBody>
      </p:sp>
      <p:sp>
        <p:nvSpPr>
          <p:cNvPr id="10" name="TextBox 9">
            <a:extLst>
              <a:ext uri="{FF2B5EF4-FFF2-40B4-BE49-F238E27FC236}">
                <a16:creationId xmlns:a16="http://schemas.microsoft.com/office/drawing/2014/main" id="{7DA88C98-94B6-42EE-99B0-EA80053040BB}"/>
              </a:ext>
            </a:extLst>
          </p:cNvPr>
          <p:cNvSpPr txBox="1"/>
          <p:nvPr/>
        </p:nvSpPr>
        <p:spPr bwMode="gray">
          <a:xfrm>
            <a:off x="4370868" y="1890072"/>
            <a:ext cx="7352388" cy="995601"/>
          </a:xfrm>
          <a:prstGeom prst="rect">
            <a:avLst/>
          </a:prstGeom>
          <a:noFill/>
        </p:spPr>
        <p:txBody>
          <a:bodyPr wrap="square" lIns="108000" tIns="46800" rtlCol="0" anchor="ctr">
            <a:noAutofit/>
          </a:bodyPr>
          <a:lstStyle/>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20 years: January 1, 2002 to December 31,2021</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Top 25 countries by 2021 sales (where data is available)</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Launch date by country</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New active substances (novel active ingredients launched globally)</a:t>
            </a:r>
          </a:p>
        </p:txBody>
      </p:sp>
      <p:grpSp>
        <p:nvGrpSpPr>
          <p:cNvPr id="11" name="Group 10">
            <a:extLst>
              <a:ext uri="{FF2B5EF4-FFF2-40B4-BE49-F238E27FC236}">
                <a16:creationId xmlns:a16="http://schemas.microsoft.com/office/drawing/2014/main" id="{9CEB5F8B-D532-44AF-9B61-A5B4278EB944}"/>
              </a:ext>
            </a:extLst>
          </p:cNvPr>
          <p:cNvGrpSpPr/>
          <p:nvPr/>
        </p:nvGrpSpPr>
        <p:grpSpPr>
          <a:xfrm>
            <a:off x="4370868" y="1702747"/>
            <a:ext cx="7352388" cy="4213955"/>
            <a:chOff x="4729788" y="1187508"/>
            <a:chExt cx="4110038" cy="4672074"/>
          </a:xfrm>
        </p:grpSpPr>
        <p:cxnSp>
          <p:nvCxnSpPr>
            <p:cNvPr id="12" name="Straight Connector 11">
              <a:extLst>
                <a:ext uri="{FF2B5EF4-FFF2-40B4-BE49-F238E27FC236}">
                  <a16:creationId xmlns:a16="http://schemas.microsoft.com/office/drawing/2014/main" id="{43460CA4-5862-4501-BA6B-E7310D561796}"/>
                </a:ext>
              </a:extLst>
            </p:cNvPr>
            <p:cNvCxnSpPr/>
            <p:nvPr/>
          </p:nvCxnSpPr>
          <p:spPr bwMode="gray">
            <a:xfrm flipH="1">
              <a:off x="4729788" y="1187508"/>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D5D674B-EA46-4AB8-B448-28FE95E6A8A2}"/>
                </a:ext>
              </a:extLst>
            </p:cNvPr>
            <p:cNvCxnSpPr/>
            <p:nvPr/>
          </p:nvCxnSpPr>
          <p:spPr bwMode="gray">
            <a:xfrm flipH="1">
              <a:off x="4729788" y="276697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6C1011-0598-4C2D-9BC3-902ABBB05155}"/>
                </a:ext>
              </a:extLst>
            </p:cNvPr>
            <p:cNvCxnSpPr/>
            <p:nvPr/>
          </p:nvCxnSpPr>
          <p:spPr bwMode="gray">
            <a:xfrm flipH="1">
              <a:off x="4729788" y="4392144"/>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9D8B07-B225-4F71-8984-29ADE32778C2}"/>
                </a:ext>
              </a:extLst>
            </p:cNvPr>
            <p:cNvCxnSpPr/>
            <p:nvPr/>
          </p:nvCxnSpPr>
          <p:spPr bwMode="gray">
            <a:xfrm flipH="1">
              <a:off x="4729788" y="5859582"/>
              <a:ext cx="4110038" cy="0"/>
            </a:xfrm>
            <a:prstGeom prst="line">
              <a:avLst/>
            </a:prstGeom>
            <a:ln w="28575" cap="rnd"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1B830A56-E955-45DF-A1CA-5496D3EBA429}"/>
              </a:ext>
            </a:extLst>
          </p:cNvPr>
          <p:cNvSpPr/>
          <p:nvPr/>
        </p:nvSpPr>
        <p:spPr>
          <a:xfrm>
            <a:off x="3037388" y="1890073"/>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43B02A"/>
                </a:solidFill>
                <a:effectLst/>
                <a:uLnTx/>
                <a:uFillTx/>
                <a:latin typeface="Arial" panose="020B0604020202020204"/>
                <a:ea typeface="+mn-ea"/>
                <a:cs typeface="+mn-cs"/>
              </a:rPr>
              <a:t>1</a:t>
            </a:r>
          </a:p>
        </p:txBody>
      </p:sp>
      <p:sp>
        <p:nvSpPr>
          <p:cNvPr id="17" name="Oval 16">
            <a:extLst>
              <a:ext uri="{FF2B5EF4-FFF2-40B4-BE49-F238E27FC236}">
                <a16:creationId xmlns:a16="http://schemas.microsoft.com/office/drawing/2014/main" id="{A364AF32-D73A-4F35-977A-10ECC47D7AB1}"/>
              </a:ext>
            </a:extLst>
          </p:cNvPr>
          <p:cNvSpPr/>
          <p:nvPr/>
        </p:nvSpPr>
        <p:spPr>
          <a:xfrm>
            <a:off x="3037388" y="3356247"/>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27123"/>
                </a:solidFill>
                <a:effectLst/>
                <a:uLnTx/>
                <a:uFillTx/>
                <a:latin typeface="Arial" panose="020B0604020202020204"/>
                <a:ea typeface="+mn-ea"/>
                <a:cs typeface="+mn-cs"/>
              </a:rPr>
              <a:t>2</a:t>
            </a:r>
          </a:p>
        </p:txBody>
      </p:sp>
      <p:sp>
        <p:nvSpPr>
          <p:cNvPr id="18" name="Oval 17">
            <a:extLst>
              <a:ext uri="{FF2B5EF4-FFF2-40B4-BE49-F238E27FC236}">
                <a16:creationId xmlns:a16="http://schemas.microsoft.com/office/drawing/2014/main" id="{A82DBD7A-4825-4634-AFF7-4D677F4BEF96}"/>
              </a:ext>
            </a:extLst>
          </p:cNvPr>
          <p:cNvSpPr/>
          <p:nvPr/>
        </p:nvSpPr>
        <p:spPr>
          <a:xfrm>
            <a:off x="3037388" y="4815985"/>
            <a:ext cx="1000775" cy="1000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FB3"/>
                </a:solidFill>
                <a:effectLst/>
                <a:uLnTx/>
                <a:uFillTx/>
                <a:latin typeface="Arial" panose="020B0604020202020204"/>
                <a:ea typeface="+mn-ea"/>
                <a:cs typeface="+mn-cs"/>
              </a:rPr>
              <a:t>3</a:t>
            </a:r>
          </a:p>
        </p:txBody>
      </p:sp>
      <p:sp>
        <p:nvSpPr>
          <p:cNvPr id="19" name="TextBox 18">
            <a:extLst>
              <a:ext uri="{FF2B5EF4-FFF2-40B4-BE49-F238E27FC236}">
                <a16:creationId xmlns:a16="http://schemas.microsoft.com/office/drawing/2014/main" id="{F296C076-F1BA-44FA-B497-DFC1CE2EA36F}"/>
              </a:ext>
            </a:extLst>
          </p:cNvPr>
          <p:cNvSpPr txBox="1"/>
          <p:nvPr/>
        </p:nvSpPr>
        <p:spPr bwMode="gray">
          <a:xfrm>
            <a:off x="4370868" y="3348341"/>
            <a:ext cx="7352388" cy="995601"/>
          </a:xfrm>
          <a:prstGeom prst="rect">
            <a:avLst/>
          </a:prstGeom>
          <a:noFill/>
        </p:spPr>
        <p:txBody>
          <a:bodyPr wrap="square" lIns="108000" tIns="46800" rtlCol="0" anchor="ctr">
            <a:noAutofit/>
          </a:bodyPr>
          <a:lstStyle/>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Country’s place in launch sequence</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Average time to launch by country</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Proportion of new active substances launched by country</a:t>
            </a:r>
          </a:p>
        </p:txBody>
      </p:sp>
      <p:sp>
        <p:nvSpPr>
          <p:cNvPr id="20" name="TextBox 19">
            <a:extLst>
              <a:ext uri="{FF2B5EF4-FFF2-40B4-BE49-F238E27FC236}">
                <a16:creationId xmlns:a16="http://schemas.microsoft.com/office/drawing/2014/main" id="{6F461B7A-C5BD-4F21-B55B-C85692755D03}"/>
              </a:ext>
            </a:extLst>
          </p:cNvPr>
          <p:cNvSpPr txBox="1"/>
          <p:nvPr/>
        </p:nvSpPr>
        <p:spPr bwMode="gray">
          <a:xfrm>
            <a:off x="4370868" y="4814168"/>
            <a:ext cx="7352388" cy="995601"/>
          </a:xfrm>
          <a:prstGeom prst="rect">
            <a:avLst/>
          </a:prstGeom>
          <a:noFill/>
        </p:spPr>
        <p:txBody>
          <a:bodyPr wrap="square" lIns="108000" tIns="46800" rtlCol="0" anchor="ctr">
            <a:noAutofit/>
          </a:bodyPr>
          <a:lstStyle/>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2B3A42"/>
                </a:solidFill>
                <a:effectLst/>
                <a:uLnTx/>
                <a:uFillTx/>
                <a:latin typeface="Arial" panose="020B0604020202020204" pitchFamily="34" charset="0"/>
                <a:ea typeface="+mn-ea"/>
                <a:cs typeface="Arial" panose="020B0604020202020204" pitchFamily="34" charset="0"/>
              </a:rPr>
              <a:t>Launches by country over time vs global launches over time</a:t>
            </a:r>
          </a:p>
        </p:txBody>
      </p:sp>
      <p:sp>
        <p:nvSpPr>
          <p:cNvPr id="37" name="TextBox 36">
            <a:extLst>
              <a:ext uri="{FF2B5EF4-FFF2-40B4-BE49-F238E27FC236}">
                <a16:creationId xmlns:a16="http://schemas.microsoft.com/office/drawing/2014/main" id="{00583E63-A20D-4E08-9930-E5C9196C139E}"/>
              </a:ext>
            </a:extLst>
          </p:cNvPr>
          <p:cNvSpPr txBox="1"/>
          <p:nvPr/>
        </p:nvSpPr>
        <p:spPr>
          <a:xfrm>
            <a:off x="10250635" y="0"/>
            <a:ext cx="1941365"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Data Analysis Approach</a:t>
            </a:r>
          </a:p>
        </p:txBody>
      </p:sp>
    </p:spTree>
    <p:extLst>
      <p:ext uri="{BB962C8B-B14F-4D97-AF65-F5344CB8AC3E}">
        <p14:creationId xmlns:p14="http://schemas.microsoft.com/office/powerpoint/2010/main" val="97555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73CFB0-761F-442B-BEA1-1CE65E8910E9}"/>
              </a:ext>
            </a:extLst>
          </p:cNvPr>
          <p:cNvSpPr>
            <a:spLocks noGrp="1"/>
          </p:cNvSpPr>
          <p:nvPr>
            <p:ph type="title"/>
          </p:nvPr>
        </p:nvSpPr>
        <p:spPr/>
        <p:txBody>
          <a:bodyPr/>
          <a:lstStyle/>
          <a:p>
            <a:r>
              <a:rPr lang="en-CA"/>
              <a:t>IQVIA MIDAS database is a robust source of worldwide pharmaceutical sales data</a:t>
            </a:r>
            <a:endParaRPr lang="en-US"/>
          </a:p>
        </p:txBody>
      </p:sp>
      <p:sp>
        <p:nvSpPr>
          <p:cNvPr id="5" name="Text Placeholder 3">
            <a:extLst>
              <a:ext uri="{FF2B5EF4-FFF2-40B4-BE49-F238E27FC236}">
                <a16:creationId xmlns:a16="http://schemas.microsoft.com/office/drawing/2014/main" id="{AB7FC241-C10E-49C1-BA64-3DFB6CD9CBA1}"/>
              </a:ext>
            </a:extLst>
          </p:cNvPr>
          <p:cNvSpPr txBox="1">
            <a:spLocks/>
          </p:cNvSpPr>
          <p:nvPr/>
        </p:nvSpPr>
        <p:spPr>
          <a:xfrm>
            <a:off x="3068259" y="1028182"/>
            <a:ext cx="6870871" cy="402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1" u="none" strike="noStrike" kern="1200" cap="none" spc="0" normalizeH="0" baseline="0" noProof="0">
                <a:ln>
                  <a:noFill/>
                </a:ln>
                <a:solidFill>
                  <a:srgbClr val="00A3E0"/>
                </a:solidFill>
                <a:effectLst/>
                <a:uLnTx/>
                <a:uFillTx/>
                <a:latin typeface="Arial" panose="020B0604020202020204"/>
                <a:ea typeface="+mn-ea"/>
                <a:cs typeface="+mn-cs"/>
              </a:rPr>
              <a:t>The trusted industry gold standard in global market measurement</a:t>
            </a:r>
            <a:endParaRPr kumimoji="0" lang="en-US" sz="1600" b="0" i="1" u="none" strike="noStrike" kern="1200" cap="none" spc="0" normalizeH="0" baseline="0" noProof="0">
              <a:ln>
                <a:noFill/>
              </a:ln>
              <a:solidFill>
                <a:srgbClr val="00A3E0"/>
              </a:solidFill>
              <a:effectLst/>
              <a:uLnTx/>
              <a:uFillTx/>
              <a:latin typeface="Arial" panose="020B0604020202020204"/>
              <a:ea typeface="+mn-ea"/>
              <a:cs typeface="+mn-cs"/>
            </a:endParaRPr>
          </a:p>
        </p:txBody>
      </p:sp>
      <p:pic>
        <p:nvPicPr>
          <p:cNvPr id="49" name="Picture 48">
            <a:extLst>
              <a:ext uri="{FF2B5EF4-FFF2-40B4-BE49-F238E27FC236}">
                <a16:creationId xmlns:a16="http://schemas.microsoft.com/office/drawing/2014/main" id="{2133F341-39E8-4090-A51D-3B5E2533FEEE}"/>
              </a:ext>
            </a:extLst>
          </p:cNvPr>
          <p:cNvPicPr>
            <a:picLocks noChangeAspect="1"/>
          </p:cNvPicPr>
          <p:nvPr/>
        </p:nvPicPr>
        <p:blipFill>
          <a:blip r:embed="rId2"/>
          <a:stretch>
            <a:fillRect/>
          </a:stretch>
        </p:blipFill>
        <p:spPr>
          <a:xfrm>
            <a:off x="499545" y="1347450"/>
            <a:ext cx="11223709" cy="4834547"/>
          </a:xfrm>
          <a:prstGeom prst="rect">
            <a:avLst/>
          </a:prstGeom>
        </p:spPr>
      </p:pic>
      <p:pic>
        <p:nvPicPr>
          <p:cNvPr id="65" name="Picture 64">
            <a:extLst>
              <a:ext uri="{FF2B5EF4-FFF2-40B4-BE49-F238E27FC236}">
                <a16:creationId xmlns:a16="http://schemas.microsoft.com/office/drawing/2014/main" id="{AA047FEE-15D5-4402-90A5-3587907E266B}"/>
              </a:ext>
            </a:extLst>
          </p:cNvPr>
          <p:cNvPicPr>
            <a:picLocks noChangeAspect="1"/>
          </p:cNvPicPr>
          <p:nvPr/>
        </p:nvPicPr>
        <p:blipFill>
          <a:blip r:embed="rId3"/>
          <a:stretch>
            <a:fillRect/>
          </a:stretch>
        </p:blipFill>
        <p:spPr>
          <a:xfrm>
            <a:off x="384694" y="3570413"/>
            <a:ext cx="1248264" cy="1092803"/>
          </a:xfrm>
          <a:prstGeom prst="rect">
            <a:avLst/>
          </a:prstGeom>
        </p:spPr>
      </p:pic>
      <p:sp>
        <p:nvSpPr>
          <p:cNvPr id="66" name="TextBox 65">
            <a:extLst>
              <a:ext uri="{FF2B5EF4-FFF2-40B4-BE49-F238E27FC236}">
                <a16:creationId xmlns:a16="http://schemas.microsoft.com/office/drawing/2014/main" id="{72A49012-25D7-492B-9F6E-9DEDD1C2ADA8}"/>
              </a:ext>
            </a:extLst>
          </p:cNvPr>
          <p:cNvSpPr txBox="1"/>
          <p:nvPr/>
        </p:nvSpPr>
        <p:spPr>
          <a:xfrm>
            <a:off x="10787448" y="0"/>
            <a:ext cx="1404552"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MIDAS Database</a:t>
            </a:r>
          </a:p>
        </p:txBody>
      </p:sp>
      <p:sp>
        <p:nvSpPr>
          <p:cNvPr id="9" name="Rectangle 8">
            <a:extLst>
              <a:ext uri="{FF2B5EF4-FFF2-40B4-BE49-F238E27FC236}">
                <a16:creationId xmlns:a16="http://schemas.microsoft.com/office/drawing/2014/main" id="{0C383494-9DCA-4937-8D56-274A96885CE4}"/>
              </a:ext>
            </a:extLst>
          </p:cNvPr>
          <p:cNvSpPr/>
          <p:nvPr/>
        </p:nvSpPr>
        <p:spPr>
          <a:xfrm>
            <a:off x="1632958" y="5910590"/>
            <a:ext cx="6096000" cy="26161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B3A42"/>
                </a:solidFill>
                <a:effectLst/>
                <a:uLnTx/>
                <a:uFillTx/>
                <a:latin typeface="Arial" panose="020B0604020202020204"/>
                <a:ea typeface="+mn-ea"/>
                <a:cs typeface="+mn-cs"/>
              </a:rPr>
              <a:t>* MIDAS: Multinational Integrated Data Analysis System </a:t>
            </a:r>
            <a:endParaRPr kumimoji="0" lang="en-CA" sz="105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0D10B353-3B34-4664-8C95-398C78D8D5B9}"/>
              </a:ext>
            </a:extLst>
          </p:cNvPr>
          <p:cNvSpPr/>
          <p:nvPr/>
        </p:nvSpPr>
        <p:spPr>
          <a:xfrm>
            <a:off x="279340" y="6172200"/>
            <a:ext cx="9659790" cy="338087"/>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a:ln>
                  <a:noFill/>
                </a:ln>
                <a:solidFill>
                  <a:srgbClr val="2B3A42"/>
                </a:solidFill>
                <a:effectLst/>
                <a:uLnTx/>
                <a:uFillTx/>
                <a:latin typeface="Arial" panose="020B0604020202020204"/>
                <a:ea typeface="+mn-ea"/>
                <a:cs typeface="+mn-cs"/>
              </a:rPr>
              <a:t>Note</a:t>
            </a:r>
            <a:r>
              <a:rPr kumimoji="0" lang="en-US" sz="1200" b="0" i="0" u="none" strike="noStrike" kern="1200" cap="none" spc="0" normalizeH="0" baseline="0" noProof="0">
                <a:ln>
                  <a:noFill/>
                </a:ln>
                <a:solidFill>
                  <a:srgbClr val="2B3A42"/>
                </a:solidFill>
                <a:effectLst/>
                <a:uLnTx/>
                <a:uFillTx/>
                <a:latin typeface="Arial" panose="020B0604020202020204"/>
                <a:ea typeface="+mn-ea"/>
                <a:cs typeface="+mn-cs"/>
              </a:rPr>
              <a:t>: Reporting delays by manufacturers may cause observational error in the analysis.</a:t>
            </a:r>
            <a:endParaRPr kumimoji="0" lang="en-CA" sz="1200" b="0" i="0" u="none" strike="noStrike" kern="1200" cap="none" spc="0" normalizeH="0" baseline="0" noProof="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6321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CBF86-34F7-4436-AE03-B4FC04598374}"/>
              </a:ext>
            </a:extLst>
          </p:cNvPr>
          <p:cNvSpPr>
            <a:spLocks noGrp="1"/>
          </p:cNvSpPr>
          <p:nvPr>
            <p:ph type="title"/>
          </p:nvPr>
        </p:nvSpPr>
        <p:spPr/>
        <p:txBody>
          <a:bodyPr/>
          <a:lstStyle/>
          <a:p>
            <a:r>
              <a:rPr lang="en-CA"/>
              <a:t>The top 25 countries were identified by global pharma market sales in 2021 and launch date is defined as date of first sales and/or manufacturer launch</a:t>
            </a:r>
          </a:p>
        </p:txBody>
      </p:sp>
      <p:graphicFrame>
        <p:nvGraphicFramePr>
          <p:cNvPr id="5" name="Table 4">
            <a:extLst>
              <a:ext uri="{FF2B5EF4-FFF2-40B4-BE49-F238E27FC236}">
                <a16:creationId xmlns:a16="http://schemas.microsoft.com/office/drawing/2014/main" id="{CD12C2AE-8A48-4134-9391-8EA0653ED5EE}"/>
              </a:ext>
            </a:extLst>
          </p:cNvPr>
          <p:cNvGraphicFramePr>
            <a:graphicFrameLocks noGrp="1"/>
          </p:cNvGraphicFramePr>
          <p:nvPr/>
        </p:nvGraphicFramePr>
        <p:xfrm>
          <a:off x="497008" y="1161257"/>
          <a:ext cx="6603588" cy="4831200"/>
        </p:xfrm>
        <a:graphic>
          <a:graphicData uri="http://schemas.openxmlformats.org/drawingml/2006/table">
            <a:tbl>
              <a:tblPr firstRow="1" bandRow="1">
                <a:tableStyleId>{69012ECD-51FC-41F1-AA8D-1B2483CD663E}</a:tableStyleId>
              </a:tblPr>
              <a:tblGrid>
                <a:gridCol w="733732">
                  <a:extLst>
                    <a:ext uri="{9D8B030D-6E8A-4147-A177-3AD203B41FA5}">
                      <a16:colId xmlns:a16="http://schemas.microsoft.com/office/drawing/2014/main" val="3720171536"/>
                    </a:ext>
                  </a:extLst>
                </a:gridCol>
                <a:gridCol w="2568062">
                  <a:extLst>
                    <a:ext uri="{9D8B030D-6E8A-4147-A177-3AD203B41FA5}">
                      <a16:colId xmlns:a16="http://schemas.microsoft.com/office/drawing/2014/main" val="3406755613"/>
                    </a:ext>
                  </a:extLst>
                </a:gridCol>
                <a:gridCol w="733732">
                  <a:extLst>
                    <a:ext uri="{9D8B030D-6E8A-4147-A177-3AD203B41FA5}">
                      <a16:colId xmlns:a16="http://schemas.microsoft.com/office/drawing/2014/main" val="2916288951"/>
                    </a:ext>
                  </a:extLst>
                </a:gridCol>
                <a:gridCol w="2568062">
                  <a:extLst>
                    <a:ext uri="{9D8B030D-6E8A-4147-A177-3AD203B41FA5}">
                      <a16:colId xmlns:a16="http://schemas.microsoft.com/office/drawing/2014/main" val="3404802782"/>
                    </a:ext>
                  </a:extLst>
                </a:gridCol>
              </a:tblGrid>
              <a:tr h="432000">
                <a:tc gridSpan="4">
                  <a:txBody>
                    <a:bodyPr/>
                    <a:lstStyle/>
                    <a:p>
                      <a:pPr algn="ctr">
                        <a:spcAft>
                          <a:spcPts val="0"/>
                        </a:spcAft>
                      </a:pPr>
                      <a:r>
                        <a:rPr lang="en-CA" sz="1400">
                          <a:effectLst/>
                        </a:rPr>
                        <a:t>Top 25 Countries by Global Pharma Market Sales in 2021</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hMerge="1">
                  <a:txBody>
                    <a:bodyPr/>
                    <a:lstStyle/>
                    <a:p>
                      <a:pPr algn="ctr">
                        <a:spcAft>
                          <a:spcPts val="0"/>
                        </a:spcAft>
                      </a:pP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hMerge="1">
                  <a:txBody>
                    <a:bodyPr/>
                    <a:lstStyle/>
                    <a:p>
                      <a:endParaRPr lang="en-CA"/>
                    </a:p>
                  </a:txBody>
                  <a:tcPr/>
                </a:tc>
                <a:tc hMerge="1">
                  <a:txBody>
                    <a:bodyPr/>
                    <a:lstStyle/>
                    <a:p>
                      <a:pPr algn="ctr">
                        <a:spcAft>
                          <a:spcPts val="0"/>
                        </a:spcAft>
                      </a:pPr>
                      <a:endParaRPr lang="en-CA" sz="1200">
                        <a:effectLst/>
                        <a:latin typeface="+mj-lt"/>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26670202"/>
                  </a:ext>
                </a:extLst>
              </a:tr>
              <a:tr h="338400">
                <a:tc>
                  <a:txBody>
                    <a:bodyPr/>
                    <a:lstStyle/>
                    <a:p>
                      <a:pPr marL="108000" lvl="0" algn="l">
                        <a:spcAft>
                          <a:spcPts val="0"/>
                        </a:spcAft>
                      </a:pPr>
                      <a:r>
                        <a:rPr lang="en-CA" sz="1400">
                          <a:effectLst/>
                          <a:latin typeface="+mj-lt"/>
                        </a:rPr>
                        <a:t>No.1</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USA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No.14</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RUSSIA</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5871906"/>
                  </a:ext>
                </a:extLst>
              </a:tr>
              <a:tr h="338400">
                <a:tc>
                  <a:txBody>
                    <a:bodyPr/>
                    <a:lstStyle/>
                    <a:p>
                      <a:pPr marL="108000" lvl="0" algn="l">
                        <a:spcAft>
                          <a:spcPts val="0"/>
                        </a:spcAft>
                      </a:pPr>
                      <a:r>
                        <a:rPr lang="en-CA" sz="1400" kern="1200">
                          <a:effectLst/>
                          <a:latin typeface="+mj-lt"/>
                        </a:rPr>
                        <a:t>No.2</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CHINA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No.15</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POLAND</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64804834"/>
                  </a:ext>
                </a:extLst>
              </a:tr>
              <a:tr h="338400">
                <a:tc>
                  <a:txBody>
                    <a:bodyPr/>
                    <a:lstStyle/>
                    <a:p>
                      <a:pPr marL="108000" lvl="0" algn="l">
                        <a:spcAft>
                          <a:spcPts val="0"/>
                        </a:spcAft>
                      </a:pPr>
                      <a:r>
                        <a:rPr lang="en-CA" sz="1400" kern="1200">
                          <a:effectLst/>
                          <a:latin typeface="+mj-lt"/>
                        </a:rPr>
                        <a:t>No.3</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JAPAN</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No.16</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SAUDI ARABIA</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05246328"/>
                  </a:ext>
                </a:extLst>
              </a:tr>
              <a:tr h="338400">
                <a:tc>
                  <a:txBody>
                    <a:bodyPr/>
                    <a:lstStyle/>
                    <a:p>
                      <a:pPr marL="108000" lvl="0" algn="l">
                        <a:spcAft>
                          <a:spcPts val="0"/>
                        </a:spcAft>
                      </a:pPr>
                      <a:r>
                        <a:rPr lang="en-CA" sz="1400" kern="1200">
                          <a:effectLst/>
                          <a:latin typeface="+mj-lt"/>
                        </a:rPr>
                        <a:t>No.4</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GERMANY</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No.17</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kern="1200">
                          <a:solidFill>
                            <a:schemeClr val="tx1"/>
                          </a:solidFill>
                          <a:effectLst/>
                          <a:latin typeface="+mn-lt"/>
                          <a:ea typeface="+mn-ea"/>
                          <a:cs typeface="+mn-cs"/>
                        </a:rPr>
                        <a:t>MEXICO</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829762942"/>
                  </a:ext>
                </a:extLst>
              </a:tr>
              <a:tr h="338400">
                <a:tc>
                  <a:txBody>
                    <a:bodyPr/>
                    <a:lstStyle/>
                    <a:p>
                      <a:pPr marL="108000" lvl="0" algn="l">
                        <a:spcAft>
                          <a:spcPts val="0"/>
                        </a:spcAft>
                      </a:pPr>
                      <a:r>
                        <a:rPr lang="en-CA" sz="1400" kern="1200">
                          <a:effectLst/>
                          <a:latin typeface="+mj-lt"/>
                        </a:rPr>
                        <a:t>No.5</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FRANCE</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No.18</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kern="1200">
                          <a:solidFill>
                            <a:schemeClr val="tx1"/>
                          </a:solidFill>
                          <a:effectLst/>
                          <a:latin typeface="+mn-lt"/>
                          <a:ea typeface="+mn-ea"/>
                          <a:cs typeface="+mn-cs"/>
                        </a:rPr>
                        <a:t>TURKEY</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46534048"/>
                  </a:ext>
                </a:extLst>
              </a:tr>
              <a:tr h="338400">
                <a:tc>
                  <a:txBody>
                    <a:bodyPr/>
                    <a:lstStyle/>
                    <a:p>
                      <a:pPr marL="108000" lvl="0" algn="l">
                        <a:spcAft>
                          <a:spcPts val="0"/>
                        </a:spcAft>
                      </a:pPr>
                      <a:r>
                        <a:rPr lang="en-CA" sz="1400" kern="1200">
                          <a:effectLst/>
                          <a:latin typeface="+mj-lt"/>
                        </a:rPr>
                        <a:t>No.6</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UK</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No.19</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SWITZERLAND</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187515388"/>
                  </a:ext>
                </a:extLst>
              </a:tr>
              <a:tr h="338400">
                <a:tc>
                  <a:txBody>
                    <a:bodyPr/>
                    <a:lstStyle/>
                    <a:p>
                      <a:pPr marL="108000" lvl="0" algn="l">
                        <a:spcAft>
                          <a:spcPts val="0"/>
                        </a:spcAft>
                      </a:pPr>
                      <a:r>
                        <a:rPr lang="en-CA" sz="1400" kern="1200">
                          <a:effectLst/>
                          <a:latin typeface="+mj-lt"/>
                        </a:rPr>
                        <a:t>No.7</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a:solidFill>
                            <a:schemeClr val="tx1"/>
                          </a:solidFill>
                          <a:effectLst/>
                          <a:latin typeface="+mn-lt"/>
                          <a:ea typeface="+mn-ea"/>
                          <a:cs typeface="+mn-cs"/>
                        </a:rPr>
                        <a:t>ITALY</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No.20</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BELGIUM</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68122483"/>
                  </a:ext>
                </a:extLst>
              </a:tr>
              <a:tr h="338400">
                <a:tc>
                  <a:txBody>
                    <a:bodyPr/>
                    <a:lstStyle/>
                    <a:p>
                      <a:pPr marL="108000" lvl="0" algn="l">
                        <a:spcAft>
                          <a:spcPts val="0"/>
                        </a:spcAft>
                      </a:pPr>
                      <a:r>
                        <a:rPr lang="en-CA" sz="1400" kern="1200">
                          <a:effectLst/>
                          <a:latin typeface="+mj-lt"/>
                        </a:rPr>
                        <a:t>No.8</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a:solidFill>
                            <a:schemeClr val="tx1"/>
                          </a:solidFill>
                          <a:effectLst/>
                          <a:latin typeface="+mn-lt"/>
                          <a:ea typeface="+mn-ea"/>
                          <a:cs typeface="+mn-cs"/>
                        </a:rPr>
                        <a:t>SPAIN</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No.21</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bg2">
                              <a:lumMod val="75000"/>
                            </a:schemeClr>
                          </a:solidFill>
                          <a:effectLst/>
                          <a:latin typeface="+mn-lt"/>
                          <a:ea typeface="+mn-ea"/>
                          <a:cs typeface="+mn-cs"/>
                        </a:rPr>
                        <a:t>AUSTRIA*</a:t>
                      </a:r>
                      <a:endParaRPr lang="en-CA" sz="1400" kern="1200">
                        <a:solidFill>
                          <a:schemeClr val="bg2">
                            <a:lumMod val="75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84526748"/>
                  </a:ext>
                </a:extLst>
              </a:tr>
              <a:tr h="338400">
                <a:tc>
                  <a:txBody>
                    <a:bodyPr/>
                    <a:lstStyle/>
                    <a:p>
                      <a:pPr marL="108000" lvl="0" algn="l">
                        <a:spcAft>
                          <a:spcPts val="0"/>
                        </a:spcAft>
                      </a:pPr>
                      <a:r>
                        <a:rPr lang="en-CA" sz="1400" kern="1200">
                          <a:effectLst/>
                          <a:latin typeface="+mj-lt"/>
                        </a:rPr>
                        <a:t>No.9</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a:solidFill>
                            <a:schemeClr val="tx1"/>
                          </a:solidFill>
                          <a:effectLst/>
                          <a:latin typeface="+mn-lt"/>
                          <a:ea typeface="+mn-ea"/>
                          <a:cs typeface="+mn-cs"/>
                        </a:rPr>
                        <a:t>CANADA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No.22</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ARGENTINA</a:t>
                      </a:r>
                      <a:endParaRPr lang="en-CA" sz="1400" kern="1200">
                        <a:solidFill>
                          <a:schemeClr val="bg2">
                            <a:lumMod val="75000"/>
                          </a:schemeClr>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781805040"/>
                  </a:ext>
                </a:extLst>
              </a:tr>
              <a:tr h="338400">
                <a:tc>
                  <a:txBody>
                    <a:bodyPr/>
                    <a:lstStyle/>
                    <a:p>
                      <a:pPr marL="108000" lvl="0" algn="l">
                        <a:spcAft>
                          <a:spcPts val="0"/>
                        </a:spcAft>
                      </a:pPr>
                      <a:r>
                        <a:rPr lang="en-CA" sz="1400" kern="1200">
                          <a:effectLst/>
                          <a:latin typeface="+mj-lt"/>
                        </a:rPr>
                        <a:t>No.10</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a:solidFill>
                            <a:schemeClr val="tx1"/>
                          </a:solidFill>
                          <a:effectLst/>
                          <a:latin typeface="+mn-lt"/>
                          <a:ea typeface="+mn-ea"/>
                          <a:cs typeface="+mn-cs"/>
                        </a:rPr>
                        <a:t>BRAZIL</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No.23</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a:solidFill>
                            <a:schemeClr val="bg2">
                              <a:lumMod val="75000"/>
                            </a:schemeClr>
                          </a:solidFill>
                          <a:effectLst/>
                          <a:latin typeface="+mj-lt"/>
                        </a:rPr>
                        <a:t>SWEDEN*</a:t>
                      </a:r>
                      <a:endParaRPr lang="en-CA" sz="1400">
                        <a:solidFill>
                          <a:schemeClr val="bg2">
                            <a:lumMod val="75000"/>
                          </a:schemeClr>
                        </a:solidFill>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251691725"/>
                  </a:ext>
                </a:extLst>
              </a:tr>
              <a:tr h="338400">
                <a:tc>
                  <a:txBody>
                    <a:bodyPr/>
                    <a:lstStyle/>
                    <a:p>
                      <a:pPr marL="108000" marR="0" lvl="0" indent="0" algn="l" defTabSz="914400" rtl="0" eaLnBrk="1" fontAlgn="auto" latinLnBrk="0" hangingPunct="1">
                        <a:lnSpc>
                          <a:spcPct val="100000"/>
                        </a:lnSpc>
                        <a:spcBef>
                          <a:spcPts val="0"/>
                        </a:spcBef>
                        <a:spcAft>
                          <a:spcPts val="0"/>
                        </a:spcAft>
                        <a:buClrTx/>
                        <a:buSzTx/>
                        <a:buFontTx/>
                        <a:buNone/>
                        <a:tabLst/>
                        <a:defRPr/>
                      </a:pPr>
                      <a:r>
                        <a:rPr lang="en-CA" sz="1400" kern="1200">
                          <a:effectLst/>
                          <a:latin typeface="+mj-lt"/>
                        </a:rPr>
                        <a:t>No.11</a:t>
                      </a:r>
                      <a:endParaRPr lang="en-CA" sz="1400" kern="1200">
                        <a:solidFill>
                          <a:schemeClr val="tx1"/>
                        </a:solidFill>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a:effectLst/>
                          <a:latin typeface="+mj-lt"/>
                        </a:rPr>
                        <a:t>INDIA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No.24</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r>
                        <a:rPr lang="en-CA" sz="1400" kern="1200">
                          <a:solidFill>
                            <a:schemeClr val="tx1"/>
                          </a:solidFill>
                          <a:effectLst/>
                          <a:latin typeface="+mn-lt"/>
                          <a:ea typeface="+mn-ea"/>
                          <a:cs typeface="+mn-cs"/>
                        </a:rPr>
                        <a:t>TAIWAN</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345208396"/>
                  </a:ext>
                </a:extLst>
              </a:tr>
              <a:tr h="338400">
                <a:tc>
                  <a:txBody>
                    <a:bodyPr/>
                    <a:lstStyle/>
                    <a:p>
                      <a:pPr marL="108000" lvl="0" algn="l">
                        <a:spcAft>
                          <a:spcPts val="0"/>
                        </a:spcAft>
                      </a:pPr>
                      <a:r>
                        <a:rPr lang="en-CA" sz="1400" kern="1200">
                          <a:effectLst/>
                          <a:latin typeface="+mj-lt"/>
                        </a:rPr>
                        <a:t>No.12</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a:solidFill>
                            <a:schemeClr val="tx1"/>
                          </a:solidFill>
                          <a:effectLst/>
                          <a:latin typeface="+mn-lt"/>
                          <a:ea typeface="+mn-ea"/>
                          <a:cs typeface="+mn-cs"/>
                        </a:rPr>
                        <a:t>KOREA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r>
                        <a:rPr lang="en-CA" sz="1400" kern="1200">
                          <a:effectLst/>
                          <a:latin typeface="+mj-lt"/>
                        </a:rPr>
                        <a:t>No.25</a:t>
                      </a: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solidFill>
                            <a:schemeClr val="tx1"/>
                          </a:solidFill>
                          <a:effectLst/>
                          <a:latin typeface="+mn-lt"/>
                          <a:ea typeface="+mn-ea"/>
                          <a:cs typeface="+mn-cs"/>
                        </a:rPr>
                        <a:t>THAILAND</a:t>
                      </a:r>
                      <a:endParaRPr lang="en-CA" sz="1400" kern="1200">
                        <a:solidFill>
                          <a:schemeClr val="tx1"/>
                        </a:solidFill>
                        <a:effectLst/>
                        <a:latin typeface="+mn-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358129769"/>
                  </a:ext>
                </a:extLst>
              </a:tr>
              <a:tr h="338400">
                <a:tc>
                  <a:txBody>
                    <a:bodyPr/>
                    <a:lstStyle/>
                    <a:p>
                      <a:pPr marL="108000" lvl="0" algn="l">
                        <a:spcAft>
                          <a:spcPts val="0"/>
                        </a:spcAft>
                      </a:pPr>
                      <a:r>
                        <a:rPr lang="en-CA" sz="1400" kern="1200">
                          <a:effectLst/>
                          <a:latin typeface="+mj-lt"/>
                        </a:rPr>
                        <a:t>No.13</a:t>
                      </a:r>
                      <a:endParaRPr lang="en-CA" sz="1400">
                        <a:effectLst/>
                        <a:latin typeface="+mj-lt"/>
                        <a:ea typeface="Calibri" panose="020F0502020204030204" pitchFamily="34" charset="0"/>
                        <a:cs typeface="Calibri" panose="020F0502020204030204" pitchFamily="34" charset="0"/>
                      </a:endParaRPr>
                    </a:p>
                  </a:txBody>
                  <a:tcPr marL="68580" marR="68580" marT="0" marB="0" anchor="ctr"/>
                </a:tc>
                <a:tc>
                  <a:txBody>
                    <a:bodyPr/>
                    <a:lstStyle/>
                    <a:p>
                      <a:pPr algn="l">
                        <a:spcAft>
                          <a:spcPts val="0"/>
                        </a:spcAft>
                      </a:pPr>
                      <a:r>
                        <a:rPr lang="en-CA" sz="1400" kern="1200">
                          <a:solidFill>
                            <a:schemeClr val="tx1"/>
                          </a:solidFill>
                          <a:effectLst/>
                          <a:latin typeface="+mn-lt"/>
                          <a:ea typeface="+mn-ea"/>
                          <a:cs typeface="+mn-cs"/>
                        </a:rPr>
                        <a:t>AUSTRALIA</a:t>
                      </a:r>
                      <a:endParaRPr lang="en-CA" sz="1400">
                        <a:effectLst/>
                        <a:latin typeface="+mj-lt"/>
                        <a:ea typeface="Calibri" panose="020F0502020204030204" pitchFamily="34" charset="0"/>
                        <a:cs typeface="Calibri" panose="020F0502020204030204" pitchFamily="34"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marL="108000" algn="l">
                        <a:spcAft>
                          <a:spcPts val="0"/>
                        </a:spcAft>
                      </a:pPr>
                      <a:endParaRPr lang="en-CA" sz="1400">
                        <a:effectLst/>
                        <a:latin typeface="+mj-lt"/>
                        <a:ea typeface="Calibri" panose="020F0502020204030204" pitchFamily="34" charset="0"/>
                        <a:cs typeface="Calibri" panose="020F0502020204030204" pitchFamily="34" charset="0"/>
                      </a:endParaRPr>
                    </a:p>
                  </a:txBody>
                  <a:tcPr marL="68580" marR="68580" marT="0" marB="0" anchor="ctr">
                    <a:lnL w="12700" cap="flat" cmpd="sng" algn="ctr">
                      <a:solidFill>
                        <a:schemeClr val="accent1"/>
                      </a:solidFill>
                      <a:prstDash val="solid"/>
                      <a:round/>
                      <a:headEnd type="none" w="med" len="med"/>
                      <a:tailEnd type="none" w="med" len="med"/>
                    </a:lnL>
                  </a:tcPr>
                </a:tc>
                <a:tc>
                  <a:txBody>
                    <a:bodyPr/>
                    <a:lstStyle/>
                    <a:p>
                      <a:pPr algn="l">
                        <a:spcAft>
                          <a:spcPts val="0"/>
                        </a:spcAft>
                      </a:pPr>
                      <a:endParaRPr lang="en-CA" sz="1400">
                        <a:effectLst/>
                        <a:latin typeface="+mj-lt"/>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705256765"/>
                  </a:ext>
                </a:extLst>
              </a:tr>
            </a:tbl>
          </a:graphicData>
        </a:graphic>
      </p:graphicFrame>
      <p:graphicFrame>
        <p:nvGraphicFramePr>
          <p:cNvPr id="8" name="Table 7">
            <a:extLst>
              <a:ext uri="{FF2B5EF4-FFF2-40B4-BE49-F238E27FC236}">
                <a16:creationId xmlns:a16="http://schemas.microsoft.com/office/drawing/2014/main" id="{692D65DB-D13A-482E-BBC1-E5531E6BA874}"/>
              </a:ext>
            </a:extLst>
          </p:cNvPr>
          <p:cNvGraphicFramePr>
            <a:graphicFrameLocks noGrp="1"/>
          </p:cNvGraphicFramePr>
          <p:nvPr/>
        </p:nvGraphicFramePr>
        <p:xfrm>
          <a:off x="7683765" y="1153757"/>
          <a:ext cx="3972825" cy="4838700"/>
        </p:xfrm>
        <a:graphic>
          <a:graphicData uri="http://schemas.openxmlformats.org/drawingml/2006/table">
            <a:tbl>
              <a:tblPr firstRow="1" bandRow="1">
                <a:tableStyleId>{69012ECD-51FC-41F1-AA8D-1B2483CD663E}</a:tableStyleId>
              </a:tblPr>
              <a:tblGrid>
                <a:gridCol w="3972825">
                  <a:extLst>
                    <a:ext uri="{9D8B030D-6E8A-4147-A177-3AD203B41FA5}">
                      <a16:colId xmlns:a16="http://schemas.microsoft.com/office/drawing/2014/main" val="3720171536"/>
                    </a:ext>
                  </a:extLst>
                </a:gridCol>
              </a:tblGrid>
              <a:tr h="451758">
                <a:tc>
                  <a:txBody>
                    <a:bodyPr/>
                    <a:lstStyle/>
                    <a:p>
                      <a:pPr marL="0" indent="0" algn="ctr">
                        <a:buNone/>
                      </a:pPr>
                      <a:r>
                        <a:rPr lang="en-CA" sz="1400"/>
                        <a:t>Definition of Launch Date</a:t>
                      </a:r>
                      <a:endParaRPr lang="en-US" sz="1400"/>
                    </a:p>
                  </a:txBody>
                  <a:tcPr marL="68580" marR="68580" marT="0" marB="0" anchor="ctr">
                    <a:solidFill>
                      <a:schemeClr val="accent2"/>
                    </a:solidFill>
                  </a:tcPr>
                </a:tc>
                <a:extLst>
                  <a:ext uri="{0D108BD9-81ED-4DB2-BD59-A6C34878D82A}">
                    <a16:rowId xmlns:a16="http://schemas.microsoft.com/office/drawing/2014/main" val="2426670202"/>
                  </a:ext>
                </a:extLst>
              </a:tr>
              <a:tr h="4386942">
                <a:tc>
                  <a: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CA" sz="1400" b="1"/>
                        <a:t>Launch Date </a:t>
                      </a:r>
                      <a:r>
                        <a:rPr lang="en-CA" sz="1400"/>
                        <a:t>was </a:t>
                      </a:r>
                      <a:r>
                        <a:rPr lang="en-US" sz="1400"/>
                        <a:t>defined as:</a:t>
                      </a:r>
                    </a:p>
                    <a:p>
                      <a:pPr marL="285750" lvl="0" indent="-285750">
                        <a:spcBef>
                          <a:spcPts val="1200"/>
                        </a:spcBef>
                        <a:buFont typeface="Arial" panose="020B0604020202020204" pitchFamily="34" charset="0"/>
                        <a:buChar char="•"/>
                      </a:pPr>
                      <a:r>
                        <a:rPr lang="en-US" sz="1400"/>
                        <a:t>The date from which sales first begin to accumulate</a:t>
                      </a:r>
                    </a:p>
                    <a:p>
                      <a:pPr marL="0" lvl="0" indent="0">
                        <a:spcBef>
                          <a:spcPts val="1200"/>
                        </a:spcBef>
                        <a:buFont typeface="Arial" panose="020B0604020202020204" pitchFamily="34" charset="0"/>
                        <a:buNone/>
                      </a:pPr>
                      <a:r>
                        <a:rPr lang="en-US" sz="1400"/>
                        <a:t>AND/OR</a:t>
                      </a:r>
                    </a:p>
                    <a:p>
                      <a:pPr marL="285750" lvl="0" indent="-285750">
                        <a:spcBef>
                          <a:spcPts val="1200"/>
                        </a:spcBef>
                        <a:buFont typeface="Arial" panose="020B0604020202020204" pitchFamily="34" charset="0"/>
                        <a:buChar char="•"/>
                      </a:pPr>
                      <a:r>
                        <a:rPr lang="en-US" sz="1400"/>
                        <a:t>The date of launch by manufacturer where available</a:t>
                      </a:r>
                    </a:p>
                    <a:p>
                      <a:pPr marL="171450" indent="-171450">
                        <a:spcBef>
                          <a:spcPts val="1200"/>
                        </a:spcBef>
                        <a:buFont typeface="Arial" panose="020B0604020202020204" pitchFamily="34" charset="0"/>
                        <a:buChar char="•"/>
                      </a:pPr>
                      <a:endParaRPr lang="en-US" sz="1400"/>
                    </a:p>
                    <a:p>
                      <a:pPr marL="0" indent="0">
                        <a:spcBef>
                          <a:spcPts val="1200"/>
                        </a:spcBef>
                        <a:buFont typeface="Arial" panose="020B0604020202020204" pitchFamily="34" charset="0"/>
                        <a:buNone/>
                      </a:pPr>
                      <a:r>
                        <a:rPr lang="en-US" sz="1400"/>
                        <a:t>Note: Launch date is irrespective of channels (retail or hospital) or payers (public or private)</a:t>
                      </a:r>
                    </a:p>
                    <a:p>
                      <a:pPr marL="171450" indent="-171450">
                        <a:spcBef>
                          <a:spcPts val="1200"/>
                        </a:spcBef>
                        <a:buFont typeface="Arial" panose="020B0604020202020204" pitchFamily="34" charset="0"/>
                        <a:buChar char="•"/>
                      </a:pPr>
                      <a:endParaRPr lang="en-US" sz="1400"/>
                    </a:p>
                    <a:p>
                      <a:pPr marL="171450" indent="-171450">
                        <a:spcBef>
                          <a:spcPts val="1200"/>
                        </a:spcBef>
                        <a:buFont typeface="Arial" panose="020B0604020202020204" pitchFamily="34" charset="0"/>
                        <a:buChar char="•"/>
                      </a:pPr>
                      <a:endParaRPr lang="en-US" sz="1400"/>
                    </a:p>
                  </a:txBody>
                  <a:tcPr marL="182880" marT="0" marB="0" anchor="ctr"/>
                </a:tc>
                <a:extLst>
                  <a:ext uri="{0D108BD9-81ED-4DB2-BD59-A6C34878D82A}">
                    <a16:rowId xmlns:a16="http://schemas.microsoft.com/office/drawing/2014/main" val="205871906"/>
                  </a:ext>
                </a:extLst>
              </a:tr>
            </a:tbl>
          </a:graphicData>
        </a:graphic>
      </p:graphicFrame>
      <p:sp>
        <p:nvSpPr>
          <p:cNvPr id="6" name="TextBox 5">
            <a:extLst>
              <a:ext uri="{FF2B5EF4-FFF2-40B4-BE49-F238E27FC236}">
                <a16:creationId xmlns:a16="http://schemas.microsoft.com/office/drawing/2014/main" id="{C722329B-3879-4D8A-AF54-B0A3140C0086}"/>
              </a:ext>
            </a:extLst>
          </p:cNvPr>
          <p:cNvSpPr txBox="1"/>
          <p:nvPr/>
        </p:nvSpPr>
        <p:spPr>
          <a:xfrm>
            <a:off x="10168689" y="0"/>
            <a:ext cx="2023311"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Countries &amp; Launch Date</a:t>
            </a:r>
          </a:p>
        </p:txBody>
      </p:sp>
      <p:sp>
        <p:nvSpPr>
          <p:cNvPr id="10" name="TextBox 9">
            <a:extLst>
              <a:ext uri="{FF2B5EF4-FFF2-40B4-BE49-F238E27FC236}">
                <a16:creationId xmlns:a16="http://schemas.microsoft.com/office/drawing/2014/main" id="{5707DC8A-A601-4262-B0C4-4BB71F15E2F9}"/>
              </a:ext>
            </a:extLst>
          </p:cNvPr>
          <p:cNvSpPr txBox="1"/>
          <p:nvPr/>
        </p:nvSpPr>
        <p:spPr>
          <a:xfrm>
            <a:off x="496534" y="6315665"/>
            <a:ext cx="1046829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B3A42"/>
                </a:solidFill>
                <a:effectLst/>
                <a:uLnTx/>
                <a:uFillTx/>
                <a:latin typeface="Arial" panose="020B0604020202020204"/>
                <a:ea typeface="+mn-ea"/>
                <a:cs typeface="+mn-cs"/>
              </a:rPr>
              <a:t>Data Source: IQVIA World Review Preview 2022 – Worldwide Pharma Markets</a:t>
            </a:r>
          </a:p>
        </p:txBody>
      </p:sp>
      <p:sp>
        <p:nvSpPr>
          <p:cNvPr id="11" name="Rectangle 10">
            <a:extLst>
              <a:ext uri="{FF2B5EF4-FFF2-40B4-BE49-F238E27FC236}">
                <a16:creationId xmlns:a16="http://schemas.microsoft.com/office/drawing/2014/main" id="{41F02249-7BC2-4E0F-B940-DC48771D4447}"/>
              </a:ext>
            </a:extLst>
          </p:cNvPr>
          <p:cNvSpPr/>
          <p:nvPr/>
        </p:nvSpPr>
        <p:spPr>
          <a:xfrm>
            <a:off x="496534" y="6009791"/>
            <a:ext cx="786782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B3A42"/>
                </a:solidFill>
                <a:effectLst/>
                <a:uLnTx/>
                <a:uFillTx/>
                <a:latin typeface="Arial" panose="020B0604020202020204"/>
                <a:ea typeface="+mn-ea"/>
                <a:cs typeface="+mn-cs"/>
              </a:rPr>
              <a:t>* Austria and Sweden are not included in the analysis due to launch data quality</a:t>
            </a:r>
            <a:endParaRPr kumimoji="0" lang="en-CA" sz="1050" b="0" i="0" u="none" strike="noStrike" kern="1200" cap="none" spc="0" normalizeH="0" baseline="0" noProof="0">
              <a:ln>
                <a:noFill/>
              </a:ln>
              <a:solidFill>
                <a:srgbClr val="2B3A42"/>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1791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27874-F21C-4613-A8D8-92EE0CE75B75}"/>
              </a:ext>
            </a:extLst>
          </p:cNvPr>
          <p:cNvSpPr>
            <a:spLocks noGrp="1"/>
          </p:cNvSpPr>
          <p:nvPr>
            <p:ph type="title"/>
          </p:nvPr>
        </p:nvSpPr>
        <p:spPr>
          <a:xfrm>
            <a:off x="426718" y="518708"/>
            <a:ext cx="11338560" cy="768263"/>
          </a:xfrm>
        </p:spPr>
        <p:txBody>
          <a:bodyPr/>
          <a:lstStyle/>
          <a:p>
            <a:r>
              <a:rPr lang="en-US"/>
              <a:t>New active substances (NAS) first launched and available globally within 2002-2021 were included</a:t>
            </a:r>
          </a:p>
        </p:txBody>
      </p:sp>
      <p:sp>
        <p:nvSpPr>
          <p:cNvPr id="7" name="TextBox 6">
            <a:extLst>
              <a:ext uri="{FF2B5EF4-FFF2-40B4-BE49-F238E27FC236}">
                <a16:creationId xmlns:a16="http://schemas.microsoft.com/office/drawing/2014/main" id="{27385603-2537-4A03-AEE5-C5F6CBFD48F8}"/>
              </a:ext>
            </a:extLst>
          </p:cNvPr>
          <p:cNvSpPr txBox="1"/>
          <p:nvPr/>
        </p:nvSpPr>
        <p:spPr>
          <a:xfrm>
            <a:off x="10928513" y="0"/>
            <a:ext cx="1263487"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NAS Definition</a:t>
            </a:r>
          </a:p>
        </p:txBody>
      </p:sp>
      <p:sp>
        <p:nvSpPr>
          <p:cNvPr id="11" name="Rectangle 10">
            <a:extLst>
              <a:ext uri="{FF2B5EF4-FFF2-40B4-BE49-F238E27FC236}">
                <a16:creationId xmlns:a16="http://schemas.microsoft.com/office/drawing/2014/main" id="{6A9B7C35-3F54-4178-95B3-EEE87DFA2178}"/>
              </a:ext>
            </a:extLst>
          </p:cNvPr>
          <p:cNvSpPr/>
          <p:nvPr/>
        </p:nvSpPr>
        <p:spPr>
          <a:xfrm>
            <a:off x="505997" y="1590095"/>
            <a:ext cx="2700174" cy="45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5587"/>
                </a:solidFill>
                <a:effectLst/>
                <a:uLnTx/>
                <a:uFillTx/>
                <a:latin typeface="Arial" panose="020B0604020202020204"/>
                <a:ea typeface="+mn-ea"/>
                <a:cs typeface="+mn-cs"/>
              </a:rPr>
              <a:t>Inclusion Criteria</a:t>
            </a:r>
          </a:p>
        </p:txBody>
      </p:sp>
      <p:sp>
        <p:nvSpPr>
          <p:cNvPr id="12" name="Rectangle 11">
            <a:extLst>
              <a:ext uri="{FF2B5EF4-FFF2-40B4-BE49-F238E27FC236}">
                <a16:creationId xmlns:a16="http://schemas.microsoft.com/office/drawing/2014/main" id="{06C18B06-6A5C-4851-B568-D51B11D30D77}"/>
              </a:ext>
            </a:extLst>
          </p:cNvPr>
          <p:cNvSpPr/>
          <p:nvPr/>
        </p:nvSpPr>
        <p:spPr>
          <a:xfrm>
            <a:off x="505997" y="2072804"/>
            <a:ext cx="4026549" cy="286232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Global first launch at the molecule level in 2002-2021</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For use in human therapy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Has been approved by officially recognized governmental bodies (e.g. FDA)</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Is commercially available in at least one of these three regions (US, Europe or Canada) and available in more than 1 country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Global first launched branded pharmaceutical</a:t>
            </a:r>
          </a:p>
        </p:txBody>
      </p:sp>
      <p:grpSp>
        <p:nvGrpSpPr>
          <p:cNvPr id="18" name="Group 17">
            <a:extLst>
              <a:ext uri="{FF2B5EF4-FFF2-40B4-BE49-F238E27FC236}">
                <a16:creationId xmlns:a16="http://schemas.microsoft.com/office/drawing/2014/main" id="{19878696-3166-4FEC-935F-E27A3EDC897D}"/>
              </a:ext>
            </a:extLst>
          </p:cNvPr>
          <p:cNvGrpSpPr/>
          <p:nvPr/>
        </p:nvGrpSpPr>
        <p:grpSpPr>
          <a:xfrm>
            <a:off x="4143722" y="1879612"/>
            <a:ext cx="3904555" cy="3098775"/>
            <a:chOff x="3655302" y="2087177"/>
            <a:chExt cx="4892447" cy="3882797"/>
          </a:xfrm>
        </p:grpSpPr>
        <p:graphicFrame>
          <p:nvGraphicFramePr>
            <p:cNvPr id="8" name="Chart 7">
              <a:extLst>
                <a:ext uri="{FF2B5EF4-FFF2-40B4-BE49-F238E27FC236}">
                  <a16:creationId xmlns:a16="http://schemas.microsoft.com/office/drawing/2014/main" id="{0DE23631-884E-44BF-8998-1C73832B3B26}"/>
                </a:ext>
              </a:extLst>
            </p:cNvPr>
            <p:cNvGraphicFramePr/>
            <p:nvPr/>
          </p:nvGraphicFramePr>
          <p:xfrm>
            <a:off x="3655302" y="2087177"/>
            <a:ext cx="4892447" cy="388279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5659DE0-E5F7-46B2-A32D-0EE7C36379DF}"/>
                </a:ext>
              </a:extLst>
            </p:cNvPr>
            <p:cNvSpPr/>
            <p:nvPr/>
          </p:nvSpPr>
          <p:spPr>
            <a:xfrm>
              <a:off x="4516382" y="3655545"/>
              <a:ext cx="3170285" cy="7460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CA" sz="2400" b="1" i="0" u="none" strike="noStrike" kern="1200" cap="none" spc="0" normalizeH="0" baseline="0" noProof="0">
                  <a:ln>
                    <a:noFill/>
                  </a:ln>
                  <a:solidFill>
                    <a:srgbClr val="2B3A42"/>
                  </a:solidFill>
                  <a:effectLst/>
                  <a:uLnTx/>
                  <a:uFillTx/>
                  <a:latin typeface="Arial" panose="020B0604020202020204"/>
                  <a:ea typeface="+mn-ea"/>
                  <a:cs typeface="+mn-cs"/>
                </a:rPr>
                <a:t>New Active Substances (NAS)</a:t>
              </a:r>
            </a:p>
          </p:txBody>
        </p:sp>
      </p:grpSp>
      <p:sp>
        <p:nvSpPr>
          <p:cNvPr id="21" name="Rectangle 20">
            <a:extLst>
              <a:ext uri="{FF2B5EF4-FFF2-40B4-BE49-F238E27FC236}">
                <a16:creationId xmlns:a16="http://schemas.microsoft.com/office/drawing/2014/main" id="{267D8D63-5271-4269-A16C-5D1D8D6B7356}"/>
              </a:ext>
            </a:extLst>
          </p:cNvPr>
          <p:cNvSpPr/>
          <p:nvPr/>
        </p:nvSpPr>
        <p:spPr>
          <a:xfrm>
            <a:off x="7656903" y="2072804"/>
            <a:ext cx="4026549" cy="404213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Generics and biosimilars</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New indication of existing substance</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New combination of existing substance (aka fixed dose combos)</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New salt, hydrate, crystalline form, formulation etc. of previously approved substance</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Not an active substance (e.g. drug delivery system)</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Natural tissue or plant extract with no identifiable therapeutic entity</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Blood products, vaccines, or natural health products/vitamins</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Products that launched in only ONE country</a:t>
            </a:r>
          </a:p>
          <a:p>
            <a:pPr marL="285750" marR="0" lvl="0" indent="-285750" algn="l" defTabSz="914400" rtl="0" eaLnBrk="1" fontAlgn="auto" latinLnBrk="0" hangingPunct="1">
              <a:lnSpc>
                <a:spcPct val="100000"/>
              </a:lnSpc>
              <a:spcBef>
                <a:spcPts val="0"/>
              </a:spcBef>
              <a:spcAft>
                <a:spcPts val="700"/>
              </a:spcAft>
              <a:buClrTx/>
              <a:buSzTx/>
              <a:buFont typeface="Arial" panose="020B0604020202020204" pitchFamily="34" charset="0"/>
              <a:buChar char="•"/>
              <a:tabLst>
                <a:tab pos="4283075" algn="l"/>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Products/countries where data not available</a:t>
            </a:r>
          </a:p>
        </p:txBody>
      </p:sp>
      <p:cxnSp>
        <p:nvCxnSpPr>
          <p:cNvPr id="15" name="Straight Connector 14">
            <a:extLst>
              <a:ext uri="{FF2B5EF4-FFF2-40B4-BE49-F238E27FC236}">
                <a16:creationId xmlns:a16="http://schemas.microsoft.com/office/drawing/2014/main" id="{AFD5C7A2-0DF0-40BE-AA13-FEAB106E7318}"/>
              </a:ext>
            </a:extLst>
          </p:cNvPr>
          <p:cNvCxnSpPr/>
          <p:nvPr/>
        </p:nvCxnSpPr>
        <p:spPr>
          <a:xfrm>
            <a:off x="505997" y="2043308"/>
            <a:ext cx="41074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D7B55B-0C86-40A3-8383-831DB50A8C48}"/>
              </a:ext>
            </a:extLst>
          </p:cNvPr>
          <p:cNvCxnSpPr/>
          <p:nvPr/>
        </p:nvCxnSpPr>
        <p:spPr>
          <a:xfrm>
            <a:off x="7613369" y="2043308"/>
            <a:ext cx="41074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B45228C-44C7-4B8F-A35C-8A72A2671FA8}"/>
              </a:ext>
            </a:extLst>
          </p:cNvPr>
          <p:cNvSpPr/>
          <p:nvPr/>
        </p:nvSpPr>
        <p:spPr>
          <a:xfrm>
            <a:off x="7635743" y="1590095"/>
            <a:ext cx="2991824" cy="45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A3E0"/>
                </a:solidFill>
                <a:effectLst/>
                <a:uLnTx/>
                <a:uFillTx/>
                <a:latin typeface="Arial" panose="020B0604020202020204"/>
                <a:ea typeface="+mn-ea"/>
                <a:cs typeface="+mn-cs"/>
              </a:rPr>
              <a:t>Exclusion Criteria</a:t>
            </a:r>
          </a:p>
        </p:txBody>
      </p:sp>
    </p:spTree>
    <p:extLst>
      <p:ext uri="{BB962C8B-B14F-4D97-AF65-F5344CB8AC3E}">
        <p14:creationId xmlns:p14="http://schemas.microsoft.com/office/powerpoint/2010/main" val="8659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BF040-39BA-47FB-B260-5AD9F37E6CC7}"/>
              </a:ext>
            </a:extLst>
          </p:cNvPr>
          <p:cNvSpPr>
            <a:spLocks noGrp="1"/>
          </p:cNvSpPr>
          <p:nvPr>
            <p:ph type="title"/>
          </p:nvPr>
        </p:nvSpPr>
        <p:spPr>
          <a:xfrm>
            <a:off x="384694" y="294468"/>
            <a:ext cx="11338560" cy="768263"/>
          </a:xfrm>
        </p:spPr>
        <p:txBody>
          <a:bodyPr/>
          <a:lstStyle/>
          <a:p>
            <a:r>
              <a:rPr lang="en-US"/>
              <a:t>Identified NAS were categorized into 12 key therapeutic areas based on first global launch indication to facilitate further subgroup analyses</a:t>
            </a:r>
            <a:endParaRPr lang="en-CA">
              <a:highlight>
                <a:srgbClr val="FFFF00"/>
              </a:highlight>
            </a:endParaRPr>
          </a:p>
        </p:txBody>
      </p:sp>
      <p:sp>
        <p:nvSpPr>
          <p:cNvPr id="5" name="TextBox 4">
            <a:extLst>
              <a:ext uri="{FF2B5EF4-FFF2-40B4-BE49-F238E27FC236}">
                <a16:creationId xmlns:a16="http://schemas.microsoft.com/office/drawing/2014/main" id="{74ABCF0E-1609-47AB-B858-98624B02C3B6}"/>
              </a:ext>
            </a:extLst>
          </p:cNvPr>
          <p:cNvSpPr txBox="1"/>
          <p:nvPr/>
        </p:nvSpPr>
        <p:spPr>
          <a:xfrm>
            <a:off x="10672930" y="0"/>
            <a:ext cx="1519070"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Therapeutic Areas</a:t>
            </a:r>
          </a:p>
        </p:txBody>
      </p:sp>
      <p:grpSp>
        <p:nvGrpSpPr>
          <p:cNvPr id="2" name="Group 1">
            <a:extLst>
              <a:ext uri="{FF2B5EF4-FFF2-40B4-BE49-F238E27FC236}">
                <a16:creationId xmlns:a16="http://schemas.microsoft.com/office/drawing/2014/main" id="{B9AF0210-74C1-43B7-8030-475ECC0ED1AF}"/>
              </a:ext>
            </a:extLst>
          </p:cNvPr>
          <p:cNvGrpSpPr/>
          <p:nvPr/>
        </p:nvGrpSpPr>
        <p:grpSpPr>
          <a:xfrm>
            <a:off x="8674317" y="1973735"/>
            <a:ext cx="2959544" cy="3139554"/>
            <a:chOff x="3705936" y="1569890"/>
            <a:chExt cx="3829555" cy="4062482"/>
          </a:xfrm>
        </p:grpSpPr>
        <p:sp>
          <p:nvSpPr>
            <p:cNvPr id="99" name="Freeform: Shape 98">
              <a:extLst>
                <a:ext uri="{FF2B5EF4-FFF2-40B4-BE49-F238E27FC236}">
                  <a16:creationId xmlns:a16="http://schemas.microsoft.com/office/drawing/2014/main" id="{49E44C59-22B3-427F-814A-38ECA7332A5E}"/>
                </a:ext>
              </a:extLst>
            </p:cNvPr>
            <p:cNvSpPr/>
            <p:nvPr/>
          </p:nvSpPr>
          <p:spPr>
            <a:xfrm>
              <a:off x="5654064" y="3569898"/>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solidFill>
              <a:srgbClr val="3DAE2B"/>
            </a:solid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0" name="Freeform: Shape 99">
              <a:extLst>
                <a:ext uri="{FF2B5EF4-FFF2-40B4-BE49-F238E27FC236}">
                  <a16:creationId xmlns:a16="http://schemas.microsoft.com/office/drawing/2014/main" id="{F316D64E-B4B1-4795-92D8-E3CEB436E757}"/>
                </a:ext>
              </a:extLst>
            </p:cNvPr>
            <p:cNvSpPr/>
            <p:nvPr/>
          </p:nvSpPr>
          <p:spPr>
            <a:xfrm>
              <a:off x="5280320" y="243384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solidFill>
              <a:srgbClr val="005487"/>
            </a:solid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1" name="Freeform: Shape 100">
              <a:extLst>
                <a:ext uri="{FF2B5EF4-FFF2-40B4-BE49-F238E27FC236}">
                  <a16:creationId xmlns:a16="http://schemas.microsoft.com/office/drawing/2014/main" id="{3128037A-F87A-43F0-A7EF-898700CDAA54}"/>
                </a:ext>
              </a:extLst>
            </p:cNvPr>
            <p:cNvSpPr/>
            <p:nvPr/>
          </p:nvSpPr>
          <p:spPr>
            <a:xfrm>
              <a:off x="6232150" y="3891762"/>
              <a:ext cx="10588" cy="10588"/>
            </a:xfrm>
            <a:custGeom>
              <a:avLst/>
              <a:gdLst>
                <a:gd name="connsiteX0" fmla="*/ 14823 w 10587"/>
                <a:gd name="connsiteY0" fmla="*/ 7411 h 10587"/>
                <a:gd name="connsiteX1" fmla="*/ 7411 w 10587"/>
                <a:gd name="connsiteY1" fmla="*/ 14823 h 10587"/>
                <a:gd name="connsiteX2" fmla="*/ 0 w 10587"/>
                <a:gd name="connsiteY2" fmla="*/ 7411 h 10587"/>
                <a:gd name="connsiteX3" fmla="*/ 7411 w 10587"/>
                <a:gd name="connsiteY3" fmla="*/ 0 h 10587"/>
                <a:gd name="connsiteX4" fmla="*/ 14823 w 10587"/>
                <a:gd name="connsiteY4" fmla="*/ 7411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4823" y="7411"/>
                  </a:moveTo>
                  <a:cubicBezTo>
                    <a:pt x="14823" y="11505"/>
                    <a:pt x="11505" y="14823"/>
                    <a:pt x="7411" y="14823"/>
                  </a:cubicBezTo>
                  <a:cubicBezTo>
                    <a:pt x="3318" y="14823"/>
                    <a:pt x="0" y="11505"/>
                    <a:pt x="0" y="7411"/>
                  </a:cubicBezTo>
                  <a:cubicBezTo>
                    <a:pt x="0" y="3318"/>
                    <a:pt x="3318" y="0"/>
                    <a:pt x="7411" y="0"/>
                  </a:cubicBezTo>
                  <a:cubicBezTo>
                    <a:pt x="11505" y="0"/>
                    <a:pt x="14823" y="3318"/>
                    <a:pt x="14823" y="7411"/>
                  </a:cubicBezTo>
                  <a:close/>
                </a:path>
              </a:pathLst>
            </a:custGeom>
            <a:solidFill>
              <a:srgbClr val="00A0DF"/>
            </a:solid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2" name="Freeform: Shape 101">
              <a:extLst>
                <a:ext uri="{FF2B5EF4-FFF2-40B4-BE49-F238E27FC236}">
                  <a16:creationId xmlns:a16="http://schemas.microsoft.com/office/drawing/2014/main" id="{674CD37B-F7E2-4371-9FE8-4D5CF553E98C}"/>
                </a:ext>
              </a:extLst>
            </p:cNvPr>
            <p:cNvSpPr/>
            <p:nvPr/>
          </p:nvSpPr>
          <p:spPr>
            <a:xfrm>
              <a:off x="7355501" y="2686887"/>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103" name="Group 102">
              <a:extLst>
                <a:ext uri="{FF2B5EF4-FFF2-40B4-BE49-F238E27FC236}">
                  <a16:creationId xmlns:a16="http://schemas.microsoft.com/office/drawing/2014/main" id="{1FF12BBA-6214-403E-A802-45EB5585D56E}"/>
                </a:ext>
              </a:extLst>
            </p:cNvPr>
            <p:cNvGrpSpPr/>
            <p:nvPr/>
          </p:nvGrpSpPr>
          <p:grpSpPr>
            <a:xfrm>
              <a:off x="3843576" y="1593183"/>
              <a:ext cx="3552158" cy="4028602"/>
              <a:chOff x="3843576" y="1593183"/>
              <a:chExt cx="3552158" cy="4028602"/>
            </a:xfrm>
            <a:solidFill>
              <a:schemeClr val="accent5"/>
            </a:solidFill>
          </p:grpSpPr>
          <p:sp>
            <p:nvSpPr>
              <p:cNvPr id="104" name="Freeform: Shape 103">
                <a:extLst>
                  <a:ext uri="{FF2B5EF4-FFF2-40B4-BE49-F238E27FC236}">
                    <a16:creationId xmlns:a16="http://schemas.microsoft.com/office/drawing/2014/main" id="{55BB22C2-8487-4562-8DC7-B7B1A652B669}"/>
                  </a:ext>
                </a:extLst>
              </p:cNvPr>
              <p:cNvSpPr/>
              <p:nvPr/>
            </p:nvSpPr>
            <p:spPr>
              <a:xfrm>
                <a:off x="4270258" y="2539719"/>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5" name="Freeform: Shape 104">
                <a:extLst>
                  <a:ext uri="{FF2B5EF4-FFF2-40B4-BE49-F238E27FC236}">
                    <a16:creationId xmlns:a16="http://schemas.microsoft.com/office/drawing/2014/main" id="{60B628D5-0B38-4DF2-B45B-097CA32CD05E}"/>
                  </a:ext>
                </a:extLst>
              </p:cNvPr>
              <p:cNvSpPr/>
              <p:nvPr/>
            </p:nvSpPr>
            <p:spPr>
              <a:xfrm>
                <a:off x="4450248" y="2545013"/>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6" name="Freeform: Shape 105">
                <a:extLst>
                  <a:ext uri="{FF2B5EF4-FFF2-40B4-BE49-F238E27FC236}">
                    <a16:creationId xmlns:a16="http://schemas.microsoft.com/office/drawing/2014/main" id="{4D84FAD7-B2AE-4EE1-8F04-6FF6E510D038}"/>
                  </a:ext>
                </a:extLst>
              </p:cNvPr>
              <p:cNvSpPr/>
              <p:nvPr/>
            </p:nvSpPr>
            <p:spPr>
              <a:xfrm>
                <a:off x="4309432" y="2481487"/>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7" name="Freeform: Shape 106">
                <a:extLst>
                  <a:ext uri="{FF2B5EF4-FFF2-40B4-BE49-F238E27FC236}">
                    <a16:creationId xmlns:a16="http://schemas.microsoft.com/office/drawing/2014/main" id="{00A2DBAC-C2A4-4D73-9D78-13A2D536C77C}"/>
                  </a:ext>
                </a:extLst>
              </p:cNvPr>
              <p:cNvSpPr/>
              <p:nvPr/>
            </p:nvSpPr>
            <p:spPr>
              <a:xfrm>
                <a:off x="5402078" y="3030986"/>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8" name="Freeform: Shape 107">
                <a:extLst>
                  <a:ext uri="{FF2B5EF4-FFF2-40B4-BE49-F238E27FC236}">
                    <a16:creationId xmlns:a16="http://schemas.microsoft.com/office/drawing/2014/main" id="{490151BF-A190-4F40-9A2C-B2B7E1B217D0}"/>
                  </a:ext>
                </a:extLst>
              </p:cNvPr>
              <p:cNvSpPr/>
              <p:nvPr/>
            </p:nvSpPr>
            <p:spPr>
              <a:xfrm>
                <a:off x="5530189" y="1774232"/>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9" name="Freeform: Shape 108">
                <a:extLst>
                  <a:ext uri="{FF2B5EF4-FFF2-40B4-BE49-F238E27FC236}">
                    <a16:creationId xmlns:a16="http://schemas.microsoft.com/office/drawing/2014/main" id="{C2161991-010E-4859-A9F5-37B5F3116A04}"/>
                  </a:ext>
                </a:extLst>
              </p:cNvPr>
              <p:cNvSpPr/>
              <p:nvPr/>
            </p:nvSpPr>
            <p:spPr>
              <a:xfrm>
                <a:off x="5954754" y="2877465"/>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0" name="Freeform: Shape 109">
                <a:extLst>
                  <a:ext uri="{FF2B5EF4-FFF2-40B4-BE49-F238E27FC236}">
                    <a16:creationId xmlns:a16="http://schemas.microsoft.com/office/drawing/2014/main" id="{577C33D7-971D-4DBD-86DB-6862048DF5B6}"/>
                  </a:ext>
                </a:extLst>
              </p:cNvPr>
              <p:cNvSpPr/>
              <p:nvPr/>
            </p:nvSpPr>
            <p:spPr>
              <a:xfrm>
                <a:off x="5990752" y="2782176"/>
                <a:ext cx="31763" cy="31763"/>
              </a:xfrm>
              <a:custGeom>
                <a:avLst/>
                <a:gdLst>
                  <a:gd name="connsiteX0" fmla="*/ 38115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5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5" y="19058"/>
                    </a:moveTo>
                    <a:cubicBezTo>
                      <a:pt x="38115" y="29583"/>
                      <a:pt x="29583" y="38116"/>
                      <a:pt x="19058" y="38116"/>
                    </a:cubicBezTo>
                    <a:cubicBezTo>
                      <a:pt x="8532" y="38116"/>
                      <a:pt x="0" y="29583"/>
                      <a:pt x="0" y="19058"/>
                    </a:cubicBezTo>
                    <a:cubicBezTo>
                      <a:pt x="0" y="8533"/>
                      <a:pt x="8532" y="0"/>
                      <a:pt x="19058" y="0"/>
                    </a:cubicBezTo>
                    <a:cubicBezTo>
                      <a:pt x="29583" y="0"/>
                      <a:pt x="38115" y="8532"/>
                      <a:pt x="38115"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1" name="Freeform: Shape 110">
                <a:extLst>
                  <a:ext uri="{FF2B5EF4-FFF2-40B4-BE49-F238E27FC236}">
                    <a16:creationId xmlns:a16="http://schemas.microsoft.com/office/drawing/2014/main" id="{5DB8C33A-1D99-4E34-9E6A-43567A6AC1D2}"/>
                  </a:ext>
                </a:extLst>
              </p:cNvPr>
              <p:cNvSpPr/>
              <p:nvPr/>
            </p:nvSpPr>
            <p:spPr>
              <a:xfrm>
                <a:off x="6306264" y="2300438"/>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2" name="Freeform: Shape 111">
                <a:extLst>
                  <a:ext uri="{FF2B5EF4-FFF2-40B4-BE49-F238E27FC236}">
                    <a16:creationId xmlns:a16="http://schemas.microsoft.com/office/drawing/2014/main" id="{6CFB2ACE-5F60-48CA-92FA-2D95B88C1463}"/>
                  </a:ext>
                </a:extLst>
              </p:cNvPr>
              <p:cNvSpPr/>
              <p:nvPr/>
            </p:nvSpPr>
            <p:spPr>
              <a:xfrm>
                <a:off x="5555599" y="3454492"/>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3" name="Freeform: Shape 112">
                <a:extLst>
                  <a:ext uri="{FF2B5EF4-FFF2-40B4-BE49-F238E27FC236}">
                    <a16:creationId xmlns:a16="http://schemas.microsoft.com/office/drawing/2014/main" id="{F11F5546-D848-49AA-8277-F6A4E5188638}"/>
                  </a:ext>
                </a:extLst>
              </p:cNvPr>
              <p:cNvSpPr/>
              <p:nvPr/>
            </p:nvSpPr>
            <p:spPr>
              <a:xfrm>
                <a:off x="5468781" y="338673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4" name="Freeform: Shape 113">
                <a:extLst>
                  <a:ext uri="{FF2B5EF4-FFF2-40B4-BE49-F238E27FC236}">
                    <a16:creationId xmlns:a16="http://schemas.microsoft.com/office/drawing/2014/main" id="{5F1C79AD-B9CD-49C3-A827-B04034CC0A70}"/>
                  </a:ext>
                </a:extLst>
              </p:cNvPr>
              <p:cNvSpPr/>
              <p:nvPr/>
            </p:nvSpPr>
            <p:spPr>
              <a:xfrm>
                <a:off x="5222088" y="3836707"/>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5" name="Freeform: Shape 114">
                <a:extLst>
                  <a:ext uri="{FF2B5EF4-FFF2-40B4-BE49-F238E27FC236}">
                    <a16:creationId xmlns:a16="http://schemas.microsoft.com/office/drawing/2014/main" id="{925C3D7D-E86E-4DA3-8667-D34B131FC46C}"/>
                  </a:ext>
                </a:extLst>
              </p:cNvPr>
              <p:cNvSpPr/>
              <p:nvPr/>
            </p:nvSpPr>
            <p:spPr>
              <a:xfrm>
                <a:off x="4866343" y="2348083"/>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6" name="Freeform: Shape 115">
                <a:extLst>
                  <a:ext uri="{FF2B5EF4-FFF2-40B4-BE49-F238E27FC236}">
                    <a16:creationId xmlns:a16="http://schemas.microsoft.com/office/drawing/2014/main" id="{4321958C-FDC8-4BE0-BA62-3246622DE5EE}"/>
                  </a:ext>
                </a:extLst>
              </p:cNvPr>
              <p:cNvSpPr/>
              <p:nvPr/>
            </p:nvSpPr>
            <p:spPr>
              <a:xfrm>
                <a:off x="5954754" y="355825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7" name="Freeform: Shape 116">
                <a:extLst>
                  <a:ext uri="{FF2B5EF4-FFF2-40B4-BE49-F238E27FC236}">
                    <a16:creationId xmlns:a16="http://schemas.microsoft.com/office/drawing/2014/main" id="{D652195D-F12F-4CF4-9CF1-77646D95EB87}"/>
                  </a:ext>
                </a:extLst>
              </p:cNvPr>
              <p:cNvSpPr/>
              <p:nvPr/>
            </p:nvSpPr>
            <p:spPr>
              <a:xfrm>
                <a:off x="4938339" y="458207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8" name="Freeform: Shape 117">
                <a:extLst>
                  <a:ext uri="{FF2B5EF4-FFF2-40B4-BE49-F238E27FC236}">
                    <a16:creationId xmlns:a16="http://schemas.microsoft.com/office/drawing/2014/main" id="{09AFB773-98F3-4163-86EE-D01ABBFC99FE}"/>
                  </a:ext>
                </a:extLst>
              </p:cNvPr>
              <p:cNvSpPr/>
              <p:nvPr/>
            </p:nvSpPr>
            <p:spPr>
              <a:xfrm>
                <a:off x="6532840" y="5079697"/>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9"/>
                      <a:pt x="8058" y="0"/>
                      <a:pt x="17999" y="0"/>
                    </a:cubicBezTo>
                    <a:cubicBezTo>
                      <a:pt x="27939" y="0"/>
                      <a:pt x="35998" y="8058"/>
                      <a:pt x="35998" y="1799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19" name="Freeform: Shape 118">
                <a:extLst>
                  <a:ext uri="{FF2B5EF4-FFF2-40B4-BE49-F238E27FC236}">
                    <a16:creationId xmlns:a16="http://schemas.microsoft.com/office/drawing/2014/main" id="{B505EFA9-6EA9-4BC1-BA9E-EA54D9251636}"/>
                  </a:ext>
                </a:extLst>
              </p:cNvPr>
              <p:cNvSpPr/>
              <p:nvPr/>
            </p:nvSpPr>
            <p:spPr>
              <a:xfrm>
                <a:off x="4775289" y="5136871"/>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7" y="40233"/>
                      <a:pt x="0" y="31227"/>
                      <a:pt x="0" y="20116"/>
                    </a:cubicBezTo>
                    <a:cubicBezTo>
                      <a:pt x="0" y="9006"/>
                      <a:pt x="9007" y="0"/>
                      <a:pt x="20117" y="0"/>
                    </a:cubicBezTo>
                    <a:cubicBezTo>
                      <a:pt x="31227" y="0"/>
                      <a:pt x="40233" y="9006"/>
                      <a:pt x="40233" y="20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0" name="Freeform: Shape 119">
                <a:extLst>
                  <a:ext uri="{FF2B5EF4-FFF2-40B4-BE49-F238E27FC236}">
                    <a16:creationId xmlns:a16="http://schemas.microsoft.com/office/drawing/2014/main" id="{3B2F1FD4-1B72-45C1-A799-8F5E92D6499A}"/>
                  </a:ext>
                </a:extLst>
              </p:cNvPr>
              <p:cNvSpPr/>
              <p:nvPr/>
            </p:nvSpPr>
            <p:spPr>
              <a:xfrm>
                <a:off x="4662001" y="5147458"/>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1"/>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1" name="Freeform: Shape 120">
                <a:extLst>
                  <a:ext uri="{FF2B5EF4-FFF2-40B4-BE49-F238E27FC236}">
                    <a16:creationId xmlns:a16="http://schemas.microsoft.com/office/drawing/2014/main" id="{01A03764-A2FD-4C30-85D0-3D49618A7198}"/>
                  </a:ext>
                </a:extLst>
              </p:cNvPr>
              <p:cNvSpPr/>
              <p:nvPr/>
            </p:nvSpPr>
            <p:spPr>
              <a:xfrm>
                <a:off x="6660950" y="5099814"/>
                <a:ext cx="21175" cy="21175"/>
              </a:xfrm>
              <a:custGeom>
                <a:avLst/>
                <a:gdLst>
                  <a:gd name="connsiteX0" fmla="*/ 25410 w 21175"/>
                  <a:gd name="connsiteY0" fmla="*/ 12705 h 21175"/>
                  <a:gd name="connsiteX1" fmla="*/ 12705 w 21175"/>
                  <a:gd name="connsiteY1" fmla="*/ 25411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1"/>
                      <a:pt x="12705" y="25411"/>
                    </a:cubicBezTo>
                    <a:cubicBezTo>
                      <a:pt x="5688" y="25411"/>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2" name="Freeform: Shape 121">
                <a:extLst>
                  <a:ext uri="{FF2B5EF4-FFF2-40B4-BE49-F238E27FC236}">
                    <a16:creationId xmlns:a16="http://schemas.microsoft.com/office/drawing/2014/main" id="{B3C4569B-3EA0-40C2-844A-35B5E4AB4963}"/>
                  </a:ext>
                </a:extLst>
              </p:cNvPr>
              <p:cNvSpPr/>
              <p:nvPr/>
            </p:nvSpPr>
            <p:spPr>
              <a:xfrm>
                <a:off x="6761533" y="5500027"/>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3" name="Freeform: Shape 122">
                <a:extLst>
                  <a:ext uri="{FF2B5EF4-FFF2-40B4-BE49-F238E27FC236}">
                    <a16:creationId xmlns:a16="http://schemas.microsoft.com/office/drawing/2014/main" id="{36AFDCB2-B34F-49D3-896B-7B1CCC04EE5D}"/>
                  </a:ext>
                </a:extLst>
              </p:cNvPr>
              <p:cNvSpPr/>
              <p:nvPr/>
            </p:nvSpPr>
            <p:spPr>
              <a:xfrm>
                <a:off x="6834588" y="5354976"/>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4" name="Freeform: Shape 123">
                <a:extLst>
                  <a:ext uri="{FF2B5EF4-FFF2-40B4-BE49-F238E27FC236}">
                    <a16:creationId xmlns:a16="http://schemas.microsoft.com/office/drawing/2014/main" id="{00BEC39F-3215-41E3-B382-6C07A8A8A669}"/>
                  </a:ext>
                </a:extLst>
              </p:cNvPr>
              <p:cNvSpPr/>
              <p:nvPr/>
            </p:nvSpPr>
            <p:spPr>
              <a:xfrm>
                <a:off x="4496834" y="5367681"/>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5" name="Freeform: Shape 124">
                <a:extLst>
                  <a:ext uri="{FF2B5EF4-FFF2-40B4-BE49-F238E27FC236}">
                    <a16:creationId xmlns:a16="http://schemas.microsoft.com/office/drawing/2014/main" id="{12509816-3874-42DF-B650-18DEBC5E0D5A}"/>
                  </a:ext>
                </a:extLst>
              </p:cNvPr>
              <p:cNvSpPr/>
              <p:nvPr/>
            </p:nvSpPr>
            <p:spPr>
              <a:xfrm>
                <a:off x="4593181" y="5386739"/>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6" name="Freeform: Shape 125">
                <a:extLst>
                  <a:ext uri="{FF2B5EF4-FFF2-40B4-BE49-F238E27FC236}">
                    <a16:creationId xmlns:a16="http://schemas.microsoft.com/office/drawing/2014/main" id="{FB33CBED-F0EA-4C8D-AF9A-8B6A88028F1D}"/>
                  </a:ext>
                </a:extLst>
              </p:cNvPr>
              <p:cNvSpPr/>
              <p:nvPr/>
            </p:nvSpPr>
            <p:spPr>
              <a:xfrm>
                <a:off x="6641893" y="2402080"/>
                <a:ext cx="84701" cy="84701"/>
              </a:xfrm>
              <a:custGeom>
                <a:avLst/>
                <a:gdLst>
                  <a:gd name="connsiteX0" fmla="*/ 84701 w 84701"/>
                  <a:gd name="connsiteY0" fmla="*/ 42351 h 84701"/>
                  <a:gd name="connsiteX1" fmla="*/ 42350 w 84701"/>
                  <a:gd name="connsiteY1" fmla="*/ 84701 h 84701"/>
                  <a:gd name="connsiteX2" fmla="*/ 0 w 84701"/>
                  <a:gd name="connsiteY2" fmla="*/ 42351 h 84701"/>
                  <a:gd name="connsiteX3" fmla="*/ 42350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0" y="84701"/>
                    </a:cubicBezTo>
                    <a:cubicBezTo>
                      <a:pt x="18961" y="84701"/>
                      <a:pt x="0" y="65740"/>
                      <a:pt x="0" y="42351"/>
                    </a:cubicBezTo>
                    <a:cubicBezTo>
                      <a:pt x="0" y="18961"/>
                      <a:pt x="18961" y="0"/>
                      <a:pt x="42350"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7" name="Freeform: Shape 126">
                <a:extLst>
                  <a:ext uri="{FF2B5EF4-FFF2-40B4-BE49-F238E27FC236}">
                    <a16:creationId xmlns:a16="http://schemas.microsoft.com/office/drawing/2014/main" id="{88C61297-0C21-435B-9155-570F1E9F5CE2}"/>
                  </a:ext>
                </a:extLst>
              </p:cNvPr>
              <p:cNvSpPr/>
              <p:nvPr/>
            </p:nvSpPr>
            <p:spPr>
              <a:xfrm>
                <a:off x="5733472" y="244654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8" name="Freeform: Shape 127">
                <a:extLst>
                  <a:ext uri="{FF2B5EF4-FFF2-40B4-BE49-F238E27FC236}">
                    <a16:creationId xmlns:a16="http://schemas.microsoft.com/office/drawing/2014/main" id="{66219AD7-B9F9-4FE2-A1ED-B1C14C173359}"/>
                  </a:ext>
                </a:extLst>
              </p:cNvPr>
              <p:cNvSpPr/>
              <p:nvPr/>
            </p:nvSpPr>
            <p:spPr>
              <a:xfrm>
                <a:off x="5716532" y="252913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9" name="Freeform: Shape 128">
                <a:extLst>
                  <a:ext uri="{FF2B5EF4-FFF2-40B4-BE49-F238E27FC236}">
                    <a16:creationId xmlns:a16="http://schemas.microsoft.com/office/drawing/2014/main" id="{CD016BA3-B02C-4358-BB6A-3691EC8AB5E8}"/>
                  </a:ext>
                </a:extLst>
              </p:cNvPr>
              <p:cNvSpPr/>
              <p:nvPr/>
            </p:nvSpPr>
            <p:spPr>
              <a:xfrm>
                <a:off x="5804409" y="2262323"/>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0" name="Freeform: Shape 129">
                <a:extLst>
                  <a:ext uri="{FF2B5EF4-FFF2-40B4-BE49-F238E27FC236}">
                    <a16:creationId xmlns:a16="http://schemas.microsoft.com/office/drawing/2014/main" id="{ACFFA57D-4A2E-4EF2-A612-92457BA425D0}"/>
                  </a:ext>
                </a:extLst>
              </p:cNvPr>
              <p:cNvSpPr/>
              <p:nvPr/>
            </p:nvSpPr>
            <p:spPr>
              <a:xfrm>
                <a:off x="5735589" y="1855757"/>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1" name="Freeform: Shape 130">
                <a:extLst>
                  <a:ext uri="{FF2B5EF4-FFF2-40B4-BE49-F238E27FC236}">
                    <a16:creationId xmlns:a16="http://schemas.microsoft.com/office/drawing/2014/main" id="{A8597120-4C74-425F-82B0-C7BD3F0BE72F}"/>
                  </a:ext>
                </a:extLst>
              </p:cNvPr>
              <p:cNvSpPr/>
              <p:nvPr/>
            </p:nvSpPr>
            <p:spPr>
              <a:xfrm>
                <a:off x="5694298" y="176576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5" y="27528"/>
                      <a:pt x="13764" y="27528"/>
                    </a:cubicBezTo>
                    <a:cubicBezTo>
                      <a:pt x="6162" y="27528"/>
                      <a:pt x="0" y="21366"/>
                      <a:pt x="0" y="13764"/>
                    </a:cubicBezTo>
                    <a:cubicBezTo>
                      <a:pt x="0" y="6162"/>
                      <a:pt x="6162" y="0"/>
                      <a:pt x="13764" y="0"/>
                    </a:cubicBezTo>
                    <a:cubicBezTo>
                      <a:pt x="21365"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2" name="Freeform: Shape 131">
                <a:extLst>
                  <a:ext uri="{FF2B5EF4-FFF2-40B4-BE49-F238E27FC236}">
                    <a16:creationId xmlns:a16="http://schemas.microsoft.com/office/drawing/2014/main" id="{BDC0FB94-91C3-4964-B2FD-8AC1F191D1AF}"/>
                  </a:ext>
                </a:extLst>
              </p:cNvPr>
              <p:cNvSpPr/>
              <p:nvPr/>
            </p:nvSpPr>
            <p:spPr>
              <a:xfrm>
                <a:off x="5812879" y="1756233"/>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3" name="Freeform: Shape 132">
                <a:extLst>
                  <a:ext uri="{FF2B5EF4-FFF2-40B4-BE49-F238E27FC236}">
                    <a16:creationId xmlns:a16="http://schemas.microsoft.com/office/drawing/2014/main" id="{435DF4AD-5C8F-4687-9809-6F0CEDB236D0}"/>
                  </a:ext>
                </a:extLst>
              </p:cNvPr>
              <p:cNvSpPr/>
              <p:nvPr/>
            </p:nvSpPr>
            <p:spPr>
              <a:xfrm>
                <a:off x="5766294" y="1593183"/>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4" name="Freeform: Shape 133">
                <a:extLst>
                  <a:ext uri="{FF2B5EF4-FFF2-40B4-BE49-F238E27FC236}">
                    <a16:creationId xmlns:a16="http://schemas.microsoft.com/office/drawing/2014/main" id="{3CD605A1-4404-41C8-ACC9-2B220CDDE7DD}"/>
                  </a:ext>
                </a:extLst>
              </p:cNvPr>
              <p:cNvSpPr/>
              <p:nvPr/>
            </p:nvSpPr>
            <p:spPr>
              <a:xfrm>
                <a:off x="5733472" y="1629181"/>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2"/>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5" name="Freeform: Shape 134">
                <a:extLst>
                  <a:ext uri="{FF2B5EF4-FFF2-40B4-BE49-F238E27FC236}">
                    <a16:creationId xmlns:a16="http://schemas.microsoft.com/office/drawing/2014/main" id="{A11AF03B-AB7A-4B67-86DC-5B266118866E}"/>
                  </a:ext>
                </a:extLst>
              </p:cNvPr>
              <p:cNvSpPr/>
              <p:nvPr/>
            </p:nvSpPr>
            <p:spPr>
              <a:xfrm>
                <a:off x="5687945" y="1981750"/>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6" name="Freeform: Shape 135">
                <a:extLst>
                  <a:ext uri="{FF2B5EF4-FFF2-40B4-BE49-F238E27FC236}">
                    <a16:creationId xmlns:a16="http://schemas.microsoft.com/office/drawing/2014/main" id="{18B9EE08-7122-43CE-92DA-FB0E15B1174A}"/>
                  </a:ext>
                </a:extLst>
              </p:cNvPr>
              <p:cNvSpPr/>
              <p:nvPr/>
            </p:nvSpPr>
            <p:spPr>
              <a:xfrm>
                <a:off x="4637650" y="2396786"/>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7" name="Freeform: Shape 136">
                <a:extLst>
                  <a:ext uri="{FF2B5EF4-FFF2-40B4-BE49-F238E27FC236}">
                    <a16:creationId xmlns:a16="http://schemas.microsoft.com/office/drawing/2014/main" id="{AD427BB0-EAEB-4A08-9833-E2E253895E60}"/>
                  </a:ext>
                </a:extLst>
              </p:cNvPr>
              <p:cNvSpPr/>
              <p:nvPr/>
            </p:nvSpPr>
            <p:spPr>
              <a:xfrm>
                <a:off x="4993395" y="4283506"/>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8" name="Freeform: Shape 137">
                <a:extLst>
                  <a:ext uri="{FF2B5EF4-FFF2-40B4-BE49-F238E27FC236}">
                    <a16:creationId xmlns:a16="http://schemas.microsoft.com/office/drawing/2014/main" id="{D2116843-40F3-406F-9E77-D424ADF4A638}"/>
                  </a:ext>
                </a:extLst>
              </p:cNvPr>
              <p:cNvSpPr/>
              <p:nvPr/>
            </p:nvSpPr>
            <p:spPr>
              <a:xfrm>
                <a:off x="5429606" y="3947877"/>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9" name="Freeform: Shape 138">
                <a:extLst>
                  <a:ext uri="{FF2B5EF4-FFF2-40B4-BE49-F238E27FC236}">
                    <a16:creationId xmlns:a16="http://schemas.microsoft.com/office/drawing/2014/main" id="{091EB672-890E-451B-8A54-5772D0D26840}"/>
                  </a:ext>
                </a:extLst>
              </p:cNvPr>
              <p:cNvSpPr/>
              <p:nvPr/>
            </p:nvSpPr>
            <p:spPr>
              <a:xfrm>
                <a:off x="5898639" y="3318970"/>
                <a:ext cx="127052" cy="127052"/>
              </a:xfrm>
              <a:custGeom>
                <a:avLst/>
                <a:gdLst>
                  <a:gd name="connsiteX0" fmla="*/ 131287 w 127051"/>
                  <a:gd name="connsiteY0" fmla="*/ 65643 h 127051"/>
                  <a:gd name="connsiteX1" fmla="*/ 65643 w 127051"/>
                  <a:gd name="connsiteY1" fmla="*/ 131287 h 127051"/>
                  <a:gd name="connsiteX2" fmla="*/ 0 w 127051"/>
                  <a:gd name="connsiteY2" fmla="*/ 65643 h 127051"/>
                  <a:gd name="connsiteX3" fmla="*/ 65643 w 127051"/>
                  <a:gd name="connsiteY3" fmla="*/ 0 h 127051"/>
                  <a:gd name="connsiteX4" fmla="*/ 131287 w 127051"/>
                  <a:gd name="connsiteY4" fmla="*/ 65643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31287" y="65643"/>
                    </a:moveTo>
                    <a:cubicBezTo>
                      <a:pt x="131287" y="101897"/>
                      <a:pt x="101897" y="131287"/>
                      <a:pt x="65643" y="131287"/>
                    </a:cubicBezTo>
                    <a:cubicBezTo>
                      <a:pt x="29390" y="131287"/>
                      <a:pt x="0" y="101897"/>
                      <a:pt x="0" y="65643"/>
                    </a:cubicBezTo>
                    <a:cubicBezTo>
                      <a:pt x="0" y="29390"/>
                      <a:pt x="29390" y="0"/>
                      <a:pt x="65643" y="0"/>
                    </a:cubicBezTo>
                    <a:cubicBezTo>
                      <a:pt x="101897" y="0"/>
                      <a:pt x="131287" y="29390"/>
                      <a:pt x="131287" y="6564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0" name="Freeform: Shape 139">
                <a:extLst>
                  <a:ext uri="{FF2B5EF4-FFF2-40B4-BE49-F238E27FC236}">
                    <a16:creationId xmlns:a16="http://schemas.microsoft.com/office/drawing/2014/main" id="{BA14FABE-833D-401A-813B-0793949B2140}"/>
                  </a:ext>
                </a:extLst>
              </p:cNvPr>
              <p:cNvSpPr/>
              <p:nvPr/>
            </p:nvSpPr>
            <p:spPr>
              <a:xfrm>
                <a:off x="5510072" y="3117805"/>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1" name="Freeform: Shape 140">
                <a:extLst>
                  <a:ext uri="{FF2B5EF4-FFF2-40B4-BE49-F238E27FC236}">
                    <a16:creationId xmlns:a16="http://schemas.microsoft.com/office/drawing/2014/main" id="{1B38B8C7-9226-403D-851A-6D3726CB0EF4}"/>
                  </a:ext>
                </a:extLst>
              </p:cNvPr>
              <p:cNvSpPr/>
              <p:nvPr/>
            </p:nvSpPr>
            <p:spPr>
              <a:xfrm>
                <a:off x="5935696" y="3239563"/>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2" name="Freeform: Shape 141">
                <a:extLst>
                  <a:ext uri="{FF2B5EF4-FFF2-40B4-BE49-F238E27FC236}">
                    <a16:creationId xmlns:a16="http://schemas.microsoft.com/office/drawing/2014/main" id="{39EF2DBC-79CA-4A42-BFBC-B35F27746F09}"/>
                  </a:ext>
                </a:extLst>
              </p:cNvPr>
              <p:cNvSpPr/>
              <p:nvPr/>
            </p:nvSpPr>
            <p:spPr>
              <a:xfrm>
                <a:off x="5785351" y="348731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3" name="Freeform: Shape 142">
                <a:extLst>
                  <a:ext uri="{FF2B5EF4-FFF2-40B4-BE49-F238E27FC236}">
                    <a16:creationId xmlns:a16="http://schemas.microsoft.com/office/drawing/2014/main" id="{84BC1803-7DBA-446A-B44B-AD05DCDA8B66}"/>
                  </a:ext>
                </a:extLst>
              </p:cNvPr>
              <p:cNvSpPr/>
              <p:nvPr/>
            </p:nvSpPr>
            <p:spPr>
              <a:xfrm>
                <a:off x="6094511" y="3624954"/>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4" name="Freeform: Shape 143">
                <a:extLst>
                  <a:ext uri="{FF2B5EF4-FFF2-40B4-BE49-F238E27FC236}">
                    <a16:creationId xmlns:a16="http://schemas.microsoft.com/office/drawing/2014/main" id="{D1B5488E-BE52-4A34-A82C-9D75FA3F18C8}"/>
                  </a:ext>
                </a:extLst>
              </p:cNvPr>
              <p:cNvSpPr/>
              <p:nvPr/>
            </p:nvSpPr>
            <p:spPr>
              <a:xfrm>
                <a:off x="5684769" y="35773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5" name="Freeform: Shape 144">
                <a:extLst>
                  <a:ext uri="{FF2B5EF4-FFF2-40B4-BE49-F238E27FC236}">
                    <a16:creationId xmlns:a16="http://schemas.microsoft.com/office/drawing/2014/main" id="{89546864-5877-436B-AE26-CB6339C6CDDD}"/>
                  </a:ext>
                </a:extLst>
              </p:cNvPr>
              <p:cNvSpPr/>
              <p:nvPr/>
            </p:nvSpPr>
            <p:spPr>
              <a:xfrm>
                <a:off x="6048984" y="3734006"/>
                <a:ext cx="105877" cy="105877"/>
              </a:xfrm>
              <a:custGeom>
                <a:avLst/>
                <a:gdLst>
                  <a:gd name="connsiteX0" fmla="*/ 110112 w 105876"/>
                  <a:gd name="connsiteY0" fmla="*/ 55056 h 105876"/>
                  <a:gd name="connsiteX1" fmla="*/ 55056 w 105876"/>
                  <a:gd name="connsiteY1" fmla="*/ 110112 h 105876"/>
                  <a:gd name="connsiteX2" fmla="*/ 0 w 105876"/>
                  <a:gd name="connsiteY2" fmla="*/ 55056 h 105876"/>
                  <a:gd name="connsiteX3" fmla="*/ 55056 w 105876"/>
                  <a:gd name="connsiteY3" fmla="*/ 0 h 105876"/>
                  <a:gd name="connsiteX4" fmla="*/ 110112 w 105876"/>
                  <a:gd name="connsiteY4" fmla="*/ 55056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0112" y="55056"/>
                    </a:moveTo>
                    <a:cubicBezTo>
                      <a:pt x="110112" y="85462"/>
                      <a:pt x="85462" y="110112"/>
                      <a:pt x="55056" y="110112"/>
                    </a:cubicBezTo>
                    <a:cubicBezTo>
                      <a:pt x="24649" y="110112"/>
                      <a:pt x="0" y="85462"/>
                      <a:pt x="0" y="55056"/>
                    </a:cubicBezTo>
                    <a:cubicBezTo>
                      <a:pt x="0" y="24649"/>
                      <a:pt x="24649" y="0"/>
                      <a:pt x="55056" y="0"/>
                    </a:cubicBezTo>
                    <a:cubicBezTo>
                      <a:pt x="85462" y="0"/>
                      <a:pt x="110112" y="24649"/>
                      <a:pt x="110112" y="5505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6" name="Freeform: Shape 145">
                <a:extLst>
                  <a:ext uri="{FF2B5EF4-FFF2-40B4-BE49-F238E27FC236}">
                    <a16:creationId xmlns:a16="http://schemas.microsoft.com/office/drawing/2014/main" id="{93E4149A-67C5-47D9-8583-AA67FF46BED9}"/>
                  </a:ext>
                </a:extLst>
              </p:cNvPr>
              <p:cNvSpPr/>
              <p:nvPr/>
            </p:nvSpPr>
            <p:spPr>
              <a:xfrm>
                <a:off x="5872170" y="395846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7" name="Freeform: Shape 146">
                <a:extLst>
                  <a:ext uri="{FF2B5EF4-FFF2-40B4-BE49-F238E27FC236}">
                    <a16:creationId xmlns:a16="http://schemas.microsoft.com/office/drawing/2014/main" id="{D3F948AE-82AA-4262-BC98-B5894A20337E}"/>
                  </a:ext>
                </a:extLst>
              </p:cNvPr>
              <p:cNvSpPr/>
              <p:nvPr/>
            </p:nvSpPr>
            <p:spPr>
              <a:xfrm>
                <a:off x="4933045" y="2413726"/>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2" y="127052"/>
                      <a:pt x="0" y="98610"/>
                      <a:pt x="0" y="63526"/>
                    </a:cubicBezTo>
                    <a:cubicBezTo>
                      <a:pt x="0" y="28442"/>
                      <a:pt x="28442" y="0"/>
                      <a:pt x="63526" y="0"/>
                    </a:cubicBezTo>
                    <a:cubicBezTo>
                      <a:pt x="98610" y="0"/>
                      <a:pt x="127052" y="28442"/>
                      <a:pt x="127052" y="6352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8" name="Freeform: Shape 147">
                <a:extLst>
                  <a:ext uri="{FF2B5EF4-FFF2-40B4-BE49-F238E27FC236}">
                    <a16:creationId xmlns:a16="http://schemas.microsoft.com/office/drawing/2014/main" id="{0638B530-38A4-41C5-941B-D9873157B6EA}"/>
                  </a:ext>
                </a:extLst>
              </p:cNvPr>
              <p:cNvSpPr/>
              <p:nvPr/>
            </p:nvSpPr>
            <p:spPr>
              <a:xfrm>
                <a:off x="5970635" y="2477252"/>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9" name="Freeform: Shape 148">
                <a:extLst>
                  <a:ext uri="{FF2B5EF4-FFF2-40B4-BE49-F238E27FC236}">
                    <a16:creationId xmlns:a16="http://schemas.microsoft.com/office/drawing/2014/main" id="{5D2B7F7D-7DCE-444D-AA83-83690E19A70B}"/>
                  </a:ext>
                </a:extLst>
              </p:cNvPr>
              <p:cNvSpPr/>
              <p:nvPr/>
            </p:nvSpPr>
            <p:spPr>
              <a:xfrm>
                <a:off x="5558776" y="1942575"/>
                <a:ext cx="74114" cy="74114"/>
              </a:xfrm>
              <a:custGeom>
                <a:avLst/>
                <a:gdLst>
                  <a:gd name="connsiteX0" fmla="*/ 76231 w 74113"/>
                  <a:gd name="connsiteY0" fmla="*/ 38116 h 74113"/>
                  <a:gd name="connsiteX1" fmla="*/ 38115 w 74113"/>
                  <a:gd name="connsiteY1" fmla="*/ 76231 h 74113"/>
                  <a:gd name="connsiteX2" fmla="*/ 0 w 74113"/>
                  <a:gd name="connsiteY2" fmla="*/ 38116 h 74113"/>
                  <a:gd name="connsiteX3" fmla="*/ 38115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5" y="76231"/>
                    </a:cubicBezTo>
                    <a:cubicBezTo>
                      <a:pt x="17065" y="76231"/>
                      <a:pt x="0" y="59166"/>
                      <a:pt x="0" y="38116"/>
                    </a:cubicBezTo>
                    <a:cubicBezTo>
                      <a:pt x="0" y="17065"/>
                      <a:pt x="17065" y="0"/>
                      <a:pt x="38115" y="0"/>
                    </a:cubicBezTo>
                    <a:cubicBezTo>
                      <a:pt x="59166" y="0"/>
                      <a:pt x="76231" y="17065"/>
                      <a:pt x="76231" y="38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0" name="Freeform: Shape 149">
                <a:extLst>
                  <a:ext uri="{FF2B5EF4-FFF2-40B4-BE49-F238E27FC236}">
                    <a16:creationId xmlns:a16="http://schemas.microsoft.com/office/drawing/2014/main" id="{0AFA6AAC-197B-4065-81AD-DE1F0E9DF148}"/>
                  </a:ext>
                </a:extLst>
              </p:cNvPr>
              <p:cNvSpPr/>
              <p:nvPr/>
            </p:nvSpPr>
            <p:spPr>
              <a:xfrm>
                <a:off x="5725002" y="2038923"/>
                <a:ext cx="74114" cy="74114"/>
              </a:xfrm>
              <a:custGeom>
                <a:avLst/>
                <a:gdLst>
                  <a:gd name="connsiteX0" fmla="*/ 76231 w 74113"/>
                  <a:gd name="connsiteY0" fmla="*/ 38116 h 74113"/>
                  <a:gd name="connsiteX1" fmla="*/ 38115 w 74113"/>
                  <a:gd name="connsiteY1" fmla="*/ 76231 h 74113"/>
                  <a:gd name="connsiteX2" fmla="*/ 0 w 74113"/>
                  <a:gd name="connsiteY2" fmla="*/ 38116 h 74113"/>
                  <a:gd name="connsiteX3" fmla="*/ 38115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5" y="76231"/>
                    </a:cubicBezTo>
                    <a:cubicBezTo>
                      <a:pt x="17065" y="76231"/>
                      <a:pt x="0" y="59166"/>
                      <a:pt x="0" y="38116"/>
                    </a:cubicBezTo>
                    <a:cubicBezTo>
                      <a:pt x="0" y="17065"/>
                      <a:pt x="17065" y="0"/>
                      <a:pt x="38115" y="0"/>
                    </a:cubicBezTo>
                    <a:cubicBezTo>
                      <a:pt x="59166" y="0"/>
                      <a:pt x="76231" y="17065"/>
                      <a:pt x="76231" y="38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1" name="Freeform: Shape 150">
                <a:extLst>
                  <a:ext uri="{FF2B5EF4-FFF2-40B4-BE49-F238E27FC236}">
                    <a16:creationId xmlns:a16="http://schemas.microsoft.com/office/drawing/2014/main" id="{B30A1A1D-C5A7-4D2D-8ADE-0141B85CA3EC}"/>
                  </a:ext>
                </a:extLst>
              </p:cNvPr>
              <p:cNvSpPr/>
              <p:nvPr/>
            </p:nvSpPr>
            <p:spPr>
              <a:xfrm>
                <a:off x="6417434" y="4525963"/>
                <a:ext cx="116464" cy="116464"/>
              </a:xfrm>
              <a:custGeom>
                <a:avLst/>
                <a:gdLst>
                  <a:gd name="connsiteX0" fmla="*/ 116464 w 116464"/>
                  <a:gd name="connsiteY0" fmla="*/ 58232 h 116464"/>
                  <a:gd name="connsiteX1" fmla="*/ 58232 w 116464"/>
                  <a:gd name="connsiteY1" fmla="*/ 116464 h 116464"/>
                  <a:gd name="connsiteX2" fmla="*/ 0 w 116464"/>
                  <a:gd name="connsiteY2" fmla="*/ 58232 h 116464"/>
                  <a:gd name="connsiteX3" fmla="*/ 58232 w 116464"/>
                  <a:gd name="connsiteY3" fmla="*/ 0 h 116464"/>
                  <a:gd name="connsiteX4" fmla="*/ 116464 w 116464"/>
                  <a:gd name="connsiteY4" fmla="*/ 58232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6464" y="58232"/>
                    </a:moveTo>
                    <a:cubicBezTo>
                      <a:pt x="116464" y="90393"/>
                      <a:pt x="90393" y="116464"/>
                      <a:pt x="58232" y="116464"/>
                    </a:cubicBezTo>
                    <a:cubicBezTo>
                      <a:pt x="26071" y="116464"/>
                      <a:pt x="0" y="90393"/>
                      <a:pt x="0" y="58232"/>
                    </a:cubicBezTo>
                    <a:cubicBezTo>
                      <a:pt x="0" y="26072"/>
                      <a:pt x="26071" y="0"/>
                      <a:pt x="58232" y="0"/>
                    </a:cubicBezTo>
                    <a:cubicBezTo>
                      <a:pt x="90393" y="0"/>
                      <a:pt x="116464" y="26072"/>
                      <a:pt x="116464" y="5823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2" name="Freeform: Shape 151">
                <a:extLst>
                  <a:ext uri="{FF2B5EF4-FFF2-40B4-BE49-F238E27FC236}">
                    <a16:creationId xmlns:a16="http://schemas.microsoft.com/office/drawing/2014/main" id="{FA2C12EC-CC93-47A9-A8BC-0999169D6434}"/>
                  </a:ext>
                </a:extLst>
              </p:cNvPr>
              <p:cNvSpPr/>
              <p:nvPr/>
            </p:nvSpPr>
            <p:spPr>
              <a:xfrm>
                <a:off x="4861049" y="4874297"/>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3" name="Freeform: Shape 152">
                <a:extLst>
                  <a:ext uri="{FF2B5EF4-FFF2-40B4-BE49-F238E27FC236}">
                    <a16:creationId xmlns:a16="http://schemas.microsoft.com/office/drawing/2014/main" id="{47CF5218-5F66-457C-8983-668D20B89F4A}"/>
                  </a:ext>
                </a:extLst>
              </p:cNvPr>
              <p:cNvSpPr/>
              <p:nvPr/>
            </p:nvSpPr>
            <p:spPr>
              <a:xfrm>
                <a:off x="4817640" y="4602194"/>
                <a:ext cx="158815" cy="158815"/>
              </a:xfrm>
              <a:custGeom>
                <a:avLst/>
                <a:gdLst>
                  <a:gd name="connsiteX0" fmla="*/ 165167 w 158814"/>
                  <a:gd name="connsiteY0" fmla="*/ 82584 h 158814"/>
                  <a:gd name="connsiteX1" fmla="*/ 82584 w 158814"/>
                  <a:gd name="connsiteY1" fmla="*/ 165167 h 158814"/>
                  <a:gd name="connsiteX2" fmla="*/ 0 w 158814"/>
                  <a:gd name="connsiteY2" fmla="*/ 82584 h 158814"/>
                  <a:gd name="connsiteX3" fmla="*/ 82584 w 158814"/>
                  <a:gd name="connsiteY3" fmla="*/ 0 h 158814"/>
                  <a:gd name="connsiteX4" fmla="*/ 165167 w 158814"/>
                  <a:gd name="connsiteY4" fmla="*/ 82584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65167" y="82584"/>
                    </a:moveTo>
                    <a:cubicBezTo>
                      <a:pt x="165167" y="128194"/>
                      <a:pt x="128193" y="165167"/>
                      <a:pt x="82584" y="165167"/>
                    </a:cubicBezTo>
                    <a:cubicBezTo>
                      <a:pt x="36974" y="165167"/>
                      <a:pt x="0" y="128193"/>
                      <a:pt x="0" y="82584"/>
                    </a:cubicBezTo>
                    <a:cubicBezTo>
                      <a:pt x="0" y="36974"/>
                      <a:pt x="36974" y="0"/>
                      <a:pt x="82584" y="0"/>
                    </a:cubicBezTo>
                    <a:cubicBezTo>
                      <a:pt x="128193" y="0"/>
                      <a:pt x="165167" y="36974"/>
                      <a:pt x="165167" y="8258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4" name="Freeform: Shape 153">
                <a:extLst>
                  <a:ext uri="{FF2B5EF4-FFF2-40B4-BE49-F238E27FC236}">
                    <a16:creationId xmlns:a16="http://schemas.microsoft.com/office/drawing/2014/main" id="{3315C265-E2E5-4DEA-857F-7B07EAAB6528}"/>
                  </a:ext>
                </a:extLst>
              </p:cNvPr>
              <p:cNvSpPr/>
              <p:nvPr/>
            </p:nvSpPr>
            <p:spPr>
              <a:xfrm>
                <a:off x="4618592" y="5221572"/>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5" name="Freeform: Shape 154">
                <a:extLst>
                  <a:ext uri="{FF2B5EF4-FFF2-40B4-BE49-F238E27FC236}">
                    <a16:creationId xmlns:a16="http://schemas.microsoft.com/office/drawing/2014/main" id="{DEBDEDDF-9DEA-4A35-A8B1-5108F32BDFD5}"/>
                  </a:ext>
                </a:extLst>
              </p:cNvPr>
              <p:cNvSpPr/>
              <p:nvPr/>
            </p:nvSpPr>
            <p:spPr>
              <a:xfrm>
                <a:off x="6678949" y="5255452"/>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6" name="Freeform: Shape 155">
                <a:extLst>
                  <a:ext uri="{FF2B5EF4-FFF2-40B4-BE49-F238E27FC236}">
                    <a16:creationId xmlns:a16="http://schemas.microsoft.com/office/drawing/2014/main" id="{43D95B7C-F9F0-443E-80E6-BDF2D310804B}"/>
                  </a:ext>
                </a:extLst>
              </p:cNvPr>
              <p:cNvSpPr/>
              <p:nvPr/>
            </p:nvSpPr>
            <p:spPr>
              <a:xfrm>
                <a:off x="6403670" y="4835122"/>
                <a:ext cx="105877" cy="105877"/>
              </a:xfrm>
              <a:custGeom>
                <a:avLst/>
                <a:gdLst>
                  <a:gd name="connsiteX0" fmla="*/ 105876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6"/>
                      <a:pt x="52938" y="105876"/>
                    </a:cubicBezTo>
                    <a:cubicBezTo>
                      <a:pt x="23701" y="105876"/>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7" name="Freeform: Shape 156">
                <a:extLst>
                  <a:ext uri="{FF2B5EF4-FFF2-40B4-BE49-F238E27FC236}">
                    <a16:creationId xmlns:a16="http://schemas.microsoft.com/office/drawing/2014/main" id="{66B46F5F-E7E7-4A74-962F-B136B47601D4}"/>
                  </a:ext>
                </a:extLst>
              </p:cNvPr>
              <p:cNvSpPr/>
              <p:nvPr/>
            </p:nvSpPr>
            <p:spPr>
              <a:xfrm>
                <a:off x="5103506" y="3922467"/>
                <a:ext cx="211753" cy="211753"/>
              </a:xfrm>
              <a:custGeom>
                <a:avLst/>
                <a:gdLst>
                  <a:gd name="connsiteX0" fmla="*/ 213871 w 211753"/>
                  <a:gd name="connsiteY0" fmla="*/ 106935 h 211753"/>
                  <a:gd name="connsiteX1" fmla="*/ 106935 w 211753"/>
                  <a:gd name="connsiteY1" fmla="*/ 213871 h 211753"/>
                  <a:gd name="connsiteX2" fmla="*/ 0 w 211753"/>
                  <a:gd name="connsiteY2" fmla="*/ 106935 h 211753"/>
                  <a:gd name="connsiteX3" fmla="*/ 106935 w 211753"/>
                  <a:gd name="connsiteY3" fmla="*/ 0 h 211753"/>
                  <a:gd name="connsiteX4" fmla="*/ 213871 w 211753"/>
                  <a:gd name="connsiteY4" fmla="*/ 106935 h 21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3" h="211753">
                    <a:moveTo>
                      <a:pt x="213871" y="106935"/>
                    </a:moveTo>
                    <a:cubicBezTo>
                      <a:pt x="213871" y="165994"/>
                      <a:pt x="165994" y="213871"/>
                      <a:pt x="106935" y="213871"/>
                    </a:cubicBezTo>
                    <a:cubicBezTo>
                      <a:pt x="47876" y="213871"/>
                      <a:pt x="0" y="165994"/>
                      <a:pt x="0" y="106935"/>
                    </a:cubicBezTo>
                    <a:cubicBezTo>
                      <a:pt x="0" y="47877"/>
                      <a:pt x="47876" y="0"/>
                      <a:pt x="106935" y="0"/>
                    </a:cubicBezTo>
                    <a:cubicBezTo>
                      <a:pt x="165994" y="0"/>
                      <a:pt x="213871" y="47877"/>
                      <a:pt x="213871" y="10693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8" name="Freeform: Shape 157">
                <a:extLst>
                  <a:ext uri="{FF2B5EF4-FFF2-40B4-BE49-F238E27FC236}">
                    <a16:creationId xmlns:a16="http://schemas.microsoft.com/office/drawing/2014/main" id="{212BFDFD-07D4-4A1F-88A4-359031CFA55A}"/>
                  </a:ext>
                </a:extLst>
              </p:cNvPr>
              <p:cNvSpPr/>
              <p:nvPr/>
            </p:nvSpPr>
            <p:spPr>
              <a:xfrm>
                <a:off x="6008751" y="2314202"/>
                <a:ext cx="105877" cy="105877"/>
              </a:xfrm>
              <a:custGeom>
                <a:avLst/>
                <a:gdLst>
                  <a:gd name="connsiteX0" fmla="*/ 114347 w 105876"/>
                  <a:gd name="connsiteY0" fmla="*/ 57173 h 105876"/>
                  <a:gd name="connsiteX1" fmla="*/ 57173 w 105876"/>
                  <a:gd name="connsiteY1" fmla="*/ 114347 h 105876"/>
                  <a:gd name="connsiteX2" fmla="*/ 0 w 105876"/>
                  <a:gd name="connsiteY2" fmla="*/ 57173 h 105876"/>
                  <a:gd name="connsiteX3" fmla="*/ 57173 w 105876"/>
                  <a:gd name="connsiteY3" fmla="*/ 0 h 105876"/>
                  <a:gd name="connsiteX4" fmla="*/ 114347 w 105876"/>
                  <a:gd name="connsiteY4" fmla="*/ 57173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4347" y="57173"/>
                    </a:moveTo>
                    <a:cubicBezTo>
                      <a:pt x="114347" y="88749"/>
                      <a:pt x="88749" y="114347"/>
                      <a:pt x="57173" y="114347"/>
                    </a:cubicBezTo>
                    <a:cubicBezTo>
                      <a:pt x="25598" y="114347"/>
                      <a:pt x="0" y="88749"/>
                      <a:pt x="0" y="57173"/>
                    </a:cubicBezTo>
                    <a:cubicBezTo>
                      <a:pt x="0" y="25597"/>
                      <a:pt x="25598" y="0"/>
                      <a:pt x="57173" y="0"/>
                    </a:cubicBezTo>
                    <a:cubicBezTo>
                      <a:pt x="88749" y="0"/>
                      <a:pt x="114347" y="25597"/>
                      <a:pt x="114347" y="5717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9" name="Freeform: Shape 158">
                <a:extLst>
                  <a:ext uri="{FF2B5EF4-FFF2-40B4-BE49-F238E27FC236}">
                    <a16:creationId xmlns:a16="http://schemas.microsoft.com/office/drawing/2014/main" id="{500449B4-867B-452F-89D8-9C352CFBA330}"/>
                  </a:ext>
                </a:extLst>
              </p:cNvPr>
              <p:cNvSpPr/>
              <p:nvPr/>
            </p:nvSpPr>
            <p:spPr>
              <a:xfrm>
                <a:off x="6915054" y="2445489"/>
                <a:ext cx="105877" cy="105877"/>
              </a:xfrm>
              <a:custGeom>
                <a:avLst/>
                <a:gdLst>
                  <a:gd name="connsiteX0" fmla="*/ 107994 w 105876"/>
                  <a:gd name="connsiteY0" fmla="*/ 53997 h 105876"/>
                  <a:gd name="connsiteX1" fmla="*/ 53997 w 105876"/>
                  <a:gd name="connsiteY1" fmla="*/ 107994 h 105876"/>
                  <a:gd name="connsiteX2" fmla="*/ 0 w 105876"/>
                  <a:gd name="connsiteY2" fmla="*/ 53997 h 105876"/>
                  <a:gd name="connsiteX3" fmla="*/ 53997 w 105876"/>
                  <a:gd name="connsiteY3" fmla="*/ 0 h 105876"/>
                  <a:gd name="connsiteX4" fmla="*/ 107994 w 105876"/>
                  <a:gd name="connsiteY4" fmla="*/ 53997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7994" y="53997"/>
                    </a:moveTo>
                    <a:cubicBezTo>
                      <a:pt x="107994" y="83819"/>
                      <a:pt x="83819" y="107994"/>
                      <a:pt x="53997" y="107994"/>
                    </a:cubicBezTo>
                    <a:cubicBezTo>
                      <a:pt x="24175" y="107994"/>
                      <a:pt x="0" y="83819"/>
                      <a:pt x="0" y="53997"/>
                    </a:cubicBezTo>
                    <a:cubicBezTo>
                      <a:pt x="0" y="24175"/>
                      <a:pt x="24175" y="0"/>
                      <a:pt x="53997" y="0"/>
                    </a:cubicBezTo>
                    <a:cubicBezTo>
                      <a:pt x="83819" y="0"/>
                      <a:pt x="107994" y="24175"/>
                      <a:pt x="107994" y="5399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0" name="Freeform: Shape 159">
                <a:extLst>
                  <a:ext uri="{FF2B5EF4-FFF2-40B4-BE49-F238E27FC236}">
                    <a16:creationId xmlns:a16="http://schemas.microsoft.com/office/drawing/2014/main" id="{1598E2B5-60C6-48C7-82C6-2AEDDC60A8F0}"/>
                  </a:ext>
                </a:extLst>
              </p:cNvPr>
              <p:cNvSpPr/>
              <p:nvPr/>
            </p:nvSpPr>
            <p:spPr>
              <a:xfrm>
                <a:off x="5535483" y="3579427"/>
                <a:ext cx="158815" cy="158815"/>
              </a:xfrm>
              <a:custGeom>
                <a:avLst/>
                <a:gdLst>
                  <a:gd name="connsiteX0" fmla="*/ 158815 w 158814"/>
                  <a:gd name="connsiteY0" fmla="*/ 79407 h 158814"/>
                  <a:gd name="connsiteX1" fmla="*/ 79407 w 158814"/>
                  <a:gd name="connsiteY1" fmla="*/ 158815 h 158814"/>
                  <a:gd name="connsiteX2" fmla="*/ 0 w 158814"/>
                  <a:gd name="connsiteY2" fmla="*/ 79407 h 158814"/>
                  <a:gd name="connsiteX3" fmla="*/ 79407 w 158814"/>
                  <a:gd name="connsiteY3" fmla="*/ 0 h 158814"/>
                  <a:gd name="connsiteX4" fmla="*/ 158815 w 158814"/>
                  <a:gd name="connsiteY4" fmla="*/ 79407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58815" y="79407"/>
                    </a:moveTo>
                    <a:cubicBezTo>
                      <a:pt x="158815" y="123263"/>
                      <a:pt x="123263" y="158815"/>
                      <a:pt x="79407" y="158815"/>
                    </a:cubicBezTo>
                    <a:cubicBezTo>
                      <a:pt x="35552" y="158815"/>
                      <a:pt x="0" y="123263"/>
                      <a:pt x="0" y="79407"/>
                    </a:cubicBezTo>
                    <a:cubicBezTo>
                      <a:pt x="0" y="35552"/>
                      <a:pt x="35552" y="0"/>
                      <a:pt x="79407" y="0"/>
                    </a:cubicBezTo>
                    <a:cubicBezTo>
                      <a:pt x="123263" y="0"/>
                      <a:pt x="158815" y="35552"/>
                      <a:pt x="158815" y="7940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1" name="Freeform: Shape 160">
                <a:extLst>
                  <a:ext uri="{FF2B5EF4-FFF2-40B4-BE49-F238E27FC236}">
                    <a16:creationId xmlns:a16="http://schemas.microsoft.com/office/drawing/2014/main" id="{3A0BF134-4651-432B-8667-18F0615EB174}"/>
                  </a:ext>
                </a:extLst>
              </p:cNvPr>
              <p:cNvSpPr/>
              <p:nvPr/>
            </p:nvSpPr>
            <p:spPr>
              <a:xfrm>
                <a:off x="5267615" y="358154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2" name="Freeform: Shape 161">
                <a:extLst>
                  <a:ext uri="{FF2B5EF4-FFF2-40B4-BE49-F238E27FC236}">
                    <a16:creationId xmlns:a16="http://schemas.microsoft.com/office/drawing/2014/main" id="{D7EBED0B-A61A-4F04-A427-7BF732F3CF92}"/>
                  </a:ext>
                </a:extLst>
              </p:cNvPr>
              <p:cNvSpPr/>
              <p:nvPr/>
            </p:nvSpPr>
            <p:spPr>
              <a:xfrm>
                <a:off x="5461369" y="2529131"/>
                <a:ext cx="307042" cy="307042"/>
              </a:xfrm>
              <a:custGeom>
                <a:avLst/>
                <a:gdLst>
                  <a:gd name="connsiteX0" fmla="*/ 311277 w 307041"/>
                  <a:gd name="connsiteY0" fmla="*/ 155639 h 307041"/>
                  <a:gd name="connsiteX1" fmla="*/ 155639 w 307041"/>
                  <a:gd name="connsiteY1" fmla="*/ 311277 h 307041"/>
                  <a:gd name="connsiteX2" fmla="*/ 0 w 307041"/>
                  <a:gd name="connsiteY2" fmla="*/ 155639 h 307041"/>
                  <a:gd name="connsiteX3" fmla="*/ 155639 w 307041"/>
                  <a:gd name="connsiteY3" fmla="*/ 0 h 307041"/>
                  <a:gd name="connsiteX4" fmla="*/ 311277 w 307041"/>
                  <a:gd name="connsiteY4" fmla="*/ 155639 h 307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41" h="307041">
                    <a:moveTo>
                      <a:pt x="311277" y="155639"/>
                    </a:moveTo>
                    <a:cubicBezTo>
                      <a:pt x="311277" y="241595"/>
                      <a:pt x="241595" y="311277"/>
                      <a:pt x="155639" y="311277"/>
                    </a:cubicBezTo>
                    <a:cubicBezTo>
                      <a:pt x="69682" y="311277"/>
                      <a:pt x="0" y="241595"/>
                      <a:pt x="0" y="155639"/>
                    </a:cubicBezTo>
                    <a:cubicBezTo>
                      <a:pt x="0" y="69682"/>
                      <a:pt x="69682" y="0"/>
                      <a:pt x="155639" y="0"/>
                    </a:cubicBezTo>
                    <a:cubicBezTo>
                      <a:pt x="241595" y="0"/>
                      <a:pt x="311277" y="69682"/>
                      <a:pt x="311277" y="15563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3" name="Freeform: Shape 162">
                <a:extLst>
                  <a:ext uri="{FF2B5EF4-FFF2-40B4-BE49-F238E27FC236}">
                    <a16:creationId xmlns:a16="http://schemas.microsoft.com/office/drawing/2014/main" id="{4DCE98DC-F1C9-42DC-A532-7601152BAABB}"/>
                  </a:ext>
                </a:extLst>
              </p:cNvPr>
              <p:cNvSpPr/>
              <p:nvPr/>
            </p:nvSpPr>
            <p:spPr>
              <a:xfrm>
                <a:off x="5599009" y="2219972"/>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4" name="Freeform: Shape 163">
                <a:extLst>
                  <a:ext uri="{FF2B5EF4-FFF2-40B4-BE49-F238E27FC236}">
                    <a16:creationId xmlns:a16="http://schemas.microsoft.com/office/drawing/2014/main" id="{48A69398-2836-4610-AF48-9B7E54FDC619}"/>
                  </a:ext>
                </a:extLst>
              </p:cNvPr>
              <p:cNvSpPr/>
              <p:nvPr/>
            </p:nvSpPr>
            <p:spPr>
              <a:xfrm>
                <a:off x="6182388" y="4269742"/>
                <a:ext cx="201165" cy="201165"/>
              </a:xfrm>
              <a:custGeom>
                <a:avLst/>
                <a:gdLst>
                  <a:gd name="connsiteX0" fmla="*/ 209636 w 201165"/>
                  <a:gd name="connsiteY0" fmla="*/ 104818 h 201165"/>
                  <a:gd name="connsiteX1" fmla="*/ 104818 w 201165"/>
                  <a:gd name="connsiteY1" fmla="*/ 209635 h 201165"/>
                  <a:gd name="connsiteX2" fmla="*/ 0 w 201165"/>
                  <a:gd name="connsiteY2" fmla="*/ 104818 h 201165"/>
                  <a:gd name="connsiteX3" fmla="*/ 104818 w 201165"/>
                  <a:gd name="connsiteY3" fmla="*/ 0 h 201165"/>
                  <a:gd name="connsiteX4" fmla="*/ 209636 w 201165"/>
                  <a:gd name="connsiteY4" fmla="*/ 104818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9636" y="104818"/>
                    </a:moveTo>
                    <a:cubicBezTo>
                      <a:pt x="209636" y="162707"/>
                      <a:pt x="162707" y="209635"/>
                      <a:pt x="104818" y="209635"/>
                    </a:cubicBezTo>
                    <a:cubicBezTo>
                      <a:pt x="46929" y="209635"/>
                      <a:pt x="0" y="162707"/>
                      <a:pt x="0" y="104818"/>
                    </a:cubicBezTo>
                    <a:cubicBezTo>
                      <a:pt x="0" y="46928"/>
                      <a:pt x="46929" y="0"/>
                      <a:pt x="104818" y="0"/>
                    </a:cubicBezTo>
                    <a:cubicBezTo>
                      <a:pt x="162707" y="0"/>
                      <a:pt x="209636" y="46928"/>
                      <a:pt x="209636" y="10481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5" name="Freeform: Shape 164">
                <a:extLst>
                  <a:ext uri="{FF2B5EF4-FFF2-40B4-BE49-F238E27FC236}">
                    <a16:creationId xmlns:a16="http://schemas.microsoft.com/office/drawing/2014/main" id="{354AEED4-6C85-4C7A-8A9A-26971B466BF4}"/>
                  </a:ext>
                </a:extLst>
              </p:cNvPr>
              <p:cNvSpPr/>
              <p:nvPr/>
            </p:nvSpPr>
            <p:spPr>
              <a:xfrm>
                <a:off x="5584186" y="2215737"/>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1"/>
                      <a:pt x="9480" y="0"/>
                      <a:pt x="21175" y="0"/>
                    </a:cubicBezTo>
                    <a:cubicBezTo>
                      <a:pt x="32870" y="0"/>
                      <a:pt x="42351" y="9481"/>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6" name="Freeform: Shape 165">
                <a:extLst>
                  <a:ext uri="{FF2B5EF4-FFF2-40B4-BE49-F238E27FC236}">
                    <a16:creationId xmlns:a16="http://schemas.microsoft.com/office/drawing/2014/main" id="{2ABD49A0-CAD5-4906-A946-028E8E141813}"/>
                  </a:ext>
                </a:extLst>
              </p:cNvPr>
              <p:cNvSpPr/>
              <p:nvPr/>
            </p:nvSpPr>
            <p:spPr>
              <a:xfrm>
                <a:off x="5367139" y="2497368"/>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4" y="44468"/>
                      <a:pt x="0" y="34514"/>
                      <a:pt x="0" y="22234"/>
                    </a:cubicBezTo>
                    <a:cubicBezTo>
                      <a:pt x="0" y="9955"/>
                      <a:pt x="9954" y="0"/>
                      <a:pt x="22234" y="0"/>
                    </a:cubicBezTo>
                    <a:cubicBezTo>
                      <a:pt x="34514" y="0"/>
                      <a:pt x="44468" y="9955"/>
                      <a:pt x="44468" y="2223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7" name="Freeform: Shape 166">
                <a:extLst>
                  <a:ext uri="{FF2B5EF4-FFF2-40B4-BE49-F238E27FC236}">
                    <a16:creationId xmlns:a16="http://schemas.microsoft.com/office/drawing/2014/main" id="{04331F6E-37AE-444B-ACB1-BE91943E4A96}"/>
                  </a:ext>
                </a:extLst>
              </p:cNvPr>
              <p:cNvSpPr/>
              <p:nvPr/>
            </p:nvSpPr>
            <p:spPr>
              <a:xfrm>
                <a:off x="5116212" y="2375610"/>
                <a:ext cx="63526" cy="63526"/>
              </a:xfrm>
              <a:custGeom>
                <a:avLst/>
                <a:gdLst>
                  <a:gd name="connsiteX0" fmla="*/ 69879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9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9" y="34939"/>
                    </a:moveTo>
                    <a:cubicBezTo>
                      <a:pt x="69879" y="54236"/>
                      <a:pt x="54236" y="69879"/>
                      <a:pt x="34939" y="69879"/>
                    </a:cubicBezTo>
                    <a:cubicBezTo>
                      <a:pt x="15643" y="69879"/>
                      <a:pt x="0" y="54236"/>
                      <a:pt x="0" y="34939"/>
                    </a:cubicBezTo>
                    <a:cubicBezTo>
                      <a:pt x="0" y="15643"/>
                      <a:pt x="15643" y="0"/>
                      <a:pt x="34939" y="0"/>
                    </a:cubicBezTo>
                    <a:cubicBezTo>
                      <a:pt x="54236" y="0"/>
                      <a:pt x="69879" y="15643"/>
                      <a:pt x="69879" y="3493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8" name="Freeform: Shape 167">
                <a:extLst>
                  <a:ext uri="{FF2B5EF4-FFF2-40B4-BE49-F238E27FC236}">
                    <a16:creationId xmlns:a16="http://schemas.microsoft.com/office/drawing/2014/main" id="{A6CC7CAB-68E3-4A12-9DE6-489D9CF40E33}"/>
                  </a:ext>
                </a:extLst>
              </p:cNvPr>
              <p:cNvSpPr/>
              <p:nvPr/>
            </p:nvSpPr>
            <p:spPr>
              <a:xfrm>
                <a:off x="4704352" y="5035229"/>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9" name="Freeform: Shape 168">
                <a:extLst>
                  <a:ext uri="{FF2B5EF4-FFF2-40B4-BE49-F238E27FC236}">
                    <a16:creationId xmlns:a16="http://schemas.microsoft.com/office/drawing/2014/main" id="{C4BE8E65-A207-4D07-9659-9C52ED077AEF}"/>
                  </a:ext>
                </a:extLst>
              </p:cNvPr>
              <p:cNvSpPr/>
              <p:nvPr/>
            </p:nvSpPr>
            <p:spPr>
              <a:xfrm>
                <a:off x="7110926" y="2485722"/>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3" y="44468"/>
                      <a:pt x="22234" y="44468"/>
                    </a:cubicBezTo>
                    <a:cubicBezTo>
                      <a:pt x="9954" y="44468"/>
                      <a:pt x="0" y="34514"/>
                      <a:pt x="0" y="22234"/>
                    </a:cubicBezTo>
                    <a:cubicBezTo>
                      <a:pt x="0" y="9955"/>
                      <a:pt x="9954" y="0"/>
                      <a:pt x="22234" y="0"/>
                    </a:cubicBezTo>
                    <a:cubicBezTo>
                      <a:pt x="34513" y="0"/>
                      <a:pt x="44468" y="9955"/>
                      <a:pt x="44468" y="2223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0" name="Freeform: Shape 169">
                <a:extLst>
                  <a:ext uri="{FF2B5EF4-FFF2-40B4-BE49-F238E27FC236}">
                    <a16:creationId xmlns:a16="http://schemas.microsoft.com/office/drawing/2014/main" id="{214DFAFB-B9C2-427B-8D99-5B6D7C505F51}"/>
                  </a:ext>
                </a:extLst>
              </p:cNvPr>
              <p:cNvSpPr/>
              <p:nvPr/>
            </p:nvSpPr>
            <p:spPr>
              <a:xfrm>
                <a:off x="7016696" y="2527014"/>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1" name="Freeform: Shape 170">
                <a:extLst>
                  <a:ext uri="{FF2B5EF4-FFF2-40B4-BE49-F238E27FC236}">
                    <a16:creationId xmlns:a16="http://schemas.microsoft.com/office/drawing/2014/main" id="{F471FEA8-6789-40CD-8E02-494E19B57DFA}"/>
                  </a:ext>
                </a:extLst>
              </p:cNvPr>
              <p:cNvSpPr/>
              <p:nvPr/>
            </p:nvSpPr>
            <p:spPr>
              <a:xfrm>
                <a:off x="4435425" y="5443912"/>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2" name="Freeform: Shape 171">
                <a:extLst>
                  <a:ext uri="{FF2B5EF4-FFF2-40B4-BE49-F238E27FC236}">
                    <a16:creationId xmlns:a16="http://schemas.microsoft.com/office/drawing/2014/main" id="{EEF68609-1794-49EC-B0C3-9C308578EAF8}"/>
                  </a:ext>
                </a:extLst>
              </p:cNvPr>
              <p:cNvSpPr/>
              <p:nvPr/>
            </p:nvSpPr>
            <p:spPr>
              <a:xfrm>
                <a:off x="6877997" y="5442854"/>
                <a:ext cx="74114" cy="74114"/>
              </a:xfrm>
              <a:custGeom>
                <a:avLst/>
                <a:gdLst>
                  <a:gd name="connsiteX0" fmla="*/ 76231 w 74113"/>
                  <a:gd name="connsiteY0" fmla="*/ 38115 h 74113"/>
                  <a:gd name="connsiteX1" fmla="*/ 38115 w 74113"/>
                  <a:gd name="connsiteY1" fmla="*/ 76231 h 74113"/>
                  <a:gd name="connsiteX2" fmla="*/ 0 w 74113"/>
                  <a:gd name="connsiteY2" fmla="*/ 38115 h 74113"/>
                  <a:gd name="connsiteX3" fmla="*/ 38115 w 74113"/>
                  <a:gd name="connsiteY3" fmla="*/ 0 h 74113"/>
                  <a:gd name="connsiteX4" fmla="*/ 76231 w 74113"/>
                  <a:gd name="connsiteY4" fmla="*/ 38115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5"/>
                    </a:moveTo>
                    <a:cubicBezTo>
                      <a:pt x="76231" y="59166"/>
                      <a:pt x="59166" y="76231"/>
                      <a:pt x="38115" y="76231"/>
                    </a:cubicBezTo>
                    <a:cubicBezTo>
                      <a:pt x="17065" y="76231"/>
                      <a:pt x="0" y="59166"/>
                      <a:pt x="0" y="38115"/>
                    </a:cubicBezTo>
                    <a:cubicBezTo>
                      <a:pt x="0" y="17065"/>
                      <a:pt x="17065" y="0"/>
                      <a:pt x="38115" y="0"/>
                    </a:cubicBezTo>
                    <a:cubicBezTo>
                      <a:pt x="59166" y="0"/>
                      <a:pt x="76231" y="17065"/>
                      <a:pt x="76231" y="3811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3" name="Freeform: Shape 172">
                <a:extLst>
                  <a:ext uri="{FF2B5EF4-FFF2-40B4-BE49-F238E27FC236}">
                    <a16:creationId xmlns:a16="http://schemas.microsoft.com/office/drawing/2014/main" id="{CC74BE87-F84B-4D0F-BABA-BB03EC8D6307}"/>
                  </a:ext>
                </a:extLst>
              </p:cNvPr>
              <p:cNvSpPr/>
              <p:nvPr/>
            </p:nvSpPr>
            <p:spPr>
              <a:xfrm>
                <a:off x="6502136" y="2331142"/>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8" y="0"/>
                      <a:pt x="33880" y="0"/>
                    </a:cubicBezTo>
                    <a:cubicBezTo>
                      <a:pt x="52592" y="0"/>
                      <a:pt x="67761" y="15169"/>
                      <a:pt x="67761" y="3388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4" name="Freeform: Shape 173">
                <a:extLst>
                  <a:ext uri="{FF2B5EF4-FFF2-40B4-BE49-F238E27FC236}">
                    <a16:creationId xmlns:a16="http://schemas.microsoft.com/office/drawing/2014/main" id="{5FB05280-089C-4421-9B13-48679A72FF0C}"/>
                  </a:ext>
                </a:extLst>
              </p:cNvPr>
              <p:cNvSpPr/>
              <p:nvPr/>
            </p:nvSpPr>
            <p:spPr>
              <a:xfrm>
                <a:off x="5474074" y="2272910"/>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5" name="Freeform: Shape 174">
                <a:extLst>
                  <a:ext uri="{FF2B5EF4-FFF2-40B4-BE49-F238E27FC236}">
                    <a16:creationId xmlns:a16="http://schemas.microsoft.com/office/drawing/2014/main" id="{9D35C4E6-9C80-4209-95ED-D671FEB0ECC8}"/>
                  </a:ext>
                </a:extLst>
              </p:cNvPr>
              <p:cNvSpPr/>
              <p:nvPr/>
            </p:nvSpPr>
            <p:spPr>
              <a:xfrm>
                <a:off x="5277144" y="2307849"/>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6" name="Freeform: Shape 175">
                <a:extLst>
                  <a:ext uri="{FF2B5EF4-FFF2-40B4-BE49-F238E27FC236}">
                    <a16:creationId xmlns:a16="http://schemas.microsoft.com/office/drawing/2014/main" id="{E2893D61-DE40-4575-9ACF-2CFF8A59A6B8}"/>
                  </a:ext>
                </a:extLst>
              </p:cNvPr>
              <p:cNvSpPr/>
              <p:nvPr/>
            </p:nvSpPr>
            <p:spPr>
              <a:xfrm>
                <a:off x="5480427" y="2188209"/>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7" name="Freeform: Shape 176">
                <a:extLst>
                  <a:ext uri="{FF2B5EF4-FFF2-40B4-BE49-F238E27FC236}">
                    <a16:creationId xmlns:a16="http://schemas.microsoft.com/office/drawing/2014/main" id="{8D21E149-83AD-4ABB-8A13-F15769287363}"/>
                  </a:ext>
                </a:extLst>
              </p:cNvPr>
              <p:cNvSpPr/>
              <p:nvPr/>
            </p:nvSpPr>
            <p:spPr>
              <a:xfrm>
                <a:off x="4470365" y="557519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8" name="Freeform: Shape 177">
                <a:extLst>
                  <a:ext uri="{FF2B5EF4-FFF2-40B4-BE49-F238E27FC236}">
                    <a16:creationId xmlns:a16="http://schemas.microsoft.com/office/drawing/2014/main" id="{1B6EE81E-1BC4-4423-92D0-865E765CAE68}"/>
                  </a:ext>
                </a:extLst>
              </p:cNvPr>
              <p:cNvSpPr/>
              <p:nvPr/>
            </p:nvSpPr>
            <p:spPr>
              <a:xfrm>
                <a:off x="4518009" y="5611197"/>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9" name="Freeform: Shape 178">
                <a:extLst>
                  <a:ext uri="{FF2B5EF4-FFF2-40B4-BE49-F238E27FC236}">
                    <a16:creationId xmlns:a16="http://schemas.microsoft.com/office/drawing/2014/main" id="{7CCEE66C-9D52-45DA-8B7D-2AC215014BEA}"/>
                  </a:ext>
                </a:extLst>
              </p:cNvPr>
              <p:cNvSpPr/>
              <p:nvPr/>
            </p:nvSpPr>
            <p:spPr>
              <a:xfrm>
                <a:off x="5590539" y="308074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0" name="Freeform: Shape 179">
                <a:extLst>
                  <a:ext uri="{FF2B5EF4-FFF2-40B4-BE49-F238E27FC236}">
                    <a16:creationId xmlns:a16="http://schemas.microsoft.com/office/drawing/2014/main" id="{99B6F749-0C2A-4094-A583-4CAD29EFEC8B}"/>
                  </a:ext>
                </a:extLst>
              </p:cNvPr>
              <p:cNvSpPr/>
              <p:nvPr/>
            </p:nvSpPr>
            <p:spPr>
              <a:xfrm>
                <a:off x="5601126" y="290075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1" name="Freeform: Shape 180">
                <a:extLst>
                  <a:ext uri="{FF2B5EF4-FFF2-40B4-BE49-F238E27FC236}">
                    <a16:creationId xmlns:a16="http://schemas.microsoft.com/office/drawing/2014/main" id="{0212639F-DD7F-44C3-BDE6-35B3277D18B1}"/>
                  </a:ext>
                </a:extLst>
              </p:cNvPr>
              <p:cNvSpPr/>
              <p:nvPr/>
            </p:nvSpPr>
            <p:spPr>
              <a:xfrm>
                <a:off x="5044216" y="4691130"/>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3"/>
                      <a:pt x="6162" y="0"/>
                      <a:pt x="13764" y="0"/>
                    </a:cubicBezTo>
                    <a:cubicBezTo>
                      <a:pt x="21366" y="0"/>
                      <a:pt x="27528" y="6163"/>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2" name="Freeform: Shape 181">
                <a:extLst>
                  <a:ext uri="{FF2B5EF4-FFF2-40B4-BE49-F238E27FC236}">
                    <a16:creationId xmlns:a16="http://schemas.microsoft.com/office/drawing/2014/main" id="{E76772E3-7807-4FFE-A627-54E26C7CBD3C}"/>
                  </a:ext>
                </a:extLst>
              </p:cNvPr>
              <p:cNvSpPr/>
              <p:nvPr/>
            </p:nvSpPr>
            <p:spPr>
              <a:xfrm>
                <a:off x="7363971" y="2572541"/>
                <a:ext cx="31763" cy="31763"/>
              </a:xfrm>
              <a:custGeom>
                <a:avLst/>
                <a:gdLst>
                  <a:gd name="connsiteX0" fmla="*/ 33881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1"/>
                      <a:pt x="16940" y="33881"/>
                    </a:cubicBezTo>
                    <a:cubicBezTo>
                      <a:pt x="7584" y="33881"/>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3" name="Freeform: Shape 182">
                <a:extLst>
                  <a:ext uri="{FF2B5EF4-FFF2-40B4-BE49-F238E27FC236}">
                    <a16:creationId xmlns:a16="http://schemas.microsoft.com/office/drawing/2014/main" id="{46AD2E47-DA39-4D73-9538-EA8C5153DECC}"/>
                  </a:ext>
                </a:extLst>
              </p:cNvPr>
              <p:cNvSpPr/>
              <p:nvPr/>
            </p:nvSpPr>
            <p:spPr>
              <a:xfrm>
                <a:off x="7250683" y="26201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4" name="Freeform: Shape 183">
                <a:extLst>
                  <a:ext uri="{FF2B5EF4-FFF2-40B4-BE49-F238E27FC236}">
                    <a16:creationId xmlns:a16="http://schemas.microsoft.com/office/drawing/2014/main" id="{33393890-78FB-4FDA-B00E-3EB8EE5645B5}"/>
                  </a:ext>
                </a:extLst>
              </p:cNvPr>
              <p:cNvSpPr/>
              <p:nvPr/>
            </p:nvSpPr>
            <p:spPr>
              <a:xfrm>
                <a:off x="4084974" y="2516426"/>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5" name="Freeform: Shape 184">
                <a:extLst>
                  <a:ext uri="{FF2B5EF4-FFF2-40B4-BE49-F238E27FC236}">
                    <a16:creationId xmlns:a16="http://schemas.microsoft.com/office/drawing/2014/main" id="{D3242F5C-4B96-433E-8116-072DEF4989C8}"/>
                  </a:ext>
                </a:extLst>
              </p:cNvPr>
              <p:cNvSpPr/>
              <p:nvPr/>
            </p:nvSpPr>
            <p:spPr>
              <a:xfrm>
                <a:off x="4163323" y="255665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6" name="Freeform: Shape 185">
                <a:extLst>
                  <a:ext uri="{FF2B5EF4-FFF2-40B4-BE49-F238E27FC236}">
                    <a16:creationId xmlns:a16="http://schemas.microsoft.com/office/drawing/2014/main" id="{1FBCB13A-9276-4146-AADE-307919A6D514}"/>
                  </a:ext>
                </a:extLst>
              </p:cNvPr>
              <p:cNvSpPr/>
              <p:nvPr/>
            </p:nvSpPr>
            <p:spPr>
              <a:xfrm>
                <a:off x="3843576" y="2603245"/>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7" name="Freeform: Shape 186">
                <a:extLst>
                  <a:ext uri="{FF2B5EF4-FFF2-40B4-BE49-F238E27FC236}">
                    <a16:creationId xmlns:a16="http://schemas.microsoft.com/office/drawing/2014/main" id="{5B27544D-BC31-4146-998C-CB907AB5ACDF}"/>
                  </a:ext>
                </a:extLst>
              </p:cNvPr>
              <p:cNvSpPr/>
              <p:nvPr/>
            </p:nvSpPr>
            <p:spPr>
              <a:xfrm>
                <a:off x="3952628" y="2650889"/>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grpSp>
          <p:nvGrpSpPr>
            <p:cNvPr id="188" name="Group 187">
              <a:extLst>
                <a:ext uri="{FF2B5EF4-FFF2-40B4-BE49-F238E27FC236}">
                  <a16:creationId xmlns:a16="http://schemas.microsoft.com/office/drawing/2014/main" id="{FBF7F0B8-1E0A-4046-8C54-E9AA691D586A}"/>
                </a:ext>
              </a:extLst>
            </p:cNvPr>
            <p:cNvGrpSpPr/>
            <p:nvPr/>
          </p:nvGrpSpPr>
          <p:grpSpPr>
            <a:xfrm>
              <a:off x="3750404" y="1569890"/>
              <a:ext cx="3731090" cy="4025426"/>
              <a:chOff x="3750404" y="1569890"/>
              <a:chExt cx="3731090" cy="4025426"/>
            </a:xfrm>
            <a:solidFill>
              <a:schemeClr val="accent3"/>
            </a:solidFill>
          </p:grpSpPr>
          <p:sp>
            <p:nvSpPr>
              <p:cNvPr id="189" name="Freeform: Shape 188">
                <a:extLst>
                  <a:ext uri="{FF2B5EF4-FFF2-40B4-BE49-F238E27FC236}">
                    <a16:creationId xmlns:a16="http://schemas.microsoft.com/office/drawing/2014/main" id="{9978DCB0-FC20-4C52-9F1D-BC679EA021A9}"/>
                  </a:ext>
                </a:extLst>
              </p:cNvPr>
              <p:cNvSpPr/>
              <p:nvPr/>
            </p:nvSpPr>
            <p:spPr>
              <a:xfrm>
                <a:off x="5867935" y="3565663"/>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0" name="Freeform: Shape 189">
                <a:extLst>
                  <a:ext uri="{FF2B5EF4-FFF2-40B4-BE49-F238E27FC236}">
                    <a16:creationId xmlns:a16="http://schemas.microsoft.com/office/drawing/2014/main" id="{5AD837D2-FD04-4D6B-9DED-014092F3F25D}"/>
                  </a:ext>
                </a:extLst>
              </p:cNvPr>
              <p:cNvSpPr/>
              <p:nvPr/>
            </p:nvSpPr>
            <p:spPr>
              <a:xfrm>
                <a:off x="5639242" y="1969045"/>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1" name="Freeform: Shape 190">
                <a:extLst>
                  <a:ext uri="{FF2B5EF4-FFF2-40B4-BE49-F238E27FC236}">
                    <a16:creationId xmlns:a16="http://schemas.microsoft.com/office/drawing/2014/main" id="{4D0A5A44-44FE-4B45-8C79-6E3C8F02F771}"/>
                  </a:ext>
                </a:extLst>
              </p:cNvPr>
              <p:cNvSpPr/>
              <p:nvPr/>
            </p:nvSpPr>
            <p:spPr>
              <a:xfrm>
                <a:off x="5767352" y="1831405"/>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8" y="23293"/>
                      <a:pt x="11646" y="23293"/>
                    </a:cubicBezTo>
                    <a:cubicBezTo>
                      <a:pt x="5214" y="23293"/>
                      <a:pt x="0" y="18079"/>
                      <a:pt x="0" y="11646"/>
                    </a:cubicBezTo>
                    <a:cubicBezTo>
                      <a:pt x="0" y="5214"/>
                      <a:pt x="5214" y="0"/>
                      <a:pt x="11646" y="0"/>
                    </a:cubicBezTo>
                    <a:cubicBezTo>
                      <a:pt x="18078" y="0"/>
                      <a:pt x="23293" y="5214"/>
                      <a:pt x="23293" y="11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2" name="Freeform: Shape 191">
                <a:extLst>
                  <a:ext uri="{FF2B5EF4-FFF2-40B4-BE49-F238E27FC236}">
                    <a16:creationId xmlns:a16="http://schemas.microsoft.com/office/drawing/2014/main" id="{2A1694A8-AF11-40CA-8E5A-64B361A30219}"/>
                  </a:ext>
                </a:extLst>
              </p:cNvPr>
              <p:cNvSpPr/>
              <p:nvPr/>
            </p:nvSpPr>
            <p:spPr>
              <a:xfrm>
                <a:off x="5798057" y="1899166"/>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3" name="Freeform: Shape 192">
                <a:extLst>
                  <a:ext uri="{FF2B5EF4-FFF2-40B4-BE49-F238E27FC236}">
                    <a16:creationId xmlns:a16="http://schemas.microsoft.com/office/drawing/2014/main" id="{0318901B-E476-4DC2-B0E5-21E42F2CB84B}"/>
                  </a:ext>
                </a:extLst>
              </p:cNvPr>
              <p:cNvSpPr/>
              <p:nvPr/>
            </p:nvSpPr>
            <p:spPr>
              <a:xfrm>
                <a:off x="4747761" y="5124165"/>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4" name="Freeform: Shape 193">
                <a:extLst>
                  <a:ext uri="{FF2B5EF4-FFF2-40B4-BE49-F238E27FC236}">
                    <a16:creationId xmlns:a16="http://schemas.microsoft.com/office/drawing/2014/main" id="{F5318EEB-10C8-4109-8074-50D0DE35A34A}"/>
                  </a:ext>
                </a:extLst>
              </p:cNvPr>
              <p:cNvSpPr/>
              <p:nvPr/>
            </p:nvSpPr>
            <p:spPr>
              <a:xfrm>
                <a:off x="4560360" y="5385680"/>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195" name="Group 194">
                <a:extLst>
                  <a:ext uri="{FF2B5EF4-FFF2-40B4-BE49-F238E27FC236}">
                    <a16:creationId xmlns:a16="http://schemas.microsoft.com/office/drawing/2014/main" id="{437CDAA0-76EC-4199-A0B5-38963656E9D1}"/>
                  </a:ext>
                </a:extLst>
              </p:cNvPr>
              <p:cNvGrpSpPr/>
              <p:nvPr/>
            </p:nvGrpSpPr>
            <p:grpSpPr>
              <a:xfrm>
                <a:off x="3750404" y="1569890"/>
                <a:ext cx="3731090" cy="4025426"/>
                <a:chOff x="3750404" y="1569890"/>
                <a:chExt cx="3731090" cy="4025426"/>
              </a:xfrm>
              <a:grpFill/>
            </p:grpSpPr>
            <p:sp>
              <p:nvSpPr>
                <p:cNvPr id="196" name="Freeform: Shape 195">
                  <a:extLst>
                    <a:ext uri="{FF2B5EF4-FFF2-40B4-BE49-F238E27FC236}">
                      <a16:creationId xmlns:a16="http://schemas.microsoft.com/office/drawing/2014/main" id="{3143408F-2A1B-4A5C-9BA1-2BD419CDA4FC}"/>
                    </a:ext>
                  </a:extLst>
                </p:cNvPr>
                <p:cNvSpPr/>
                <p:nvPr/>
              </p:nvSpPr>
              <p:spPr>
                <a:xfrm>
                  <a:off x="4202497" y="249525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7" name="Freeform: Shape 196">
                  <a:extLst>
                    <a:ext uri="{FF2B5EF4-FFF2-40B4-BE49-F238E27FC236}">
                      <a16:creationId xmlns:a16="http://schemas.microsoft.com/office/drawing/2014/main" id="{8C75799D-BEB8-4C1A-8B1C-8C9620984A9A}"/>
                    </a:ext>
                  </a:extLst>
                </p:cNvPr>
                <p:cNvSpPr/>
                <p:nvPr/>
              </p:nvSpPr>
              <p:spPr>
                <a:xfrm>
                  <a:off x="4398369" y="2558777"/>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8" name="Freeform: Shape 197">
                  <a:extLst>
                    <a:ext uri="{FF2B5EF4-FFF2-40B4-BE49-F238E27FC236}">
                      <a16:creationId xmlns:a16="http://schemas.microsoft.com/office/drawing/2014/main" id="{CC0E2ECB-1A36-4E39-8F3D-C14A0070E21F}"/>
                    </a:ext>
                  </a:extLst>
                </p:cNvPr>
                <p:cNvSpPr/>
                <p:nvPr/>
              </p:nvSpPr>
              <p:spPr>
                <a:xfrm>
                  <a:off x="5468781" y="3263915"/>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9" name="Freeform: Shape 198">
                  <a:extLst>
                    <a:ext uri="{FF2B5EF4-FFF2-40B4-BE49-F238E27FC236}">
                      <a16:creationId xmlns:a16="http://schemas.microsoft.com/office/drawing/2014/main" id="{BD770602-AB48-421B-8798-95E16CF36A99}"/>
                    </a:ext>
                  </a:extLst>
                </p:cNvPr>
                <p:cNvSpPr/>
                <p:nvPr/>
              </p:nvSpPr>
              <p:spPr>
                <a:xfrm>
                  <a:off x="5103506" y="4161748"/>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0" name="Freeform: Shape 199">
                  <a:extLst>
                    <a:ext uri="{FF2B5EF4-FFF2-40B4-BE49-F238E27FC236}">
                      <a16:creationId xmlns:a16="http://schemas.microsoft.com/office/drawing/2014/main" id="{3C0507F1-EF89-4426-8B94-49877D00460A}"/>
                    </a:ext>
                  </a:extLst>
                </p:cNvPr>
                <p:cNvSpPr/>
                <p:nvPr/>
              </p:nvSpPr>
              <p:spPr>
                <a:xfrm>
                  <a:off x="5139504" y="4453967"/>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9"/>
                        <a:pt x="8058" y="0"/>
                        <a:pt x="17999" y="0"/>
                      </a:cubicBezTo>
                      <a:cubicBezTo>
                        <a:pt x="27940" y="0"/>
                        <a:pt x="35998" y="8058"/>
                        <a:pt x="35998" y="1799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1" name="Freeform: Shape 200">
                  <a:extLst>
                    <a:ext uri="{FF2B5EF4-FFF2-40B4-BE49-F238E27FC236}">
                      <a16:creationId xmlns:a16="http://schemas.microsoft.com/office/drawing/2014/main" id="{9382D2CC-C462-4613-B7F3-EE0EA6265FF8}"/>
                    </a:ext>
                  </a:extLst>
                </p:cNvPr>
                <p:cNvSpPr/>
                <p:nvPr/>
              </p:nvSpPr>
              <p:spPr>
                <a:xfrm>
                  <a:off x="4894930" y="4466672"/>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39"/>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2" name="Freeform: Shape 201">
                  <a:extLst>
                    <a:ext uri="{FF2B5EF4-FFF2-40B4-BE49-F238E27FC236}">
                      <a16:creationId xmlns:a16="http://schemas.microsoft.com/office/drawing/2014/main" id="{E914B96B-2F39-4BE6-B133-BCF095EEDE60}"/>
                    </a:ext>
                  </a:extLst>
                </p:cNvPr>
                <p:cNvSpPr/>
                <p:nvPr/>
              </p:nvSpPr>
              <p:spPr>
                <a:xfrm>
                  <a:off x="6168624" y="4186099"/>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3" name="Freeform: Shape 202">
                  <a:extLst>
                    <a:ext uri="{FF2B5EF4-FFF2-40B4-BE49-F238E27FC236}">
                      <a16:creationId xmlns:a16="http://schemas.microsoft.com/office/drawing/2014/main" id="{03246F32-4EC9-4F15-858C-CE0A9E6705D4}"/>
                    </a:ext>
                  </a:extLst>
                </p:cNvPr>
                <p:cNvSpPr/>
                <p:nvPr/>
              </p:nvSpPr>
              <p:spPr>
                <a:xfrm>
                  <a:off x="5410548" y="2200914"/>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4" name="Freeform: Shape 203">
                  <a:extLst>
                    <a:ext uri="{FF2B5EF4-FFF2-40B4-BE49-F238E27FC236}">
                      <a16:creationId xmlns:a16="http://schemas.microsoft.com/office/drawing/2014/main" id="{7A1292AC-52E7-49BB-BCC6-5533B007E1DE}"/>
                    </a:ext>
                  </a:extLst>
                </p:cNvPr>
                <p:cNvSpPr/>
                <p:nvPr/>
              </p:nvSpPr>
              <p:spPr>
                <a:xfrm>
                  <a:off x="5927226" y="2384081"/>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5" name="Freeform: Shape 204">
                  <a:extLst>
                    <a:ext uri="{FF2B5EF4-FFF2-40B4-BE49-F238E27FC236}">
                      <a16:creationId xmlns:a16="http://schemas.microsoft.com/office/drawing/2014/main" id="{BBB21E9A-7E99-4B85-8021-5076BBA13420}"/>
                    </a:ext>
                  </a:extLst>
                </p:cNvPr>
                <p:cNvSpPr/>
                <p:nvPr/>
              </p:nvSpPr>
              <p:spPr>
                <a:xfrm>
                  <a:off x="5618066" y="3401554"/>
                  <a:ext cx="169402" cy="169402"/>
                </a:xfrm>
                <a:custGeom>
                  <a:avLst/>
                  <a:gdLst>
                    <a:gd name="connsiteX0" fmla="*/ 171520 w 169402"/>
                    <a:gd name="connsiteY0" fmla="*/ 85760 h 169402"/>
                    <a:gd name="connsiteX1" fmla="*/ 85760 w 169402"/>
                    <a:gd name="connsiteY1" fmla="*/ 171520 h 169402"/>
                    <a:gd name="connsiteX2" fmla="*/ 0 w 169402"/>
                    <a:gd name="connsiteY2" fmla="*/ 85760 h 169402"/>
                    <a:gd name="connsiteX3" fmla="*/ 85760 w 169402"/>
                    <a:gd name="connsiteY3" fmla="*/ 0 h 169402"/>
                    <a:gd name="connsiteX4" fmla="*/ 171520 w 169402"/>
                    <a:gd name="connsiteY4" fmla="*/ 85760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1520" y="85760"/>
                      </a:moveTo>
                      <a:cubicBezTo>
                        <a:pt x="171520" y="133124"/>
                        <a:pt x="133124" y="171520"/>
                        <a:pt x="85760" y="171520"/>
                      </a:cubicBezTo>
                      <a:cubicBezTo>
                        <a:pt x="38396" y="171520"/>
                        <a:pt x="0" y="133124"/>
                        <a:pt x="0" y="85760"/>
                      </a:cubicBezTo>
                      <a:cubicBezTo>
                        <a:pt x="0" y="38396"/>
                        <a:pt x="38396" y="0"/>
                        <a:pt x="85760" y="0"/>
                      </a:cubicBezTo>
                      <a:cubicBezTo>
                        <a:pt x="133124" y="0"/>
                        <a:pt x="171520" y="38396"/>
                        <a:pt x="171520" y="8576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6" name="Freeform: Shape 205">
                  <a:extLst>
                    <a:ext uri="{FF2B5EF4-FFF2-40B4-BE49-F238E27FC236}">
                      <a16:creationId xmlns:a16="http://schemas.microsoft.com/office/drawing/2014/main" id="{FDDA727E-56FC-4A37-9DA2-4518FCFB8923}"/>
                    </a:ext>
                  </a:extLst>
                </p:cNvPr>
                <p:cNvSpPr/>
                <p:nvPr/>
              </p:nvSpPr>
              <p:spPr>
                <a:xfrm>
                  <a:off x="5066450" y="2447606"/>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7" name="Freeform: Shape 206">
                  <a:extLst>
                    <a:ext uri="{FF2B5EF4-FFF2-40B4-BE49-F238E27FC236}">
                      <a16:creationId xmlns:a16="http://schemas.microsoft.com/office/drawing/2014/main" id="{79595AE9-EC81-4AE0-807B-A5C7D3423815}"/>
                    </a:ext>
                  </a:extLst>
                </p:cNvPr>
                <p:cNvSpPr/>
                <p:nvPr/>
              </p:nvSpPr>
              <p:spPr>
                <a:xfrm>
                  <a:off x="5067508" y="2302556"/>
                  <a:ext cx="63526" cy="63526"/>
                </a:xfrm>
                <a:custGeom>
                  <a:avLst/>
                  <a:gdLst>
                    <a:gd name="connsiteX0" fmla="*/ 67761 w 63525"/>
                    <a:gd name="connsiteY0" fmla="*/ 33881 h 63525"/>
                    <a:gd name="connsiteX1" fmla="*/ 33881 w 63525"/>
                    <a:gd name="connsiteY1" fmla="*/ 67761 h 63525"/>
                    <a:gd name="connsiteX2" fmla="*/ 0 w 63525"/>
                    <a:gd name="connsiteY2" fmla="*/ 33881 h 63525"/>
                    <a:gd name="connsiteX3" fmla="*/ 33881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1" y="67761"/>
                      </a:cubicBezTo>
                      <a:cubicBezTo>
                        <a:pt x="15169" y="67761"/>
                        <a:pt x="0" y="52592"/>
                        <a:pt x="0" y="33881"/>
                      </a:cubicBezTo>
                      <a:cubicBezTo>
                        <a:pt x="0" y="15169"/>
                        <a:pt x="15169" y="0"/>
                        <a:pt x="33881" y="0"/>
                      </a:cubicBezTo>
                      <a:cubicBezTo>
                        <a:pt x="52592" y="0"/>
                        <a:pt x="67761" y="15169"/>
                        <a:pt x="67761" y="33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8" name="Freeform: Shape 207">
                  <a:extLst>
                    <a:ext uri="{FF2B5EF4-FFF2-40B4-BE49-F238E27FC236}">
                      <a16:creationId xmlns:a16="http://schemas.microsoft.com/office/drawing/2014/main" id="{72B42885-F26D-4F34-A6F7-7EAF4A57A0FB}"/>
                    </a:ext>
                  </a:extLst>
                </p:cNvPr>
                <p:cNvSpPr/>
                <p:nvPr/>
              </p:nvSpPr>
              <p:spPr>
                <a:xfrm>
                  <a:off x="4833521" y="235655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09" name="Freeform: Shape 208">
                  <a:extLst>
                    <a:ext uri="{FF2B5EF4-FFF2-40B4-BE49-F238E27FC236}">
                      <a16:creationId xmlns:a16="http://schemas.microsoft.com/office/drawing/2014/main" id="{563C2028-61CB-4CBD-A01D-9C3E36DE4887}"/>
                    </a:ext>
                  </a:extLst>
                </p:cNvPr>
                <p:cNvSpPr/>
                <p:nvPr/>
              </p:nvSpPr>
              <p:spPr>
                <a:xfrm>
                  <a:off x="5855230" y="343543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0" name="Freeform: Shape 209">
                  <a:extLst>
                    <a:ext uri="{FF2B5EF4-FFF2-40B4-BE49-F238E27FC236}">
                      <a16:creationId xmlns:a16="http://schemas.microsoft.com/office/drawing/2014/main" id="{544810C8-6ED2-436B-BFAB-6F1527D0739C}"/>
                    </a:ext>
                  </a:extLst>
                </p:cNvPr>
                <p:cNvSpPr/>
                <p:nvPr/>
              </p:nvSpPr>
              <p:spPr>
                <a:xfrm>
                  <a:off x="5351258" y="3401554"/>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6" y="40233"/>
                        <a:pt x="0" y="31226"/>
                        <a:pt x="0" y="20116"/>
                      </a:cubicBezTo>
                      <a:cubicBezTo>
                        <a:pt x="0" y="9006"/>
                        <a:pt x="9007" y="0"/>
                        <a:pt x="20117" y="0"/>
                      </a:cubicBezTo>
                      <a:cubicBezTo>
                        <a:pt x="31227" y="0"/>
                        <a:pt x="40233" y="9007"/>
                        <a:pt x="40233" y="20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1" name="Freeform: Shape 210">
                  <a:extLst>
                    <a:ext uri="{FF2B5EF4-FFF2-40B4-BE49-F238E27FC236}">
                      <a16:creationId xmlns:a16="http://schemas.microsoft.com/office/drawing/2014/main" id="{A04F3D2D-DD74-4A83-B43A-C1893B4F21FA}"/>
                    </a:ext>
                  </a:extLst>
                </p:cNvPr>
                <p:cNvSpPr/>
                <p:nvPr/>
              </p:nvSpPr>
              <p:spPr>
                <a:xfrm>
                  <a:off x="5153268" y="3849412"/>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2" name="Freeform: Shape 211">
                  <a:extLst>
                    <a:ext uri="{FF2B5EF4-FFF2-40B4-BE49-F238E27FC236}">
                      <a16:creationId xmlns:a16="http://schemas.microsoft.com/office/drawing/2014/main" id="{1D0913A3-4E30-43E7-9CB4-A8913E6403AB}"/>
                    </a:ext>
                  </a:extLst>
                </p:cNvPr>
                <p:cNvSpPr/>
                <p:nvPr/>
              </p:nvSpPr>
              <p:spPr>
                <a:xfrm>
                  <a:off x="5489956" y="362071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3" name="Freeform: Shape 212">
                  <a:extLst>
                    <a:ext uri="{FF2B5EF4-FFF2-40B4-BE49-F238E27FC236}">
                      <a16:creationId xmlns:a16="http://schemas.microsoft.com/office/drawing/2014/main" id="{2C63C478-4BDE-489A-9E7A-748FFF9FE401}"/>
                    </a:ext>
                  </a:extLst>
                </p:cNvPr>
                <p:cNvSpPr/>
                <p:nvPr/>
              </p:nvSpPr>
              <p:spPr>
                <a:xfrm>
                  <a:off x="5536541" y="3741418"/>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4" name="Freeform: Shape 213">
                  <a:extLst>
                    <a:ext uri="{FF2B5EF4-FFF2-40B4-BE49-F238E27FC236}">
                      <a16:creationId xmlns:a16="http://schemas.microsoft.com/office/drawing/2014/main" id="{5E7D4D1F-FEC9-4EF6-8943-22A21AE5E3FF}"/>
                    </a:ext>
                  </a:extLst>
                </p:cNvPr>
                <p:cNvSpPr/>
                <p:nvPr/>
              </p:nvSpPr>
              <p:spPr>
                <a:xfrm>
                  <a:off x="5275026" y="3781651"/>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5" name="Freeform: Shape 214">
                  <a:extLst>
                    <a:ext uri="{FF2B5EF4-FFF2-40B4-BE49-F238E27FC236}">
                      <a16:creationId xmlns:a16="http://schemas.microsoft.com/office/drawing/2014/main" id="{A84F4C37-CABE-4AF0-B715-1C603A803E72}"/>
                    </a:ext>
                  </a:extLst>
                </p:cNvPr>
                <p:cNvSpPr/>
                <p:nvPr/>
              </p:nvSpPr>
              <p:spPr>
                <a:xfrm>
                  <a:off x="6628129" y="5043699"/>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8" y="46586"/>
                        <a:pt x="0" y="36157"/>
                        <a:pt x="0" y="23293"/>
                      </a:cubicBezTo>
                      <a:cubicBezTo>
                        <a:pt x="0" y="10428"/>
                        <a:pt x="10428" y="0"/>
                        <a:pt x="23293" y="0"/>
                      </a:cubicBezTo>
                      <a:cubicBezTo>
                        <a:pt x="36157" y="0"/>
                        <a:pt x="46586" y="10428"/>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6" name="Freeform: Shape 215">
                  <a:extLst>
                    <a:ext uri="{FF2B5EF4-FFF2-40B4-BE49-F238E27FC236}">
                      <a16:creationId xmlns:a16="http://schemas.microsoft.com/office/drawing/2014/main" id="{97C24746-7557-441F-9365-058407CD81E3}"/>
                    </a:ext>
                  </a:extLst>
                </p:cNvPr>
                <p:cNvSpPr/>
                <p:nvPr/>
              </p:nvSpPr>
              <p:spPr>
                <a:xfrm>
                  <a:off x="6142155" y="43353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7"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7" name="Freeform: Shape 216">
                  <a:extLst>
                    <a:ext uri="{FF2B5EF4-FFF2-40B4-BE49-F238E27FC236}">
                      <a16:creationId xmlns:a16="http://schemas.microsoft.com/office/drawing/2014/main" id="{34EA76C6-B166-47F3-A27D-E3B555925F92}"/>
                    </a:ext>
                  </a:extLst>
                </p:cNvPr>
                <p:cNvSpPr/>
                <p:nvPr/>
              </p:nvSpPr>
              <p:spPr>
                <a:xfrm>
                  <a:off x="5944166" y="313262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8" name="Freeform: Shape 217">
                  <a:extLst>
                    <a:ext uri="{FF2B5EF4-FFF2-40B4-BE49-F238E27FC236}">
                      <a16:creationId xmlns:a16="http://schemas.microsoft.com/office/drawing/2014/main" id="{D7EC4FFC-60D8-4E4C-9926-A19C3696B8F0}"/>
                    </a:ext>
                  </a:extLst>
                </p:cNvPr>
                <p:cNvSpPr/>
                <p:nvPr/>
              </p:nvSpPr>
              <p:spPr>
                <a:xfrm>
                  <a:off x="5820291" y="238408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9" name="Freeform: Shape 218">
                  <a:extLst>
                    <a:ext uri="{FF2B5EF4-FFF2-40B4-BE49-F238E27FC236}">
                      <a16:creationId xmlns:a16="http://schemas.microsoft.com/office/drawing/2014/main" id="{52A8273F-4B32-44DD-A9EC-1E2C1BB94017}"/>
                    </a:ext>
                  </a:extLst>
                </p:cNvPr>
                <p:cNvSpPr/>
                <p:nvPr/>
              </p:nvSpPr>
              <p:spPr>
                <a:xfrm>
                  <a:off x="5623360" y="1791172"/>
                  <a:ext cx="105877" cy="105877"/>
                </a:xfrm>
                <a:custGeom>
                  <a:avLst/>
                  <a:gdLst>
                    <a:gd name="connsiteX0" fmla="*/ 114347 w 105876"/>
                    <a:gd name="connsiteY0" fmla="*/ 57173 h 105876"/>
                    <a:gd name="connsiteX1" fmla="*/ 57173 w 105876"/>
                    <a:gd name="connsiteY1" fmla="*/ 114347 h 105876"/>
                    <a:gd name="connsiteX2" fmla="*/ 0 w 105876"/>
                    <a:gd name="connsiteY2" fmla="*/ 57173 h 105876"/>
                    <a:gd name="connsiteX3" fmla="*/ 57173 w 105876"/>
                    <a:gd name="connsiteY3" fmla="*/ 0 h 105876"/>
                    <a:gd name="connsiteX4" fmla="*/ 114347 w 105876"/>
                    <a:gd name="connsiteY4" fmla="*/ 57173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4347" y="57173"/>
                      </a:moveTo>
                      <a:cubicBezTo>
                        <a:pt x="114347" y="88749"/>
                        <a:pt x="88749" y="114347"/>
                        <a:pt x="57173" y="114347"/>
                      </a:cubicBezTo>
                      <a:cubicBezTo>
                        <a:pt x="25597" y="114347"/>
                        <a:pt x="0" y="88749"/>
                        <a:pt x="0" y="57173"/>
                      </a:cubicBezTo>
                      <a:cubicBezTo>
                        <a:pt x="0" y="25597"/>
                        <a:pt x="25597" y="0"/>
                        <a:pt x="57173" y="0"/>
                      </a:cubicBezTo>
                      <a:cubicBezTo>
                        <a:pt x="88749" y="0"/>
                        <a:pt x="114347" y="25597"/>
                        <a:pt x="114347" y="5717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0" name="Freeform: Shape 219">
                  <a:extLst>
                    <a:ext uri="{FF2B5EF4-FFF2-40B4-BE49-F238E27FC236}">
                      <a16:creationId xmlns:a16="http://schemas.microsoft.com/office/drawing/2014/main" id="{67098842-E34D-46C2-816A-AED18D30DC4E}"/>
                    </a:ext>
                  </a:extLst>
                </p:cNvPr>
                <p:cNvSpPr/>
                <p:nvPr/>
              </p:nvSpPr>
              <p:spPr>
                <a:xfrm>
                  <a:off x="5682651" y="1569890"/>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1" name="Freeform: Shape 220">
                  <a:extLst>
                    <a:ext uri="{FF2B5EF4-FFF2-40B4-BE49-F238E27FC236}">
                      <a16:creationId xmlns:a16="http://schemas.microsoft.com/office/drawing/2014/main" id="{E8C9E8E7-0C2C-4B1E-928D-F18EA1FE8F3E}"/>
                    </a:ext>
                  </a:extLst>
                </p:cNvPr>
                <p:cNvSpPr/>
                <p:nvPr/>
              </p:nvSpPr>
              <p:spPr>
                <a:xfrm>
                  <a:off x="5610655" y="1902342"/>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4" y="44468"/>
                        <a:pt x="0" y="34514"/>
                        <a:pt x="0" y="22234"/>
                      </a:cubicBezTo>
                      <a:cubicBezTo>
                        <a:pt x="0" y="9955"/>
                        <a:pt x="9954" y="0"/>
                        <a:pt x="22234" y="0"/>
                      </a:cubicBezTo>
                      <a:cubicBezTo>
                        <a:pt x="34514" y="0"/>
                        <a:pt x="44468" y="9955"/>
                        <a:pt x="44468" y="2223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2" name="Freeform: Shape 221">
                  <a:extLst>
                    <a:ext uri="{FF2B5EF4-FFF2-40B4-BE49-F238E27FC236}">
                      <a16:creationId xmlns:a16="http://schemas.microsoft.com/office/drawing/2014/main" id="{FC059DC4-27A9-4D94-AFE8-0C4F88BBE720}"/>
                    </a:ext>
                  </a:extLst>
                </p:cNvPr>
                <p:cNvSpPr/>
                <p:nvPr/>
              </p:nvSpPr>
              <p:spPr>
                <a:xfrm>
                  <a:off x="5496308" y="1839875"/>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3" name="Freeform: Shape 222">
                  <a:extLst>
                    <a:ext uri="{FF2B5EF4-FFF2-40B4-BE49-F238E27FC236}">
                      <a16:creationId xmlns:a16="http://schemas.microsoft.com/office/drawing/2014/main" id="{961C57A9-C086-4A41-BC4B-A11AB66B1460}"/>
                    </a:ext>
                  </a:extLst>
                </p:cNvPr>
                <p:cNvSpPr/>
                <p:nvPr/>
              </p:nvSpPr>
              <p:spPr>
                <a:xfrm>
                  <a:off x="5741942" y="1641886"/>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4" name="Freeform: Shape 223">
                  <a:extLst>
                    <a:ext uri="{FF2B5EF4-FFF2-40B4-BE49-F238E27FC236}">
                      <a16:creationId xmlns:a16="http://schemas.microsoft.com/office/drawing/2014/main" id="{50D09236-941B-4714-8980-2A1DD20B9CEB}"/>
                    </a:ext>
                  </a:extLst>
                </p:cNvPr>
                <p:cNvSpPr/>
                <p:nvPr/>
              </p:nvSpPr>
              <p:spPr>
                <a:xfrm>
                  <a:off x="5970635" y="3448140"/>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5" name="Freeform: Shape 224">
                  <a:extLst>
                    <a:ext uri="{FF2B5EF4-FFF2-40B4-BE49-F238E27FC236}">
                      <a16:creationId xmlns:a16="http://schemas.microsoft.com/office/drawing/2014/main" id="{D37EE0EA-9BE1-4959-9C2C-9BA8BD87DF54}"/>
                    </a:ext>
                  </a:extLst>
                </p:cNvPr>
                <p:cNvSpPr/>
                <p:nvPr/>
              </p:nvSpPr>
              <p:spPr>
                <a:xfrm>
                  <a:off x="6050043" y="3576250"/>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6" name="Freeform: Shape 225">
                  <a:extLst>
                    <a:ext uri="{FF2B5EF4-FFF2-40B4-BE49-F238E27FC236}">
                      <a16:creationId xmlns:a16="http://schemas.microsoft.com/office/drawing/2014/main" id="{106C06C2-8A92-4B59-9138-033948DD0693}"/>
                    </a:ext>
                  </a:extLst>
                </p:cNvPr>
                <p:cNvSpPr/>
                <p:nvPr/>
              </p:nvSpPr>
              <p:spPr>
                <a:xfrm>
                  <a:off x="6134744" y="3712831"/>
                  <a:ext cx="31763" cy="31763"/>
                </a:xfrm>
                <a:custGeom>
                  <a:avLst/>
                  <a:gdLst>
                    <a:gd name="connsiteX0" fmla="*/ 33881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1"/>
                        <a:pt x="16940" y="33881"/>
                      </a:cubicBezTo>
                      <a:cubicBezTo>
                        <a:pt x="7584" y="33881"/>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7" name="Freeform: Shape 226">
                  <a:extLst>
                    <a:ext uri="{FF2B5EF4-FFF2-40B4-BE49-F238E27FC236}">
                      <a16:creationId xmlns:a16="http://schemas.microsoft.com/office/drawing/2014/main" id="{69CB7DB7-8CC3-4EC8-8210-DCE51E8C6EB3}"/>
                    </a:ext>
                  </a:extLst>
                </p:cNvPr>
                <p:cNvSpPr/>
                <p:nvPr/>
              </p:nvSpPr>
              <p:spPr>
                <a:xfrm>
                  <a:off x="6210975" y="386211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8" name="Freeform: Shape 227">
                  <a:extLst>
                    <a:ext uri="{FF2B5EF4-FFF2-40B4-BE49-F238E27FC236}">
                      <a16:creationId xmlns:a16="http://schemas.microsoft.com/office/drawing/2014/main" id="{7D124B98-0D9E-4550-AFD6-51A1C5A7B59B}"/>
                    </a:ext>
                  </a:extLst>
                </p:cNvPr>
                <p:cNvSpPr/>
                <p:nvPr/>
              </p:nvSpPr>
              <p:spPr>
                <a:xfrm>
                  <a:off x="6714947" y="2372434"/>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9" name="Freeform: Shape 228">
                  <a:extLst>
                    <a:ext uri="{FF2B5EF4-FFF2-40B4-BE49-F238E27FC236}">
                      <a16:creationId xmlns:a16="http://schemas.microsoft.com/office/drawing/2014/main" id="{C2E951C9-900F-4B37-B4C7-C8B518784E48}"/>
                    </a:ext>
                  </a:extLst>
                </p:cNvPr>
                <p:cNvSpPr/>
                <p:nvPr/>
              </p:nvSpPr>
              <p:spPr>
                <a:xfrm>
                  <a:off x="6585778" y="2345965"/>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0" name="Freeform: Shape 229">
                  <a:extLst>
                    <a:ext uri="{FF2B5EF4-FFF2-40B4-BE49-F238E27FC236}">
                      <a16:creationId xmlns:a16="http://schemas.microsoft.com/office/drawing/2014/main" id="{CE0E0881-B766-4DF1-8AA3-E68541EBB311}"/>
                    </a:ext>
                  </a:extLst>
                </p:cNvPr>
                <p:cNvSpPr/>
                <p:nvPr/>
              </p:nvSpPr>
              <p:spPr>
                <a:xfrm>
                  <a:off x="6461903" y="2426431"/>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1" name="Freeform: Shape 230">
                  <a:extLst>
                    <a:ext uri="{FF2B5EF4-FFF2-40B4-BE49-F238E27FC236}">
                      <a16:creationId xmlns:a16="http://schemas.microsoft.com/office/drawing/2014/main" id="{168F1DB2-B110-4F9D-8801-E9F61C136CDD}"/>
                    </a:ext>
                  </a:extLst>
                </p:cNvPr>
                <p:cNvSpPr/>
                <p:nvPr/>
              </p:nvSpPr>
              <p:spPr>
                <a:xfrm>
                  <a:off x="6598483" y="2468782"/>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2" name="Freeform: Shape 231">
                  <a:extLst>
                    <a:ext uri="{FF2B5EF4-FFF2-40B4-BE49-F238E27FC236}">
                      <a16:creationId xmlns:a16="http://schemas.microsoft.com/office/drawing/2014/main" id="{7934B7DD-2948-436A-851B-DA6146D244C6}"/>
                    </a:ext>
                  </a:extLst>
                </p:cNvPr>
                <p:cNvSpPr/>
                <p:nvPr/>
              </p:nvSpPr>
              <p:spPr>
                <a:xfrm>
                  <a:off x="4480952" y="2414785"/>
                  <a:ext cx="158815" cy="158815"/>
                </a:xfrm>
                <a:custGeom>
                  <a:avLst/>
                  <a:gdLst>
                    <a:gd name="connsiteX0" fmla="*/ 167285 w 158814"/>
                    <a:gd name="connsiteY0" fmla="*/ 83642 h 158814"/>
                    <a:gd name="connsiteX1" fmla="*/ 83642 w 158814"/>
                    <a:gd name="connsiteY1" fmla="*/ 167285 h 158814"/>
                    <a:gd name="connsiteX2" fmla="*/ 0 w 158814"/>
                    <a:gd name="connsiteY2" fmla="*/ 83642 h 158814"/>
                    <a:gd name="connsiteX3" fmla="*/ 83642 w 158814"/>
                    <a:gd name="connsiteY3" fmla="*/ 0 h 158814"/>
                    <a:gd name="connsiteX4" fmla="*/ 167285 w 158814"/>
                    <a:gd name="connsiteY4" fmla="*/ 83642 h 158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14" h="158814">
                      <a:moveTo>
                        <a:pt x="167285" y="83642"/>
                      </a:moveTo>
                      <a:cubicBezTo>
                        <a:pt x="167285" y="129837"/>
                        <a:pt x="129837" y="167285"/>
                        <a:pt x="83642" y="167285"/>
                      </a:cubicBezTo>
                      <a:cubicBezTo>
                        <a:pt x="37448" y="167285"/>
                        <a:pt x="0" y="129837"/>
                        <a:pt x="0" y="83642"/>
                      </a:cubicBezTo>
                      <a:cubicBezTo>
                        <a:pt x="0" y="37448"/>
                        <a:pt x="37448" y="0"/>
                        <a:pt x="83642" y="0"/>
                      </a:cubicBezTo>
                      <a:cubicBezTo>
                        <a:pt x="129837" y="0"/>
                        <a:pt x="167285" y="37448"/>
                        <a:pt x="167285" y="8364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3" name="Freeform: Shape 232">
                  <a:extLst>
                    <a:ext uri="{FF2B5EF4-FFF2-40B4-BE49-F238E27FC236}">
                      <a16:creationId xmlns:a16="http://schemas.microsoft.com/office/drawing/2014/main" id="{53508D61-22F0-4339-974D-2D0D2C62B63E}"/>
                    </a:ext>
                  </a:extLst>
                </p:cNvPr>
                <p:cNvSpPr/>
                <p:nvPr/>
              </p:nvSpPr>
              <p:spPr>
                <a:xfrm>
                  <a:off x="4706469" y="2383022"/>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4" name="Freeform: Shape 233">
                  <a:extLst>
                    <a:ext uri="{FF2B5EF4-FFF2-40B4-BE49-F238E27FC236}">
                      <a16:creationId xmlns:a16="http://schemas.microsoft.com/office/drawing/2014/main" id="{9984B425-EFD6-42DA-AD9F-EF43FDDDDA82}"/>
                    </a:ext>
                  </a:extLst>
                </p:cNvPr>
                <p:cNvSpPr/>
                <p:nvPr/>
              </p:nvSpPr>
              <p:spPr>
                <a:xfrm>
                  <a:off x="5535483" y="2327966"/>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5" name="Freeform: Shape 234">
                  <a:extLst>
                    <a:ext uri="{FF2B5EF4-FFF2-40B4-BE49-F238E27FC236}">
                      <a16:creationId xmlns:a16="http://schemas.microsoft.com/office/drawing/2014/main" id="{38453002-D738-4A74-8B02-857ED99A28DB}"/>
                    </a:ext>
                  </a:extLst>
                </p:cNvPr>
                <p:cNvSpPr/>
                <p:nvPr/>
              </p:nvSpPr>
              <p:spPr>
                <a:xfrm>
                  <a:off x="5240087" y="2245382"/>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6" name="Freeform: Shape 235">
                  <a:extLst>
                    <a:ext uri="{FF2B5EF4-FFF2-40B4-BE49-F238E27FC236}">
                      <a16:creationId xmlns:a16="http://schemas.microsoft.com/office/drawing/2014/main" id="{C24F738D-3B19-4599-8B71-1411734F926A}"/>
                    </a:ext>
                  </a:extLst>
                </p:cNvPr>
                <p:cNvSpPr/>
                <p:nvPr/>
              </p:nvSpPr>
              <p:spPr>
                <a:xfrm>
                  <a:off x="5228441" y="2341730"/>
                  <a:ext cx="31763" cy="31763"/>
                </a:xfrm>
                <a:custGeom>
                  <a:avLst/>
                  <a:gdLst>
                    <a:gd name="connsiteX0" fmla="*/ 31763 w 31762"/>
                    <a:gd name="connsiteY0" fmla="*/ 15881 h 31762"/>
                    <a:gd name="connsiteX1" fmla="*/ 15882 w 31762"/>
                    <a:gd name="connsiteY1" fmla="*/ 31763 h 31762"/>
                    <a:gd name="connsiteX2" fmla="*/ 0 w 31762"/>
                    <a:gd name="connsiteY2" fmla="*/ 15881 h 31762"/>
                    <a:gd name="connsiteX3" fmla="*/ 15882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2" y="31763"/>
                      </a:cubicBezTo>
                      <a:cubicBezTo>
                        <a:pt x="7110" y="31763"/>
                        <a:pt x="0" y="24653"/>
                        <a:pt x="0" y="15881"/>
                      </a:cubicBezTo>
                      <a:cubicBezTo>
                        <a:pt x="0" y="7110"/>
                        <a:pt x="7110" y="0"/>
                        <a:pt x="15882" y="0"/>
                      </a:cubicBezTo>
                      <a:cubicBezTo>
                        <a:pt x="24653" y="0"/>
                        <a:pt x="31763" y="7110"/>
                        <a:pt x="31763" y="15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7" name="Freeform: Shape 236">
                  <a:extLst>
                    <a:ext uri="{FF2B5EF4-FFF2-40B4-BE49-F238E27FC236}">
                      <a16:creationId xmlns:a16="http://schemas.microsoft.com/office/drawing/2014/main" id="{BB88A77B-306F-4265-B0EE-FC6F44898ECB}"/>
                    </a:ext>
                  </a:extLst>
                </p:cNvPr>
                <p:cNvSpPr/>
                <p:nvPr/>
              </p:nvSpPr>
              <p:spPr>
                <a:xfrm>
                  <a:off x="5369257" y="2397845"/>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8" name="Freeform: Shape 237">
                  <a:extLst>
                    <a:ext uri="{FF2B5EF4-FFF2-40B4-BE49-F238E27FC236}">
                      <a16:creationId xmlns:a16="http://schemas.microsoft.com/office/drawing/2014/main" id="{047653A3-B05B-480A-9E26-69C0E42C6F16}"/>
                    </a:ext>
                  </a:extLst>
                </p:cNvPr>
                <p:cNvSpPr/>
                <p:nvPr/>
              </p:nvSpPr>
              <p:spPr>
                <a:xfrm>
                  <a:off x="6628129" y="5181339"/>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9" name="Freeform: Shape 238">
                  <a:extLst>
                    <a:ext uri="{FF2B5EF4-FFF2-40B4-BE49-F238E27FC236}">
                      <a16:creationId xmlns:a16="http://schemas.microsoft.com/office/drawing/2014/main" id="{E6D73713-3022-4F68-B2EF-264AB9312595}"/>
                    </a:ext>
                  </a:extLst>
                </p:cNvPr>
                <p:cNvSpPr/>
                <p:nvPr/>
              </p:nvSpPr>
              <p:spPr>
                <a:xfrm>
                  <a:off x="4642943" y="5168633"/>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0" name="Freeform: Shape 239">
                  <a:extLst>
                    <a:ext uri="{FF2B5EF4-FFF2-40B4-BE49-F238E27FC236}">
                      <a16:creationId xmlns:a16="http://schemas.microsoft.com/office/drawing/2014/main" id="{2260A2D0-B312-4AE7-81BB-3F9123F7E63E}"/>
                    </a:ext>
                  </a:extLst>
                </p:cNvPr>
                <p:cNvSpPr/>
                <p:nvPr/>
              </p:nvSpPr>
              <p:spPr>
                <a:xfrm>
                  <a:off x="4575182" y="5266040"/>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1" name="Freeform: Shape 240">
                  <a:extLst>
                    <a:ext uri="{FF2B5EF4-FFF2-40B4-BE49-F238E27FC236}">
                      <a16:creationId xmlns:a16="http://schemas.microsoft.com/office/drawing/2014/main" id="{887AD7BA-39D9-4A82-B4FF-ACD2DD796F02}"/>
                    </a:ext>
                  </a:extLst>
                </p:cNvPr>
                <p:cNvSpPr/>
                <p:nvPr/>
              </p:nvSpPr>
              <p:spPr>
                <a:xfrm>
                  <a:off x="4903400" y="4757833"/>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2" name="Freeform: Shape 241">
                  <a:extLst>
                    <a:ext uri="{FF2B5EF4-FFF2-40B4-BE49-F238E27FC236}">
                      <a16:creationId xmlns:a16="http://schemas.microsoft.com/office/drawing/2014/main" id="{4A568EB5-6AE5-42C1-A39A-194190918651}"/>
                    </a:ext>
                  </a:extLst>
                </p:cNvPr>
                <p:cNvSpPr/>
                <p:nvPr/>
              </p:nvSpPr>
              <p:spPr>
                <a:xfrm>
                  <a:off x="5317377" y="3849412"/>
                  <a:ext cx="127052" cy="127052"/>
                </a:xfrm>
                <a:custGeom>
                  <a:avLst/>
                  <a:gdLst>
                    <a:gd name="connsiteX0" fmla="*/ 129169 w 127051"/>
                    <a:gd name="connsiteY0" fmla="*/ 64585 h 127051"/>
                    <a:gd name="connsiteX1" fmla="*/ 64585 w 127051"/>
                    <a:gd name="connsiteY1" fmla="*/ 129169 h 127051"/>
                    <a:gd name="connsiteX2" fmla="*/ 0 w 127051"/>
                    <a:gd name="connsiteY2" fmla="*/ 64585 h 127051"/>
                    <a:gd name="connsiteX3" fmla="*/ 64585 w 127051"/>
                    <a:gd name="connsiteY3" fmla="*/ 0 h 127051"/>
                    <a:gd name="connsiteX4" fmla="*/ 129169 w 127051"/>
                    <a:gd name="connsiteY4" fmla="*/ 64585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9169" y="64585"/>
                      </a:moveTo>
                      <a:cubicBezTo>
                        <a:pt x="129169" y="100254"/>
                        <a:pt x="100254" y="129169"/>
                        <a:pt x="64585" y="129169"/>
                      </a:cubicBezTo>
                      <a:cubicBezTo>
                        <a:pt x="28915" y="129169"/>
                        <a:pt x="0" y="100254"/>
                        <a:pt x="0" y="64585"/>
                      </a:cubicBezTo>
                      <a:cubicBezTo>
                        <a:pt x="0" y="28915"/>
                        <a:pt x="28915" y="0"/>
                        <a:pt x="64585" y="0"/>
                      </a:cubicBezTo>
                      <a:cubicBezTo>
                        <a:pt x="100254" y="0"/>
                        <a:pt x="129169" y="28915"/>
                        <a:pt x="129169" y="6458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3" name="Freeform: Shape 242">
                  <a:extLst>
                    <a:ext uri="{FF2B5EF4-FFF2-40B4-BE49-F238E27FC236}">
                      <a16:creationId xmlns:a16="http://schemas.microsoft.com/office/drawing/2014/main" id="{6E7132AF-9672-47A9-AE1C-3F65F3469400}"/>
                    </a:ext>
                  </a:extLst>
                </p:cNvPr>
                <p:cNvSpPr/>
                <p:nvPr/>
              </p:nvSpPr>
              <p:spPr>
                <a:xfrm>
                  <a:off x="5398902" y="3100865"/>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4" name="Freeform: Shape 243">
                  <a:extLst>
                    <a:ext uri="{FF2B5EF4-FFF2-40B4-BE49-F238E27FC236}">
                      <a16:creationId xmlns:a16="http://schemas.microsoft.com/office/drawing/2014/main" id="{1305E60F-3B0E-4C5F-AF1D-8A8792FDFE11}"/>
                    </a:ext>
                  </a:extLst>
                </p:cNvPr>
                <p:cNvSpPr/>
                <p:nvPr/>
              </p:nvSpPr>
              <p:spPr>
                <a:xfrm>
                  <a:off x="5803350" y="3207800"/>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2" y="127052"/>
                        <a:pt x="0" y="98610"/>
                        <a:pt x="0" y="63526"/>
                      </a:cubicBezTo>
                      <a:cubicBezTo>
                        <a:pt x="0" y="28442"/>
                        <a:pt x="28442" y="0"/>
                        <a:pt x="63526" y="0"/>
                      </a:cubicBezTo>
                      <a:cubicBezTo>
                        <a:pt x="98610" y="0"/>
                        <a:pt x="127052" y="28442"/>
                        <a:pt x="127052" y="6352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5" name="Freeform: Shape 244">
                  <a:extLst>
                    <a:ext uri="{FF2B5EF4-FFF2-40B4-BE49-F238E27FC236}">
                      <a16:creationId xmlns:a16="http://schemas.microsoft.com/office/drawing/2014/main" id="{5A2C1496-AF96-4F61-98E5-1100D080DF91}"/>
                    </a:ext>
                  </a:extLst>
                </p:cNvPr>
                <p:cNvSpPr/>
                <p:nvPr/>
              </p:nvSpPr>
              <p:spPr>
                <a:xfrm>
                  <a:off x="6501077" y="4771596"/>
                  <a:ext cx="116464" cy="116464"/>
                </a:xfrm>
                <a:custGeom>
                  <a:avLst/>
                  <a:gdLst>
                    <a:gd name="connsiteX0" fmla="*/ 118582 w 116464"/>
                    <a:gd name="connsiteY0" fmla="*/ 59291 h 116464"/>
                    <a:gd name="connsiteX1" fmla="*/ 59291 w 116464"/>
                    <a:gd name="connsiteY1" fmla="*/ 118582 h 116464"/>
                    <a:gd name="connsiteX2" fmla="*/ 0 w 116464"/>
                    <a:gd name="connsiteY2" fmla="*/ 59291 h 116464"/>
                    <a:gd name="connsiteX3" fmla="*/ 59291 w 116464"/>
                    <a:gd name="connsiteY3" fmla="*/ 0 h 116464"/>
                    <a:gd name="connsiteX4" fmla="*/ 118582 w 116464"/>
                    <a:gd name="connsiteY4" fmla="*/ 59291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8582" y="59291"/>
                      </a:moveTo>
                      <a:cubicBezTo>
                        <a:pt x="118582" y="92036"/>
                        <a:pt x="92036" y="118582"/>
                        <a:pt x="59291" y="118582"/>
                      </a:cubicBezTo>
                      <a:cubicBezTo>
                        <a:pt x="26545" y="118582"/>
                        <a:pt x="0" y="92036"/>
                        <a:pt x="0" y="59291"/>
                      </a:cubicBezTo>
                      <a:cubicBezTo>
                        <a:pt x="0" y="26545"/>
                        <a:pt x="26545" y="0"/>
                        <a:pt x="59291" y="0"/>
                      </a:cubicBezTo>
                      <a:cubicBezTo>
                        <a:pt x="92036" y="0"/>
                        <a:pt x="118582" y="26545"/>
                        <a:pt x="118582" y="5929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6" name="Freeform: Shape 245">
                  <a:extLst>
                    <a:ext uri="{FF2B5EF4-FFF2-40B4-BE49-F238E27FC236}">
                      <a16:creationId xmlns:a16="http://schemas.microsoft.com/office/drawing/2014/main" id="{6BB94B23-FA71-45AD-9E90-7435FF2F7483}"/>
                    </a:ext>
                  </a:extLst>
                </p:cNvPr>
                <p:cNvSpPr/>
                <p:nvPr/>
              </p:nvSpPr>
              <p:spPr>
                <a:xfrm>
                  <a:off x="6286147" y="4545021"/>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7" name="Freeform: Shape 246">
                  <a:extLst>
                    <a:ext uri="{FF2B5EF4-FFF2-40B4-BE49-F238E27FC236}">
                      <a16:creationId xmlns:a16="http://schemas.microsoft.com/office/drawing/2014/main" id="{8F88090B-7AC5-4D68-9B57-2B7C59614F8A}"/>
                    </a:ext>
                  </a:extLst>
                </p:cNvPr>
                <p:cNvSpPr/>
                <p:nvPr/>
              </p:nvSpPr>
              <p:spPr>
                <a:xfrm>
                  <a:off x="6259678" y="4501611"/>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2" y="0"/>
                        <a:pt x="24352" y="0"/>
                      </a:cubicBezTo>
                      <a:cubicBezTo>
                        <a:pt x="37801" y="0"/>
                        <a:pt x="48703" y="10903"/>
                        <a:pt x="48703" y="2435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8" name="Freeform: Shape 247">
                  <a:extLst>
                    <a:ext uri="{FF2B5EF4-FFF2-40B4-BE49-F238E27FC236}">
                      <a16:creationId xmlns:a16="http://schemas.microsoft.com/office/drawing/2014/main" id="{2BA28464-17B1-4D9D-A5B7-EF957B2A8DC8}"/>
                    </a:ext>
                  </a:extLst>
                </p:cNvPr>
                <p:cNvSpPr/>
                <p:nvPr/>
              </p:nvSpPr>
              <p:spPr>
                <a:xfrm>
                  <a:off x="6505312" y="4627604"/>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9" name="Freeform: Shape 248">
                  <a:extLst>
                    <a:ext uri="{FF2B5EF4-FFF2-40B4-BE49-F238E27FC236}">
                      <a16:creationId xmlns:a16="http://schemas.microsoft.com/office/drawing/2014/main" id="{84A72CC7-386D-4CF7-A8B0-ADB0C8C2B4B0}"/>
                    </a:ext>
                  </a:extLst>
                </p:cNvPr>
                <p:cNvSpPr/>
                <p:nvPr/>
              </p:nvSpPr>
              <p:spPr>
                <a:xfrm>
                  <a:off x="6731888" y="5401562"/>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0" name="Freeform: Shape 249">
                  <a:extLst>
                    <a:ext uri="{FF2B5EF4-FFF2-40B4-BE49-F238E27FC236}">
                      <a16:creationId xmlns:a16="http://schemas.microsoft.com/office/drawing/2014/main" id="{7E733BE6-61CD-4E1A-9B9E-2011C35869B3}"/>
                    </a:ext>
                  </a:extLst>
                </p:cNvPr>
                <p:cNvSpPr/>
                <p:nvPr/>
              </p:nvSpPr>
              <p:spPr>
                <a:xfrm>
                  <a:off x="6786944" y="5300979"/>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1" name="Freeform: Shape 250">
                  <a:extLst>
                    <a:ext uri="{FF2B5EF4-FFF2-40B4-BE49-F238E27FC236}">
                      <a16:creationId xmlns:a16="http://schemas.microsoft.com/office/drawing/2014/main" id="{143778A7-F3A6-451A-8FB6-D767645F9621}"/>
                    </a:ext>
                  </a:extLst>
                </p:cNvPr>
                <p:cNvSpPr/>
                <p:nvPr/>
              </p:nvSpPr>
              <p:spPr>
                <a:xfrm>
                  <a:off x="5417960" y="2446548"/>
                  <a:ext cx="116464" cy="116464"/>
                </a:xfrm>
                <a:custGeom>
                  <a:avLst/>
                  <a:gdLst>
                    <a:gd name="connsiteX0" fmla="*/ 120699 w 116464"/>
                    <a:gd name="connsiteY0" fmla="*/ 60350 h 116464"/>
                    <a:gd name="connsiteX1" fmla="*/ 60350 w 116464"/>
                    <a:gd name="connsiteY1" fmla="*/ 120699 h 116464"/>
                    <a:gd name="connsiteX2" fmla="*/ 0 w 116464"/>
                    <a:gd name="connsiteY2" fmla="*/ 60350 h 116464"/>
                    <a:gd name="connsiteX3" fmla="*/ 60350 w 116464"/>
                    <a:gd name="connsiteY3" fmla="*/ 0 h 116464"/>
                    <a:gd name="connsiteX4" fmla="*/ 120699 w 116464"/>
                    <a:gd name="connsiteY4" fmla="*/ 60350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20699" y="60350"/>
                      </a:moveTo>
                      <a:cubicBezTo>
                        <a:pt x="120699" y="93680"/>
                        <a:pt x="93680" y="120699"/>
                        <a:pt x="60350" y="120699"/>
                      </a:cubicBezTo>
                      <a:cubicBezTo>
                        <a:pt x="27020" y="120699"/>
                        <a:pt x="0" y="93680"/>
                        <a:pt x="0" y="60350"/>
                      </a:cubicBezTo>
                      <a:cubicBezTo>
                        <a:pt x="0" y="27019"/>
                        <a:pt x="27020" y="0"/>
                        <a:pt x="60350" y="0"/>
                      </a:cubicBezTo>
                      <a:cubicBezTo>
                        <a:pt x="93680" y="0"/>
                        <a:pt x="120699" y="27020"/>
                        <a:pt x="120699" y="6035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2" name="Freeform: Shape 251">
                  <a:extLst>
                    <a:ext uri="{FF2B5EF4-FFF2-40B4-BE49-F238E27FC236}">
                      <a16:creationId xmlns:a16="http://schemas.microsoft.com/office/drawing/2014/main" id="{1F473795-0D13-4692-ADAB-306448813999}"/>
                    </a:ext>
                  </a:extLst>
                </p:cNvPr>
                <p:cNvSpPr/>
                <p:nvPr/>
              </p:nvSpPr>
              <p:spPr>
                <a:xfrm>
                  <a:off x="5721825" y="1918224"/>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3" name="Freeform: Shape 252">
                  <a:extLst>
                    <a:ext uri="{FF2B5EF4-FFF2-40B4-BE49-F238E27FC236}">
                      <a16:creationId xmlns:a16="http://schemas.microsoft.com/office/drawing/2014/main" id="{F1675A42-4E53-4FCE-8E18-40BCFAFA38DB}"/>
                    </a:ext>
                  </a:extLst>
                </p:cNvPr>
                <p:cNvSpPr/>
                <p:nvPr/>
              </p:nvSpPr>
              <p:spPr>
                <a:xfrm>
                  <a:off x="5651947" y="245713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4" name="Freeform: Shape 253">
                  <a:extLst>
                    <a:ext uri="{FF2B5EF4-FFF2-40B4-BE49-F238E27FC236}">
                      <a16:creationId xmlns:a16="http://schemas.microsoft.com/office/drawing/2014/main" id="{3A0879D4-2545-44F2-A682-A5BE76014B1C}"/>
                    </a:ext>
                  </a:extLst>
                </p:cNvPr>
                <p:cNvSpPr/>
                <p:nvPr/>
              </p:nvSpPr>
              <p:spPr>
                <a:xfrm>
                  <a:off x="5744060" y="2768412"/>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5" name="Freeform: Shape 254">
                  <a:extLst>
                    <a:ext uri="{FF2B5EF4-FFF2-40B4-BE49-F238E27FC236}">
                      <a16:creationId xmlns:a16="http://schemas.microsoft.com/office/drawing/2014/main" id="{3D114CFF-8071-465D-A44C-66EAFF9F9567}"/>
                    </a:ext>
                  </a:extLst>
                </p:cNvPr>
                <p:cNvSpPr/>
                <p:nvPr/>
              </p:nvSpPr>
              <p:spPr>
                <a:xfrm>
                  <a:off x="5944166" y="2660418"/>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6" name="Freeform: Shape 255">
                  <a:extLst>
                    <a:ext uri="{FF2B5EF4-FFF2-40B4-BE49-F238E27FC236}">
                      <a16:creationId xmlns:a16="http://schemas.microsoft.com/office/drawing/2014/main" id="{021FB963-6D21-4F22-8A7F-9C7097233FC2}"/>
                    </a:ext>
                  </a:extLst>
                </p:cNvPr>
                <p:cNvSpPr/>
                <p:nvPr/>
              </p:nvSpPr>
              <p:spPr>
                <a:xfrm>
                  <a:off x="6051102" y="2438078"/>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7" name="Freeform: Shape 256">
                  <a:extLst>
                    <a:ext uri="{FF2B5EF4-FFF2-40B4-BE49-F238E27FC236}">
                      <a16:creationId xmlns:a16="http://schemas.microsoft.com/office/drawing/2014/main" id="{D6E43EBA-DF39-41B2-B224-E2A00B522BD9}"/>
                    </a:ext>
                  </a:extLst>
                </p:cNvPr>
                <p:cNvSpPr/>
                <p:nvPr/>
              </p:nvSpPr>
              <p:spPr>
                <a:xfrm>
                  <a:off x="5998163" y="27197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8" name="Freeform: Shape 257">
                  <a:extLst>
                    <a:ext uri="{FF2B5EF4-FFF2-40B4-BE49-F238E27FC236}">
                      <a16:creationId xmlns:a16="http://schemas.microsoft.com/office/drawing/2014/main" id="{97AC2465-331B-4951-9653-FA1203AAA03B}"/>
                    </a:ext>
                  </a:extLst>
                </p:cNvPr>
                <p:cNvSpPr/>
                <p:nvPr/>
              </p:nvSpPr>
              <p:spPr>
                <a:xfrm>
                  <a:off x="6045808" y="2606421"/>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9" name="Freeform: Shape 258">
                  <a:extLst>
                    <a:ext uri="{FF2B5EF4-FFF2-40B4-BE49-F238E27FC236}">
                      <a16:creationId xmlns:a16="http://schemas.microsoft.com/office/drawing/2014/main" id="{96C0B5B9-BDAA-4382-8054-425A13B12109}"/>
                    </a:ext>
                  </a:extLst>
                </p:cNvPr>
                <p:cNvSpPr/>
                <p:nvPr/>
              </p:nvSpPr>
              <p:spPr>
                <a:xfrm>
                  <a:off x="4803876" y="4968527"/>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0" name="Freeform: Shape 259">
                  <a:extLst>
                    <a:ext uri="{FF2B5EF4-FFF2-40B4-BE49-F238E27FC236}">
                      <a16:creationId xmlns:a16="http://schemas.microsoft.com/office/drawing/2014/main" id="{5627DE20-EFB9-4A13-A4E8-EB080AA34FC9}"/>
                    </a:ext>
                  </a:extLst>
                </p:cNvPr>
                <p:cNvSpPr/>
                <p:nvPr/>
              </p:nvSpPr>
              <p:spPr>
                <a:xfrm>
                  <a:off x="4993395" y="4602194"/>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1" name="Freeform: Shape 260">
                  <a:extLst>
                    <a:ext uri="{FF2B5EF4-FFF2-40B4-BE49-F238E27FC236}">
                      <a16:creationId xmlns:a16="http://schemas.microsoft.com/office/drawing/2014/main" id="{74372C5D-A62F-4E9A-915B-7AA91C1DB405}"/>
                    </a:ext>
                  </a:extLst>
                </p:cNvPr>
                <p:cNvSpPr/>
                <p:nvPr/>
              </p:nvSpPr>
              <p:spPr>
                <a:xfrm>
                  <a:off x="6363437" y="4770538"/>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2" name="Freeform: Shape 261">
                  <a:extLst>
                    <a:ext uri="{FF2B5EF4-FFF2-40B4-BE49-F238E27FC236}">
                      <a16:creationId xmlns:a16="http://schemas.microsoft.com/office/drawing/2014/main" id="{FB90FD75-E3A6-46CC-B530-A9FF9A1FE894}"/>
                    </a:ext>
                  </a:extLst>
                </p:cNvPr>
                <p:cNvSpPr/>
                <p:nvPr/>
              </p:nvSpPr>
              <p:spPr>
                <a:xfrm>
                  <a:off x="4772113" y="480018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3" name="Freeform: Shape 262">
                  <a:extLst>
                    <a:ext uri="{FF2B5EF4-FFF2-40B4-BE49-F238E27FC236}">
                      <a16:creationId xmlns:a16="http://schemas.microsoft.com/office/drawing/2014/main" id="{8F8B7EFF-7198-4E29-BC62-1F15D8358814}"/>
                    </a:ext>
                  </a:extLst>
                </p:cNvPr>
                <p:cNvSpPr/>
                <p:nvPr/>
              </p:nvSpPr>
              <p:spPr>
                <a:xfrm>
                  <a:off x="5769470" y="3696950"/>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4" name="Freeform: Shape 263">
                  <a:extLst>
                    <a:ext uri="{FF2B5EF4-FFF2-40B4-BE49-F238E27FC236}">
                      <a16:creationId xmlns:a16="http://schemas.microsoft.com/office/drawing/2014/main" id="{229D9DFE-AF37-4937-8613-390E82D50895}"/>
                    </a:ext>
                  </a:extLst>
                </p:cNvPr>
                <p:cNvSpPr/>
                <p:nvPr/>
              </p:nvSpPr>
              <p:spPr>
                <a:xfrm>
                  <a:off x="6038396" y="4203039"/>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5" name="Freeform: Shape 264">
                  <a:extLst>
                    <a:ext uri="{FF2B5EF4-FFF2-40B4-BE49-F238E27FC236}">
                      <a16:creationId xmlns:a16="http://schemas.microsoft.com/office/drawing/2014/main" id="{B5BC2E46-30A3-49AE-A762-93E67378214B}"/>
                    </a:ext>
                  </a:extLst>
                </p:cNvPr>
                <p:cNvSpPr/>
                <p:nvPr/>
              </p:nvSpPr>
              <p:spPr>
                <a:xfrm>
                  <a:off x="5819232" y="3798591"/>
                  <a:ext cx="148227" cy="148227"/>
                </a:xfrm>
                <a:custGeom>
                  <a:avLst/>
                  <a:gdLst>
                    <a:gd name="connsiteX0" fmla="*/ 152462 w 148227"/>
                    <a:gd name="connsiteY0" fmla="*/ 76231 h 148227"/>
                    <a:gd name="connsiteX1" fmla="*/ 76231 w 148227"/>
                    <a:gd name="connsiteY1" fmla="*/ 152462 h 148227"/>
                    <a:gd name="connsiteX2" fmla="*/ 0 w 148227"/>
                    <a:gd name="connsiteY2" fmla="*/ 76231 h 148227"/>
                    <a:gd name="connsiteX3" fmla="*/ 76231 w 148227"/>
                    <a:gd name="connsiteY3" fmla="*/ 0 h 148227"/>
                    <a:gd name="connsiteX4" fmla="*/ 152462 w 148227"/>
                    <a:gd name="connsiteY4" fmla="*/ 76231 h 14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 h="148227">
                      <a:moveTo>
                        <a:pt x="152462" y="76231"/>
                      </a:moveTo>
                      <a:cubicBezTo>
                        <a:pt x="152462" y="118332"/>
                        <a:pt x="118332" y="152462"/>
                        <a:pt x="76231" y="152462"/>
                      </a:cubicBezTo>
                      <a:cubicBezTo>
                        <a:pt x="34130" y="152462"/>
                        <a:pt x="0" y="118332"/>
                        <a:pt x="0" y="76231"/>
                      </a:cubicBezTo>
                      <a:cubicBezTo>
                        <a:pt x="0" y="34130"/>
                        <a:pt x="34130" y="0"/>
                        <a:pt x="76231" y="0"/>
                      </a:cubicBezTo>
                      <a:cubicBezTo>
                        <a:pt x="118332" y="0"/>
                        <a:pt x="152462" y="34130"/>
                        <a:pt x="152462" y="7623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6" name="Freeform: Shape 265">
                  <a:extLst>
                    <a:ext uri="{FF2B5EF4-FFF2-40B4-BE49-F238E27FC236}">
                      <a16:creationId xmlns:a16="http://schemas.microsoft.com/office/drawing/2014/main" id="{4F7052AE-E67C-47DF-8F83-2DB6789F8531}"/>
                    </a:ext>
                  </a:extLst>
                </p:cNvPr>
                <p:cNvSpPr/>
                <p:nvPr/>
              </p:nvSpPr>
              <p:spPr>
                <a:xfrm>
                  <a:off x="5626537" y="2847820"/>
                  <a:ext cx="349393" cy="349393"/>
                </a:xfrm>
                <a:custGeom>
                  <a:avLst/>
                  <a:gdLst>
                    <a:gd name="connsiteX0" fmla="*/ 357863 w 349392"/>
                    <a:gd name="connsiteY0" fmla="*/ 178931 h 349392"/>
                    <a:gd name="connsiteX1" fmla="*/ 178931 w 349392"/>
                    <a:gd name="connsiteY1" fmla="*/ 357863 h 349392"/>
                    <a:gd name="connsiteX2" fmla="*/ 0 w 349392"/>
                    <a:gd name="connsiteY2" fmla="*/ 178931 h 349392"/>
                    <a:gd name="connsiteX3" fmla="*/ 178931 w 349392"/>
                    <a:gd name="connsiteY3" fmla="*/ 0 h 349392"/>
                    <a:gd name="connsiteX4" fmla="*/ 357863 w 349392"/>
                    <a:gd name="connsiteY4" fmla="*/ 178931 h 349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92" h="349392">
                      <a:moveTo>
                        <a:pt x="357863" y="178931"/>
                      </a:moveTo>
                      <a:cubicBezTo>
                        <a:pt x="357863" y="277753"/>
                        <a:pt x="277752" y="357863"/>
                        <a:pt x="178931" y="357863"/>
                      </a:cubicBezTo>
                      <a:cubicBezTo>
                        <a:pt x="80110" y="357863"/>
                        <a:pt x="0" y="277752"/>
                        <a:pt x="0" y="178931"/>
                      </a:cubicBezTo>
                      <a:cubicBezTo>
                        <a:pt x="0" y="80110"/>
                        <a:pt x="80110" y="0"/>
                        <a:pt x="178931" y="0"/>
                      </a:cubicBezTo>
                      <a:cubicBezTo>
                        <a:pt x="277753" y="0"/>
                        <a:pt x="357863" y="80110"/>
                        <a:pt x="357863" y="17893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7" name="Freeform: Shape 266">
                  <a:extLst>
                    <a:ext uri="{FF2B5EF4-FFF2-40B4-BE49-F238E27FC236}">
                      <a16:creationId xmlns:a16="http://schemas.microsoft.com/office/drawing/2014/main" id="{B3460331-ACE8-42B6-A336-34467A24D183}"/>
                    </a:ext>
                  </a:extLst>
                </p:cNvPr>
                <p:cNvSpPr/>
                <p:nvPr/>
              </p:nvSpPr>
              <p:spPr>
                <a:xfrm>
                  <a:off x="5702768" y="211621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8" name="Freeform: Shape 267">
                  <a:extLst>
                    <a:ext uri="{FF2B5EF4-FFF2-40B4-BE49-F238E27FC236}">
                      <a16:creationId xmlns:a16="http://schemas.microsoft.com/office/drawing/2014/main" id="{A83C9771-7062-4550-B390-AB37EDF20FBA}"/>
                    </a:ext>
                  </a:extLst>
                </p:cNvPr>
                <p:cNvSpPr/>
                <p:nvPr/>
              </p:nvSpPr>
              <p:spPr>
                <a:xfrm>
                  <a:off x="5381962" y="4027284"/>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69" name="Freeform: Shape 268">
                  <a:extLst>
                    <a:ext uri="{FF2B5EF4-FFF2-40B4-BE49-F238E27FC236}">
                      <a16:creationId xmlns:a16="http://schemas.microsoft.com/office/drawing/2014/main" id="{972502C0-30E9-4D3C-9919-A17FF084C016}"/>
                    </a:ext>
                  </a:extLst>
                </p:cNvPr>
                <p:cNvSpPr/>
                <p:nvPr/>
              </p:nvSpPr>
              <p:spPr>
                <a:xfrm>
                  <a:off x="4497893" y="5500027"/>
                  <a:ext cx="95289" cy="95289"/>
                </a:xfrm>
                <a:custGeom>
                  <a:avLst/>
                  <a:gdLst>
                    <a:gd name="connsiteX0" fmla="*/ 103759 w 95288"/>
                    <a:gd name="connsiteY0" fmla="*/ 51880 h 95288"/>
                    <a:gd name="connsiteX1" fmla="*/ 51879 w 95288"/>
                    <a:gd name="connsiteY1" fmla="*/ 103759 h 95288"/>
                    <a:gd name="connsiteX2" fmla="*/ 0 w 95288"/>
                    <a:gd name="connsiteY2" fmla="*/ 51880 h 95288"/>
                    <a:gd name="connsiteX3" fmla="*/ 51879 w 95288"/>
                    <a:gd name="connsiteY3" fmla="*/ 0 h 95288"/>
                    <a:gd name="connsiteX4" fmla="*/ 103759 w 95288"/>
                    <a:gd name="connsiteY4" fmla="*/ 51880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3759" y="51880"/>
                      </a:moveTo>
                      <a:cubicBezTo>
                        <a:pt x="103759" y="80532"/>
                        <a:pt x="80532" y="103759"/>
                        <a:pt x="51879" y="103759"/>
                      </a:cubicBezTo>
                      <a:cubicBezTo>
                        <a:pt x="23227" y="103759"/>
                        <a:pt x="0" y="80532"/>
                        <a:pt x="0" y="51880"/>
                      </a:cubicBezTo>
                      <a:cubicBezTo>
                        <a:pt x="0" y="23227"/>
                        <a:pt x="23227" y="0"/>
                        <a:pt x="51879" y="0"/>
                      </a:cubicBezTo>
                      <a:cubicBezTo>
                        <a:pt x="80532" y="0"/>
                        <a:pt x="103759" y="23228"/>
                        <a:pt x="103759" y="5188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0" name="Freeform: Shape 269">
                  <a:extLst>
                    <a:ext uri="{FF2B5EF4-FFF2-40B4-BE49-F238E27FC236}">
                      <a16:creationId xmlns:a16="http://schemas.microsoft.com/office/drawing/2014/main" id="{7B0F04D0-01C9-4CBC-9714-31BC0593F354}"/>
                    </a:ext>
                  </a:extLst>
                </p:cNvPr>
                <p:cNvSpPr/>
                <p:nvPr/>
              </p:nvSpPr>
              <p:spPr>
                <a:xfrm>
                  <a:off x="6161213" y="2266558"/>
                  <a:ext cx="52938" cy="52938"/>
                </a:xfrm>
                <a:custGeom>
                  <a:avLst/>
                  <a:gdLst>
                    <a:gd name="connsiteX0" fmla="*/ 61408 w 52938"/>
                    <a:gd name="connsiteY0" fmla="*/ 30704 h 52938"/>
                    <a:gd name="connsiteX1" fmla="*/ 30704 w 52938"/>
                    <a:gd name="connsiteY1" fmla="*/ 61408 h 52938"/>
                    <a:gd name="connsiteX2" fmla="*/ 0 w 52938"/>
                    <a:gd name="connsiteY2" fmla="*/ 30704 h 52938"/>
                    <a:gd name="connsiteX3" fmla="*/ 30704 w 52938"/>
                    <a:gd name="connsiteY3" fmla="*/ 0 h 52938"/>
                    <a:gd name="connsiteX4" fmla="*/ 61408 w 52938"/>
                    <a:gd name="connsiteY4" fmla="*/ 30704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61408" y="30704"/>
                      </a:moveTo>
                      <a:cubicBezTo>
                        <a:pt x="61408" y="47662"/>
                        <a:pt x="47662" y="61408"/>
                        <a:pt x="30704" y="61408"/>
                      </a:cubicBezTo>
                      <a:cubicBezTo>
                        <a:pt x="13747" y="61408"/>
                        <a:pt x="0" y="47662"/>
                        <a:pt x="0" y="30704"/>
                      </a:cubicBezTo>
                      <a:cubicBezTo>
                        <a:pt x="0" y="13747"/>
                        <a:pt x="13747" y="0"/>
                        <a:pt x="30704" y="0"/>
                      </a:cubicBezTo>
                      <a:cubicBezTo>
                        <a:pt x="47662" y="0"/>
                        <a:pt x="61408" y="13747"/>
                        <a:pt x="61408" y="3070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1" name="Freeform: Shape 270">
                  <a:extLst>
                    <a:ext uri="{FF2B5EF4-FFF2-40B4-BE49-F238E27FC236}">
                      <a16:creationId xmlns:a16="http://schemas.microsoft.com/office/drawing/2014/main" id="{53988D9D-C445-482E-8731-D0946F233EA2}"/>
                    </a:ext>
                  </a:extLst>
                </p:cNvPr>
                <p:cNvSpPr/>
                <p:nvPr/>
              </p:nvSpPr>
              <p:spPr>
                <a:xfrm>
                  <a:off x="6220504" y="2340671"/>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2" name="Freeform: Shape 271">
                  <a:extLst>
                    <a:ext uri="{FF2B5EF4-FFF2-40B4-BE49-F238E27FC236}">
                      <a16:creationId xmlns:a16="http://schemas.microsoft.com/office/drawing/2014/main" id="{19B9F9DA-A2A9-46B4-BDCC-5E89ADF3BB2F}"/>
                    </a:ext>
                  </a:extLst>
                </p:cNvPr>
                <p:cNvSpPr/>
                <p:nvPr/>
              </p:nvSpPr>
              <p:spPr>
                <a:xfrm>
                  <a:off x="6277677" y="2452900"/>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3" name="Freeform: Shape 272">
                  <a:extLst>
                    <a:ext uri="{FF2B5EF4-FFF2-40B4-BE49-F238E27FC236}">
                      <a16:creationId xmlns:a16="http://schemas.microsoft.com/office/drawing/2014/main" id="{68A448F0-7C29-4FF7-BBF7-17CADF39AAAD}"/>
                    </a:ext>
                  </a:extLst>
                </p:cNvPr>
                <p:cNvSpPr/>
                <p:nvPr/>
              </p:nvSpPr>
              <p:spPr>
                <a:xfrm>
                  <a:off x="5363963" y="2828762"/>
                  <a:ext cx="31763" cy="31763"/>
                </a:xfrm>
                <a:custGeom>
                  <a:avLst/>
                  <a:gdLst>
                    <a:gd name="connsiteX0" fmla="*/ 33881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1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1" y="16940"/>
                      </a:moveTo>
                      <a:cubicBezTo>
                        <a:pt x="33881" y="26296"/>
                        <a:pt x="26296" y="33880"/>
                        <a:pt x="16940" y="33880"/>
                      </a:cubicBezTo>
                      <a:cubicBezTo>
                        <a:pt x="7584" y="33880"/>
                        <a:pt x="0" y="26296"/>
                        <a:pt x="0" y="16940"/>
                      </a:cubicBezTo>
                      <a:cubicBezTo>
                        <a:pt x="0" y="7584"/>
                        <a:pt x="7584" y="0"/>
                        <a:pt x="16940" y="0"/>
                      </a:cubicBezTo>
                      <a:cubicBezTo>
                        <a:pt x="26296" y="0"/>
                        <a:pt x="33881" y="7584"/>
                        <a:pt x="33881"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4" name="Freeform: Shape 273">
                  <a:extLst>
                    <a:ext uri="{FF2B5EF4-FFF2-40B4-BE49-F238E27FC236}">
                      <a16:creationId xmlns:a16="http://schemas.microsoft.com/office/drawing/2014/main" id="{241C8B48-FE3B-40E5-A577-7C44F2DAC145}"/>
                    </a:ext>
                  </a:extLst>
                </p:cNvPr>
                <p:cNvSpPr/>
                <p:nvPr/>
              </p:nvSpPr>
              <p:spPr>
                <a:xfrm>
                  <a:off x="6935171" y="5507438"/>
                  <a:ext cx="31763" cy="31763"/>
                </a:xfrm>
                <a:custGeom>
                  <a:avLst/>
                  <a:gdLst>
                    <a:gd name="connsiteX0" fmla="*/ 40233 w 31762"/>
                    <a:gd name="connsiteY0" fmla="*/ 20116 h 31762"/>
                    <a:gd name="connsiteX1" fmla="*/ 20116 w 31762"/>
                    <a:gd name="connsiteY1" fmla="*/ 40233 h 31762"/>
                    <a:gd name="connsiteX2" fmla="*/ 0 w 31762"/>
                    <a:gd name="connsiteY2" fmla="*/ 20116 h 31762"/>
                    <a:gd name="connsiteX3" fmla="*/ 20116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6" y="40233"/>
                      </a:cubicBezTo>
                      <a:cubicBezTo>
                        <a:pt x="9006" y="40233"/>
                        <a:pt x="0" y="31227"/>
                        <a:pt x="0" y="20116"/>
                      </a:cubicBezTo>
                      <a:cubicBezTo>
                        <a:pt x="0" y="9006"/>
                        <a:pt x="9006" y="0"/>
                        <a:pt x="20116" y="0"/>
                      </a:cubicBezTo>
                      <a:cubicBezTo>
                        <a:pt x="31227" y="0"/>
                        <a:pt x="40233" y="9006"/>
                        <a:pt x="40233" y="20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5" name="Freeform: Shape 274">
                  <a:extLst>
                    <a:ext uri="{FF2B5EF4-FFF2-40B4-BE49-F238E27FC236}">
                      <a16:creationId xmlns:a16="http://schemas.microsoft.com/office/drawing/2014/main" id="{D26F3514-1649-4604-AA1F-31421C819D13}"/>
                    </a:ext>
                  </a:extLst>
                </p:cNvPr>
                <p:cNvSpPr/>
                <p:nvPr/>
              </p:nvSpPr>
              <p:spPr>
                <a:xfrm>
                  <a:off x="4467188" y="5406856"/>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9" y="35998"/>
                        <a:pt x="0" y="27940"/>
                        <a:pt x="0" y="17999"/>
                      </a:cubicBezTo>
                      <a:cubicBezTo>
                        <a:pt x="0" y="8059"/>
                        <a:pt x="8059" y="0"/>
                        <a:pt x="17999" y="0"/>
                      </a:cubicBezTo>
                      <a:cubicBezTo>
                        <a:pt x="27940" y="0"/>
                        <a:pt x="35998" y="8058"/>
                        <a:pt x="35998" y="1799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6" name="Freeform: Shape 275">
                  <a:extLst>
                    <a:ext uri="{FF2B5EF4-FFF2-40B4-BE49-F238E27FC236}">
                      <a16:creationId xmlns:a16="http://schemas.microsoft.com/office/drawing/2014/main" id="{7539FBD4-7678-4429-BC46-8B0F9FD108FC}"/>
                    </a:ext>
                  </a:extLst>
                </p:cNvPr>
                <p:cNvSpPr/>
                <p:nvPr/>
              </p:nvSpPr>
              <p:spPr>
                <a:xfrm>
                  <a:off x="5947342" y="2211502"/>
                  <a:ext cx="95289" cy="95289"/>
                </a:xfrm>
                <a:custGeom>
                  <a:avLst/>
                  <a:gdLst>
                    <a:gd name="connsiteX0" fmla="*/ 101642 w 95288"/>
                    <a:gd name="connsiteY0" fmla="*/ 50821 h 95288"/>
                    <a:gd name="connsiteX1" fmla="*/ 50821 w 95288"/>
                    <a:gd name="connsiteY1" fmla="*/ 101642 h 95288"/>
                    <a:gd name="connsiteX2" fmla="*/ 0 w 95288"/>
                    <a:gd name="connsiteY2" fmla="*/ 50821 h 95288"/>
                    <a:gd name="connsiteX3" fmla="*/ 50821 w 95288"/>
                    <a:gd name="connsiteY3" fmla="*/ 0 h 95288"/>
                    <a:gd name="connsiteX4" fmla="*/ 101642 w 95288"/>
                    <a:gd name="connsiteY4" fmla="*/ 50821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1642" y="50821"/>
                      </a:moveTo>
                      <a:cubicBezTo>
                        <a:pt x="101642" y="78888"/>
                        <a:pt x="78888" y="101642"/>
                        <a:pt x="50821" y="101642"/>
                      </a:cubicBezTo>
                      <a:cubicBezTo>
                        <a:pt x="22753" y="101642"/>
                        <a:pt x="0" y="78888"/>
                        <a:pt x="0" y="50821"/>
                      </a:cubicBezTo>
                      <a:cubicBezTo>
                        <a:pt x="0" y="22753"/>
                        <a:pt x="22753" y="0"/>
                        <a:pt x="50821" y="0"/>
                      </a:cubicBezTo>
                      <a:cubicBezTo>
                        <a:pt x="78888" y="0"/>
                        <a:pt x="101642" y="22753"/>
                        <a:pt x="101642" y="5082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7" name="Freeform: Shape 276">
                  <a:extLst>
                    <a:ext uri="{FF2B5EF4-FFF2-40B4-BE49-F238E27FC236}">
                      <a16:creationId xmlns:a16="http://schemas.microsoft.com/office/drawing/2014/main" id="{2083A3A8-7ED8-4D70-A540-C07866A36771}"/>
                    </a:ext>
                  </a:extLst>
                </p:cNvPr>
                <p:cNvSpPr/>
                <p:nvPr/>
              </p:nvSpPr>
              <p:spPr>
                <a:xfrm>
                  <a:off x="5593715" y="2141623"/>
                  <a:ext cx="63526" cy="63526"/>
                </a:xfrm>
                <a:custGeom>
                  <a:avLst/>
                  <a:gdLst>
                    <a:gd name="connsiteX0" fmla="*/ 69878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8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8" y="34939"/>
                      </a:moveTo>
                      <a:cubicBezTo>
                        <a:pt x="69878" y="54236"/>
                        <a:pt x="54236" y="69879"/>
                        <a:pt x="34939" y="69879"/>
                      </a:cubicBezTo>
                      <a:cubicBezTo>
                        <a:pt x="15643" y="69879"/>
                        <a:pt x="0" y="54236"/>
                        <a:pt x="0" y="34939"/>
                      </a:cubicBezTo>
                      <a:cubicBezTo>
                        <a:pt x="0" y="15643"/>
                        <a:pt x="15643" y="0"/>
                        <a:pt x="34939" y="0"/>
                      </a:cubicBezTo>
                      <a:cubicBezTo>
                        <a:pt x="54236" y="0"/>
                        <a:pt x="69878" y="15643"/>
                        <a:pt x="69878" y="3493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8" name="Freeform: Shape 277">
                  <a:extLst>
                    <a:ext uri="{FF2B5EF4-FFF2-40B4-BE49-F238E27FC236}">
                      <a16:creationId xmlns:a16="http://schemas.microsoft.com/office/drawing/2014/main" id="{ADEECDCC-D167-4CBF-874F-3E0DC8D48C30}"/>
                    </a:ext>
                  </a:extLst>
                </p:cNvPr>
                <p:cNvSpPr/>
                <p:nvPr/>
              </p:nvSpPr>
              <p:spPr>
                <a:xfrm>
                  <a:off x="5576775" y="2843585"/>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79" name="Freeform: Shape 278">
                  <a:extLst>
                    <a:ext uri="{FF2B5EF4-FFF2-40B4-BE49-F238E27FC236}">
                      <a16:creationId xmlns:a16="http://schemas.microsoft.com/office/drawing/2014/main" id="{510BE219-1392-45F6-B109-A76E588935F1}"/>
                    </a:ext>
                  </a:extLst>
                </p:cNvPr>
                <p:cNvSpPr/>
                <p:nvPr/>
              </p:nvSpPr>
              <p:spPr>
                <a:xfrm>
                  <a:off x="7449731" y="2620185"/>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0" name="Freeform: Shape 279">
                  <a:extLst>
                    <a:ext uri="{FF2B5EF4-FFF2-40B4-BE49-F238E27FC236}">
                      <a16:creationId xmlns:a16="http://schemas.microsoft.com/office/drawing/2014/main" id="{E0E33C76-D5EA-4792-895A-1C15F94EB6E8}"/>
                    </a:ext>
                  </a:extLst>
                </p:cNvPr>
                <p:cNvSpPr/>
                <p:nvPr/>
              </p:nvSpPr>
              <p:spPr>
                <a:xfrm>
                  <a:off x="7298327" y="2540778"/>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1" name="Freeform: Shape 280">
                  <a:extLst>
                    <a:ext uri="{FF2B5EF4-FFF2-40B4-BE49-F238E27FC236}">
                      <a16:creationId xmlns:a16="http://schemas.microsoft.com/office/drawing/2014/main" id="{B9BA64DD-A43C-49AE-A95B-E8FAE4B79B75}"/>
                    </a:ext>
                  </a:extLst>
                </p:cNvPr>
                <p:cNvSpPr/>
                <p:nvPr/>
              </p:nvSpPr>
              <p:spPr>
                <a:xfrm>
                  <a:off x="7251742" y="255877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7"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2" name="Freeform: Shape 281">
                  <a:extLst>
                    <a:ext uri="{FF2B5EF4-FFF2-40B4-BE49-F238E27FC236}">
                      <a16:creationId xmlns:a16="http://schemas.microsoft.com/office/drawing/2014/main" id="{2D79ED8C-7DF4-405F-AD9C-FAEDE884A904}"/>
                    </a:ext>
                  </a:extLst>
                </p:cNvPr>
                <p:cNvSpPr/>
                <p:nvPr/>
              </p:nvSpPr>
              <p:spPr>
                <a:xfrm>
                  <a:off x="7150100" y="250054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3" name="Freeform: Shape 282">
                  <a:extLst>
                    <a:ext uri="{FF2B5EF4-FFF2-40B4-BE49-F238E27FC236}">
                      <a16:creationId xmlns:a16="http://schemas.microsoft.com/office/drawing/2014/main" id="{DFA86A15-AD29-4A59-815E-AD30B80F5155}"/>
                    </a:ext>
                  </a:extLst>
                </p:cNvPr>
                <p:cNvSpPr/>
                <p:nvPr/>
              </p:nvSpPr>
              <p:spPr>
                <a:xfrm>
                  <a:off x="3750404" y="2650889"/>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4" name="Freeform: Shape 283">
                  <a:extLst>
                    <a:ext uri="{FF2B5EF4-FFF2-40B4-BE49-F238E27FC236}">
                      <a16:creationId xmlns:a16="http://schemas.microsoft.com/office/drawing/2014/main" id="{46C187BD-CB85-4D0D-A680-9F9FDA319BF1}"/>
                    </a:ext>
                  </a:extLst>
                </p:cNvPr>
                <p:cNvSpPr/>
                <p:nvPr/>
              </p:nvSpPr>
              <p:spPr>
                <a:xfrm>
                  <a:off x="3883809" y="2571482"/>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5" name="Freeform: Shape 284">
                  <a:extLst>
                    <a:ext uri="{FF2B5EF4-FFF2-40B4-BE49-F238E27FC236}">
                      <a16:creationId xmlns:a16="http://schemas.microsoft.com/office/drawing/2014/main" id="{0E17155D-1AA4-4143-A0EE-CCC32E62E7B9}"/>
                    </a:ext>
                  </a:extLst>
                </p:cNvPr>
                <p:cNvSpPr/>
                <p:nvPr/>
              </p:nvSpPr>
              <p:spPr>
                <a:xfrm>
                  <a:off x="3949452" y="2589481"/>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6" name="Freeform: Shape 285">
                  <a:extLst>
                    <a:ext uri="{FF2B5EF4-FFF2-40B4-BE49-F238E27FC236}">
                      <a16:creationId xmlns:a16="http://schemas.microsoft.com/office/drawing/2014/main" id="{037F075F-4CA0-41FC-8DE8-5391BDD166D7}"/>
                    </a:ext>
                  </a:extLst>
                </p:cNvPr>
                <p:cNvSpPr/>
                <p:nvPr/>
              </p:nvSpPr>
              <p:spPr>
                <a:xfrm>
                  <a:off x="4010860" y="2531249"/>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grpSp>
        <p:grpSp>
          <p:nvGrpSpPr>
            <p:cNvPr id="287" name="Group 286">
              <a:extLst>
                <a:ext uri="{FF2B5EF4-FFF2-40B4-BE49-F238E27FC236}">
                  <a16:creationId xmlns:a16="http://schemas.microsoft.com/office/drawing/2014/main" id="{138311F5-B51F-435C-8704-F0EB74EE440D}"/>
                </a:ext>
              </a:extLst>
            </p:cNvPr>
            <p:cNvGrpSpPr/>
            <p:nvPr/>
          </p:nvGrpSpPr>
          <p:grpSpPr>
            <a:xfrm>
              <a:off x="3705936" y="1572008"/>
              <a:ext cx="3829555" cy="4041307"/>
              <a:chOff x="3705936" y="1572008"/>
              <a:chExt cx="3829555" cy="4041307"/>
            </a:xfrm>
            <a:solidFill>
              <a:schemeClr val="accent2"/>
            </a:solidFill>
          </p:grpSpPr>
          <p:sp>
            <p:nvSpPr>
              <p:cNvPr id="288" name="Freeform: Shape 287">
                <a:extLst>
                  <a:ext uri="{FF2B5EF4-FFF2-40B4-BE49-F238E27FC236}">
                    <a16:creationId xmlns:a16="http://schemas.microsoft.com/office/drawing/2014/main" id="{F4A6C060-4F91-4DB8-B18B-5F747BB133A8}"/>
                  </a:ext>
                </a:extLst>
              </p:cNvPr>
              <p:cNvSpPr/>
              <p:nvPr/>
            </p:nvSpPr>
            <p:spPr>
              <a:xfrm>
                <a:off x="5533365" y="3716007"/>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89" name="Freeform: Shape 288">
                <a:extLst>
                  <a:ext uri="{FF2B5EF4-FFF2-40B4-BE49-F238E27FC236}">
                    <a16:creationId xmlns:a16="http://schemas.microsoft.com/office/drawing/2014/main" id="{46423079-2D3D-4277-97DB-627E63DEFB30}"/>
                  </a:ext>
                </a:extLst>
              </p:cNvPr>
              <p:cNvSpPr/>
              <p:nvPr/>
            </p:nvSpPr>
            <p:spPr>
              <a:xfrm>
                <a:off x="5919815" y="3566721"/>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90" name="Freeform: Shape 289">
                <a:extLst>
                  <a:ext uri="{FF2B5EF4-FFF2-40B4-BE49-F238E27FC236}">
                    <a16:creationId xmlns:a16="http://schemas.microsoft.com/office/drawing/2014/main" id="{4C07A11D-96B5-4427-9D95-35EDEBBEB907}"/>
                  </a:ext>
                </a:extLst>
              </p:cNvPr>
              <p:cNvSpPr/>
              <p:nvPr/>
            </p:nvSpPr>
            <p:spPr>
              <a:xfrm>
                <a:off x="6708595" y="5368740"/>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91" name="Freeform: Shape 290">
                <a:extLst>
                  <a:ext uri="{FF2B5EF4-FFF2-40B4-BE49-F238E27FC236}">
                    <a16:creationId xmlns:a16="http://schemas.microsoft.com/office/drawing/2014/main" id="{1815703A-31CB-4DDB-998C-EF550B41B4E2}"/>
                  </a:ext>
                </a:extLst>
              </p:cNvPr>
              <p:cNvSpPr/>
              <p:nvPr/>
            </p:nvSpPr>
            <p:spPr>
              <a:xfrm>
                <a:off x="4724468" y="5128400"/>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92" name="Freeform: Shape 291">
                <a:extLst>
                  <a:ext uri="{FF2B5EF4-FFF2-40B4-BE49-F238E27FC236}">
                    <a16:creationId xmlns:a16="http://schemas.microsoft.com/office/drawing/2014/main" id="{B49C559A-7808-495C-A8F4-9B65D8A2FB20}"/>
                  </a:ext>
                </a:extLst>
              </p:cNvPr>
              <p:cNvSpPr/>
              <p:nvPr/>
            </p:nvSpPr>
            <p:spPr>
              <a:xfrm>
                <a:off x="6365555" y="4524904"/>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93" name="Freeform: Shape 292">
                <a:extLst>
                  <a:ext uri="{FF2B5EF4-FFF2-40B4-BE49-F238E27FC236}">
                    <a16:creationId xmlns:a16="http://schemas.microsoft.com/office/drawing/2014/main" id="{70E685F9-57B0-4DA2-8F98-1E28D81D6490}"/>
                  </a:ext>
                </a:extLst>
              </p:cNvPr>
              <p:cNvSpPr/>
              <p:nvPr/>
            </p:nvSpPr>
            <p:spPr>
              <a:xfrm>
                <a:off x="6469314" y="465513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3" y="27528"/>
                      <a:pt x="0" y="21366"/>
                      <a:pt x="0" y="13764"/>
                    </a:cubicBezTo>
                    <a:cubicBezTo>
                      <a:pt x="0" y="6163"/>
                      <a:pt x="6163" y="0"/>
                      <a:pt x="13764" y="0"/>
                    </a:cubicBezTo>
                    <a:cubicBezTo>
                      <a:pt x="21366" y="0"/>
                      <a:pt x="27528" y="6163"/>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94" name="Freeform: Shape 293">
                <a:extLst>
                  <a:ext uri="{FF2B5EF4-FFF2-40B4-BE49-F238E27FC236}">
                    <a16:creationId xmlns:a16="http://schemas.microsoft.com/office/drawing/2014/main" id="{7B21BA1C-F8CD-4C26-B6E0-E27E76C23350}"/>
                  </a:ext>
                </a:extLst>
              </p:cNvPr>
              <p:cNvSpPr/>
              <p:nvPr/>
            </p:nvSpPr>
            <p:spPr>
              <a:xfrm>
                <a:off x="7279269" y="2527014"/>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3" y="27528"/>
                      <a:pt x="0" y="21366"/>
                      <a:pt x="0" y="13764"/>
                    </a:cubicBezTo>
                    <a:cubicBezTo>
                      <a:pt x="0" y="6162"/>
                      <a:pt x="6163"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295" name="Group 294">
                <a:extLst>
                  <a:ext uri="{FF2B5EF4-FFF2-40B4-BE49-F238E27FC236}">
                    <a16:creationId xmlns:a16="http://schemas.microsoft.com/office/drawing/2014/main" id="{8440A3FB-C978-4B4D-BC9A-4DA69F340387}"/>
                  </a:ext>
                </a:extLst>
              </p:cNvPr>
              <p:cNvGrpSpPr/>
              <p:nvPr/>
            </p:nvGrpSpPr>
            <p:grpSpPr>
              <a:xfrm>
                <a:off x="3705936" y="1572008"/>
                <a:ext cx="3829555" cy="4041307"/>
                <a:chOff x="3705936" y="1572008"/>
                <a:chExt cx="3829555" cy="4041307"/>
              </a:xfrm>
              <a:grpFill/>
            </p:grpSpPr>
            <p:sp>
              <p:nvSpPr>
                <p:cNvPr id="297" name="Freeform: Shape 296">
                  <a:extLst>
                    <a:ext uri="{FF2B5EF4-FFF2-40B4-BE49-F238E27FC236}">
                      <a16:creationId xmlns:a16="http://schemas.microsoft.com/office/drawing/2014/main" id="{350081FA-EDA2-47AE-9D23-A4FA9862020C}"/>
                    </a:ext>
                  </a:extLst>
                </p:cNvPr>
                <p:cNvSpPr/>
                <p:nvPr/>
              </p:nvSpPr>
              <p:spPr>
                <a:xfrm>
                  <a:off x="4366606" y="2455018"/>
                  <a:ext cx="95289" cy="95289"/>
                </a:xfrm>
                <a:custGeom>
                  <a:avLst/>
                  <a:gdLst>
                    <a:gd name="connsiteX0" fmla="*/ 101641 w 95288"/>
                    <a:gd name="connsiteY0" fmla="*/ 50821 h 95288"/>
                    <a:gd name="connsiteX1" fmla="*/ 50821 w 95288"/>
                    <a:gd name="connsiteY1" fmla="*/ 101642 h 95288"/>
                    <a:gd name="connsiteX2" fmla="*/ 0 w 95288"/>
                    <a:gd name="connsiteY2" fmla="*/ 50821 h 95288"/>
                    <a:gd name="connsiteX3" fmla="*/ 50821 w 95288"/>
                    <a:gd name="connsiteY3" fmla="*/ 0 h 95288"/>
                    <a:gd name="connsiteX4" fmla="*/ 101641 w 95288"/>
                    <a:gd name="connsiteY4" fmla="*/ 50821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101641" y="50821"/>
                      </a:moveTo>
                      <a:cubicBezTo>
                        <a:pt x="101641" y="78888"/>
                        <a:pt x="78888" y="101642"/>
                        <a:pt x="50821" y="101642"/>
                      </a:cubicBezTo>
                      <a:cubicBezTo>
                        <a:pt x="22753" y="101642"/>
                        <a:pt x="0" y="78888"/>
                        <a:pt x="0" y="50821"/>
                      </a:cubicBezTo>
                      <a:cubicBezTo>
                        <a:pt x="0" y="22753"/>
                        <a:pt x="22753" y="0"/>
                        <a:pt x="50821" y="0"/>
                      </a:cubicBezTo>
                      <a:cubicBezTo>
                        <a:pt x="78888" y="0"/>
                        <a:pt x="101641" y="22753"/>
                        <a:pt x="101641" y="5082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98" name="Freeform: Shape 297">
                  <a:extLst>
                    <a:ext uri="{FF2B5EF4-FFF2-40B4-BE49-F238E27FC236}">
                      <a16:creationId xmlns:a16="http://schemas.microsoft.com/office/drawing/2014/main" id="{8E425B8B-6485-4D56-AED6-46629F03FB4E}"/>
                    </a:ext>
                  </a:extLst>
                </p:cNvPr>
                <p:cNvSpPr/>
                <p:nvPr/>
              </p:nvSpPr>
              <p:spPr>
                <a:xfrm>
                  <a:off x="4221555" y="2543954"/>
                  <a:ext cx="42351" cy="42351"/>
                </a:xfrm>
                <a:custGeom>
                  <a:avLst/>
                  <a:gdLst>
                    <a:gd name="connsiteX0" fmla="*/ 44468 w 42350"/>
                    <a:gd name="connsiteY0" fmla="*/ 22234 h 42350"/>
                    <a:gd name="connsiteX1" fmla="*/ 22234 w 42350"/>
                    <a:gd name="connsiteY1" fmla="*/ 44468 h 42350"/>
                    <a:gd name="connsiteX2" fmla="*/ 0 w 42350"/>
                    <a:gd name="connsiteY2" fmla="*/ 22234 h 42350"/>
                    <a:gd name="connsiteX3" fmla="*/ 22234 w 42350"/>
                    <a:gd name="connsiteY3" fmla="*/ 0 h 42350"/>
                    <a:gd name="connsiteX4" fmla="*/ 44468 w 42350"/>
                    <a:gd name="connsiteY4" fmla="*/ 22234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4468" y="22234"/>
                      </a:moveTo>
                      <a:cubicBezTo>
                        <a:pt x="44468" y="34514"/>
                        <a:pt x="34514" y="44468"/>
                        <a:pt x="22234" y="44468"/>
                      </a:cubicBezTo>
                      <a:cubicBezTo>
                        <a:pt x="9955" y="44468"/>
                        <a:pt x="0" y="34514"/>
                        <a:pt x="0" y="22234"/>
                      </a:cubicBezTo>
                      <a:cubicBezTo>
                        <a:pt x="0" y="9955"/>
                        <a:pt x="9955" y="0"/>
                        <a:pt x="22234" y="0"/>
                      </a:cubicBezTo>
                      <a:cubicBezTo>
                        <a:pt x="34514" y="0"/>
                        <a:pt x="44468" y="9955"/>
                        <a:pt x="44468" y="2223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99" name="Freeform: Shape 298">
                  <a:extLst>
                    <a:ext uri="{FF2B5EF4-FFF2-40B4-BE49-F238E27FC236}">
                      <a16:creationId xmlns:a16="http://schemas.microsoft.com/office/drawing/2014/main" id="{8662C4B1-68C1-4376-B505-99931D9EBCE6}"/>
                    </a:ext>
                  </a:extLst>
                </p:cNvPr>
                <p:cNvSpPr/>
                <p:nvPr/>
              </p:nvSpPr>
              <p:spPr>
                <a:xfrm>
                  <a:off x="4259670" y="2491016"/>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6"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0" name="Freeform: Shape 299">
                  <a:extLst>
                    <a:ext uri="{FF2B5EF4-FFF2-40B4-BE49-F238E27FC236}">
                      <a16:creationId xmlns:a16="http://schemas.microsoft.com/office/drawing/2014/main" id="{EE0D7D8C-2793-4B80-B0B5-83F9C0A1FC59}"/>
                    </a:ext>
                  </a:extLst>
                </p:cNvPr>
                <p:cNvSpPr/>
                <p:nvPr/>
              </p:nvSpPr>
              <p:spPr>
                <a:xfrm>
                  <a:off x="5852054" y="2296203"/>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1" name="Freeform: Shape 300">
                  <a:extLst>
                    <a:ext uri="{FF2B5EF4-FFF2-40B4-BE49-F238E27FC236}">
                      <a16:creationId xmlns:a16="http://schemas.microsoft.com/office/drawing/2014/main" id="{C7F70FF7-EC92-48DD-AE97-C2509FA805B1}"/>
                    </a:ext>
                  </a:extLst>
                </p:cNvPr>
                <p:cNvSpPr/>
                <p:nvPr/>
              </p:nvSpPr>
              <p:spPr>
                <a:xfrm>
                  <a:off x="5621243" y="3207800"/>
                  <a:ext cx="169402" cy="169402"/>
                </a:xfrm>
                <a:custGeom>
                  <a:avLst/>
                  <a:gdLst>
                    <a:gd name="connsiteX0" fmla="*/ 177873 w 169402"/>
                    <a:gd name="connsiteY0" fmla="*/ 88936 h 169402"/>
                    <a:gd name="connsiteX1" fmla="*/ 88936 w 169402"/>
                    <a:gd name="connsiteY1" fmla="*/ 177873 h 169402"/>
                    <a:gd name="connsiteX2" fmla="*/ 0 w 169402"/>
                    <a:gd name="connsiteY2" fmla="*/ 88936 h 169402"/>
                    <a:gd name="connsiteX3" fmla="*/ 88936 w 169402"/>
                    <a:gd name="connsiteY3" fmla="*/ 0 h 169402"/>
                    <a:gd name="connsiteX4" fmla="*/ 177873 w 169402"/>
                    <a:gd name="connsiteY4" fmla="*/ 88936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7873" y="88936"/>
                      </a:moveTo>
                      <a:cubicBezTo>
                        <a:pt x="177873" y="138055"/>
                        <a:pt x="138054" y="177873"/>
                        <a:pt x="88936" y="177873"/>
                      </a:cubicBezTo>
                      <a:cubicBezTo>
                        <a:pt x="39818" y="177873"/>
                        <a:pt x="0" y="138055"/>
                        <a:pt x="0" y="88936"/>
                      </a:cubicBezTo>
                      <a:cubicBezTo>
                        <a:pt x="0" y="39818"/>
                        <a:pt x="39818" y="0"/>
                        <a:pt x="88936" y="0"/>
                      </a:cubicBezTo>
                      <a:cubicBezTo>
                        <a:pt x="138054" y="0"/>
                        <a:pt x="177873" y="39818"/>
                        <a:pt x="177873" y="8893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2" name="Freeform: Shape 301">
                  <a:extLst>
                    <a:ext uri="{FF2B5EF4-FFF2-40B4-BE49-F238E27FC236}">
                      <a16:creationId xmlns:a16="http://schemas.microsoft.com/office/drawing/2014/main" id="{584A09C2-A0B3-4CEF-955A-B700A6F35D77}"/>
                    </a:ext>
                  </a:extLst>
                </p:cNvPr>
                <p:cNvSpPr/>
                <p:nvPr/>
              </p:nvSpPr>
              <p:spPr>
                <a:xfrm>
                  <a:off x="5379844" y="2830880"/>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3" name="Freeform: Shape 302">
                  <a:extLst>
                    <a:ext uri="{FF2B5EF4-FFF2-40B4-BE49-F238E27FC236}">
                      <a16:creationId xmlns:a16="http://schemas.microsoft.com/office/drawing/2014/main" id="{869F4F2F-71BD-4472-AA7A-8CE3C093326B}"/>
                    </a:ext>
                  </a:extLst>
                </p:cNvPr>
                <p:cNvSpPr/>
                <p:nvPr/>
              </p:nvSpPr>
              <p:spPr>
                <a:xfrm>
                  <a:off x="6245914" y="2291968"/>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4" name="Freeform: Shape 303">
                  <a:extLst>
                    <a:ext uri="{FF2B5EF4-FFF2-40B4-BE49-F238E27FC236}">
                      <a16:creationId xmlns:a16="http://schemas.microsoft.com/office/drawing/2014/main" id="{29BA76C8-A85A-43AC-B1C3-C9DE46940258}"/>
                    </a:ext>
                  </a:extLst>
                </p:cNvPr>
                <p:cNvSpPr/>
                <p:nvPr/>
              </p:nvSpPr>
              <p:spPr>
                <a:xfrm>
                  <a:off x="6071218" y="2230560"/>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5" name="Freeform: Shape 304">
                  <a:extLst>
                    <a:ext uri="{FF2B5EF4-FFF2-40B4-BE49-F238E27FC236}">
                      <a16:creationId xmlns:a16="http://schemas.microsoft.com/office/drawing/2014/main" id="{1F41F0A0-C94A-4541-808C-DF644D1DE5C2}"/>
                    </a:ext>
                  </a:extLst>
                </p:cNvPr>
                <p:cNvSpPr/>
                <p:nvPr/>
              </p:nvSpPr>
              <p:spPr>
                <a:xfrm>
                  <a:off x="5387256" y="3218388"/>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6" name="Freeform: Shape 305">
                  <a:extLst>
                    <a:ext uri="{FF2B5EF4-FFF2-40B4-BE49-F238E27FC236}">
                      <a16:creationId xmlns:a16="http://schemas.microsoft.com/office/drawing/2014/main" id="{4D61C928-6362-451C-982B-6BFA697DD71B}"/>
                    </a:ext>
                  </a:extLst>
                </p:cNvPr>
                <p:cNvSpPr/>
                <p:nvPr/>
              </p:nvSpPr>
              <p:spPr>
                <a:xfrm>
                  <a:off x="5555599" y="3510607"/>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7" name="Freeform: Shape 306">
                  <a:extLst>
                    <a:ext uri="{FF2B5EF4-FFF2-40B4-BE49-F238E27FC236}">
                      <a16:creationId xmlns:a16="http://schemas.microsoft.com/office/drawing/2014/main" id="{AF4432F5-8D35-4028-B754-4A2F3829365C}"/>
                    </a:ext>
                  </a:extLst>
                </p:cNvPr>
                <p:cNvSpPr/>
                <p:nvPr/>
              </p:nvSpPr>
              <p:spPr>
                <a:xfrm>
                  <a:off x="5622302" y="355189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8" name="Freeform: Shape 307">
                  <a:extLst>
                    <a:ext uri="{FF2B5EF4-FFF2-40B4-BE49-F238E27FC236}">
                      <a16:creationId xmlns:a16="http://schemas.microsoft.com/office/drawing/2014/main" id="{11A65C36-0B02-4B18-A7BA-A13811ECC75F}"/>
                    </a:ext>
                  </a:extLst>
                </p:cNvPr>
                <p:cNvSpPr/>
                <p:nvPr/>
              </p:nvSpPr>
              <p:spPr>
                <a:xfrm>
                  <a:off x="5188208" y="3770004"/>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09" name="Freeform: Shape 308">
                  <a:extLst>
                    <a:ext uri="{FF2B5EF4-FFF2-40B4-BE49-F238E27FC236}">
                      <a16:creationId xmlns:a16="http://schemas.microsoft.com/office/drawing/2014/main" id="{97D31511-86AC-458F-A5DB-CC88AC70D2FF}"/>
                    </a:ext>
                  </a:extLst>
                </p:cNvPr>
                <p:cNvSpPr/>
                <p:nvPr/>
              </p:nvSpPr>
              <p:spPr>
                <a:xfrm>
                  <a:off x="5530189" y="3831413"/>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0" name="Freeform: Shape 309">
                  <a:extLst>
                    <a:ext uri="{FF2B5EF4-FFF2-40B4-BE49-F238E27FC236}">
                      <a16:creationId xmlns:a16="http://schemas.microsoft.com/office/drawing/2014/main" id="{D80B09FE-374E-499B-84C3-76F3EC2FED05}"/>
                    </a:ext>
                  </a:extLst>
                </p:cNvPr>
                <p:cNvSpPr/>
                <p:nvPr/>
              </p:nvSpPr>
              <p:spPr>
                <a:xfrm>
                  <a:off x="5451840" y="3866352"/>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1" name="Freeform: Shape 310">
                  <a:extLst>
                    <a:ext uri="{FF2B5EF4-FFF2-40B4-BE49-F238E27FC236}">
                      <a16:creationId xmlns:a16="http://schemas.microsoft.com/office/drawing/2014/main" id="{8533BE83-D083-4AE0-A8AB-C71BBBA10747}"/>
                    </a:ext>
                  </a:extLst>
                </p:cNvPr>
                <p:cNvSpPr/>
                <p:nvPr/>
              </p:nvSpPr>
              <p:spPr>
                <a:xfrm>
                  <a:off x="5804409" y="3453434"/>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2" name="Freeform: Shape 311">
                  <a:extLst>
                    <a:ext uri="{FF2B5EF4-FFF2-40B4-BE49-F238E27FC236}">
                      <a16:creationId xmlns:a16="http://schemas.microsoft.com/office/drawing/2014/main" id="{E19B3D9D-37F0-412B-909F-C0ABCDC197FC}"/>
                    </a:ext>
                  </a:extLst>
                </p:cNvPr>
                <p:cNvSpPr/>
                <p:nvPr/>
              </p:nvSpPr>
              <p:spPr>
                <a:xfrm>
                  <a:off x="4793288" y="5072286"/>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3" name="Freeform: Shape 312">
                  <a:extLst>
                    <a:ext uri="{FF2B5EF4-FFF2-40B4-BE49-F238E27FC236}">
                      <a16:creationId xmlns:a16="http://schemas.microsoft.com/office/drawing/2014/main" id="{087E2790-4BCB-46BC-8293-3326F32D8E95}"/>
                    </a:ext>
                  </a:extLst>
                </p:cNvPr>
                <p:cNvSpPr/>
                <p:nvPr/>
              </p:nvSpPr>
              <p:spPr>
                <a:xfrm>
                  <a:off x="4631297" y="5331683"/>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4" name="Freeform: Shape 313">
                  <a:extLst>
                    <a:ext uri="{FF2B5EF4-FFF2-40B4-BE49-F238E27FC236}">
                      <a16:creationId xmlns:a16="http://schemas.microsoft.com/office/drawing/2014/main" id="{414CBF57-85F7-44D8-9FCD-4F391CAC2366}"/>
                    </a:ext>
                  </a:extLst>
                </p:cNvPr>
                <p:cNvSpPr/>
                <p:nvPr/>
              </p:nvSpPr>
              <p:spPr>
                <a:xfrm>
                  <a:off x="4854697" y="4509023"/>
                  <a:ext cx="84701" cy="84701"/>
                </a:xfrm>
                <a:custGeom>
                  <a:avLst/>
                  <a:gdLst>
                    <a:gd name="connsiteX0" fmla="*/ 86819 w 84701"/>
                    <a:gd name="connsiteY0" fmla="*/ 43410 h 84701"/>
                    <a:gd name="connsiteX1" fmla="*/ 43409 w 84701"/>
                    <a:gd name="connsiteY1" fmla="*/ 86819 h 84701"/>
                    <a:gd name="connsiteX2" fmla="*/ 0 w 84701"/>
                    <a:gd name="connsiteY2" fmla="*/ 43410 h 84701"/>
                    <a:gd name="connsiteX3" fmla="*/ 43409 w 84701"/>
                    <a:gd name="connsiteY3" fmla="*/ 0 h 84701"/>
                    <a:gd name="connsiteX4" fmla="*/ 86819 w 84701"/>
                    <a:gd name="connsiteY4" fmla="*/ 43410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10"/>
                      </a:moveTo>
                      <a:cubicBezTo>
                        <a:pt x="86819" y="67384"/>
                        <a:pt x="67384" y="86819"/>
                        <a:pt x="43409" y="86819"/>
                      </a:cubicBezTo>
                      <a:cubicBezTo>
                        <a:pt x="19435" y="86819"/>
                        <a:pt x="0" y="67384"/>
                        <a:pt x="0" y="43410"/>
                      </a:cubicBezTo>
                      <a:cubicBezTo>
                        <a:pt x="0" y="19435"/>
                        <a:pt x="19435" y="0"/>
                        <a:pt x="43409" y="0"/>
                      </a:cubicBezTo>
                      <a:cubicBezTo>
                        <a:pt x="67384" y="0"/>
                        <a:pt x="86819" y="19435"/>
                        <a:pt x="86819" y="43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5" name="Freeform: Shape 314">
                  <a:extLst>
                    <a:ext uri="{FF2B5EF4-FFF2-40B4-BE49-F238E27FC236}">
                      <a16:creationId xmlns:a16="http://schemas.microsoft.com/office/drawing/2014/main" id="{DD6E7030-22DD-4F49-B9DC-47E03511CF64}"/>
                    </a:ext>
                  </a:extLst>
                </p:cNvPr>
                <p:cNvSpPr/>
                <p:nvPr/>
              </p:nvSpPr>
              <p:spPr>
                <a:xfrm>
                  <a:off x="4837756" y="476736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6" name="Freeform: Shape 315">
                  <a:extLst>
                    <a:ext uri="{FF2B5EF4-FFF2-40B4-BE49-F238E27FC236}">
                      <a16:creationId xmlns:a16="http://schemas.microsoft.com/office/drawing/2014/main" id="{9EB0075E-0450-4CF0-8DB3-E3D8A0A56CF9}"/>
                    </a:ext>
                  </a:extLst>
                </p:cNvPr>
                <p:cNvSpPr/>
                <p:nvPr/>
              </p:nvSpPr>
              <p:spPr>
                <a:xfrm>
                  <a:off x="4982807" y="4694307"/>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8"/>
                        <a:pt x="12799" y="0"/>
                        <a:pt x="28587" y="0"/>
                      </a:cubicBezTo>
                      <a:cubicBezTo>
                        <a:pt x="44375" y="0"/>
                        <a:pt x="57173" y="12798"/>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7" name="Freeform: Shape 316">
                  <a:extLst>
                    <a:ext uri="{FF2B5EF4-FFF2-40B4-BE49-F238E27FC236}">
                      <a16:creationId xmlns:a16="http://schemas.microsoft.com/office/drawing/2014/main" id="{3F5D12B4-EF60-4042-AC29-66D01ADFAB26}"/>
                    </a:ext>
                  </a:extLst>
                </p:cNvPr>
                <p:cNvSpPr/>
                <p:nvPr/>
              </p:nvSpPr>
              <p:spPr>
                <a:xfrm>
                  <a:off x="4969043" y="4606429"/>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6" y="27528"/>
                        <a:pt x="13764" y="27528"/>
                      </a:cubicBezTo>
                      <a:cubicBezTo>
                        <a:pt x="6162" y="27528"/>
                        <a:pt x="0" y="21365"/>
                        <a:pt x="0" y="13764"/>
                      </a:cubicBezTo>
                      <a:cubicBezTo>
                        <a:pt x="0" y="6163"/>
                        <a:pt x="6162" y="0"/>
                        <a:pt x="13764" y="0"/>
                      </a:cubicBezTo>
                      <a:cubicBezTo>
                        <a:pt x="21366" y="0"/>
                        <a:pt x="27528" y="6163"/>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8" name="Freeform: Shape 317">
                  <a:extLst>
                    <a:ext uri="{FF2B5EF4-FFF2-40B4-BE49-F238E27FC236}">
                      <a16:creationId xmlns:a16="http://schemas.microsoft.com/office/drawing/2014/main" id="{BEA87A68-6ADC-41F6-8DE1-E90A895BE6D2}"/>
                    </a:ext>
                  </a:extLst>
                </p:cNvPr>
                <p:cNvSpPr/>
                <p:nvPr/>
              </p:nvSpPr>
              <p:spPr>
                <a:xfrm>
                  <a:off x="6789061" y="5360270"/>
                  <a:ext cx="31763" cy="31763"/>
                </a:xfrm>
                <a:custGeom>
                  <a:avLst/>
                  <a:gdLst>
                    <a:gd name="connsiteX0" fmla="*/ 40233 w 31762"/>
                    <a:gd name="connsiteY0" fmla="*/ 20116 h 31762"/>
                    <a:gd name="connsiteX1" fmla="*/ 20117 w 31762"/>
                    <a:gd name="connsiteY1" fmla="*/ 40233 h 31762"/>
                    <a:gd name="connsiteX2" fmla="*/ 0 w 31762"/>
                    <a:gd name="connsiteY2" fmla="*/ 20116 h 31762"/>
                    <a:gd name="connsiteX3" fmla="*/ 20117 w 31762"/>
                    <a:gd name="connsiteY3" fmla="*/ 0 h 31762"/>
                    <a:gd name="connsiteX4" fmla="*/ 40233 w 31762"/>
                    <a:gd name="connsiteY4" fmla="*/ 20116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6"/>
                      </a:moveTo>
                      <a:cubicBezTo>
                        <a:pt x="40233" y="31227"/>
                        <a:pt x="31227" y="40233"/>
                        <a:pt x="20117" y="40233"/>
                      </a:cubicBezTo>
                      <a:cubicBezTo>
                        <a:pt x="9006" y="40233"/>
                        <a:pt x="0" y="31227"/>
                        <a:pt x="0" y="20116"/>
                      </a:cubicBezTo>
                      <a:cubicBezTo>
                        <a:pt x="0" y="9006"/>
                        <a:pt x="9006" y="0"/>
                        <a:pt x="20117" y="0"/>
                      </a:cubicBezTo>
                      <a:cubicBezTo>
                        <a:pt x="31227" y="0"/>
                        <a:pt x="40233" y="9006"/>
                        <a:pt x="40233" y="20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19" name="Freeform: Shape 318">
                  <a:extLst>
                    <a:ext uri="{FF2B5EF4-FFF2-40B4-BE49-F238E27FC236}">
                      <a16:creationId xmlns:a16="http://schemas.microsoft.com/office/drawing/2014/main" id="{4853FD5B-CE83-4D79-9419-5F04D19486EB}"/>
                    </a:ext>
                  </a:extLst>
                </p:cNvPr>
                <p:cNvSpPr/>
                <p:nvPr/>
              </p:nvSpPr>
              <p:spPr>
                <a:xfrm>
                  <a:off x="6660950" y="514004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0" name="Freeform: Shape 319">
                  <a:extLst>
                    <a:ext uri="{FF2B5EF4-FFF2-40B4-BE49-F238E27FC236}">
                      <a16:creationId xmlns:a16="http://schemas.microsoft.com/office/drawing/2014/main" id="{C7C53373-C42C-4B62-BD4F-B3F0D190E99A}"/>
                    </a:ext>
                  </a:extLst>
                </p:cNvPr>
                <p:cNvSpPr/>
                <p:nvPr/>
              </p:nvSpPr>
              <p:spPr>
                <a:xfrm>
                  <a:off x="6541310" y="470912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1" name="Freeform: Shape 320">
                  <a:extLst>
                    <a:ext uri="{FF2B5EF4-FFF2-40B4-BE49-F238E27FC236}">
                      <a16:creationId xmlns:a16="http://schemas.microsoft.com/office/drawing/2014/main" id="{9647D145-838B-4091-B098-716908E9863E}"/>
                    </a:ext>
                  </a:extLst>
                </p:cNvPr>
                <p:cNvSpPr/>
                <p:nvPr/>
              </p:nvSpPr>
              <p:spPr>
                <a:xfrm>
                  <a:off x="4581535" y="5468264"/>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4"/>
                        <a:pt x="12325" y="0"/>
                        <a:pt x="27528" y="0"/>
                      </a:cubicBezTo>
                      <a:cubicBezTo>
                        <a:pt x="42731" y="0"/>
                        <a:pt x="55056" y="12324"/>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2" name="Freeform: Shape 321">
                  <a:extLst>
                    <a:ext uri="{FF2B5EF4-FFF2-40B4-BE49-F238E27FC236}">
                      <a16:creationId xmlns:a16="http://schemas.microsoft.com/office/drawing/2014/main" id="{51032563-FB51-4F0D-86A4-C14E3D694992}"/>
                    </a:ext>
                  </a:extLst>
                </p:cNvPr>
                <p:cNvSpPr/>
                <p:nvPr/>
              </p:nvSpPr>
              <p:spPr>
                <a:xfrm>
                  <a:off x="4412133" y="5509556"/>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3" name="Freeform: Shape 322">
                  <a:extLst>
                    <a:ext uri="{FF2B5EF4-FFF2-40B4-BE49-F238E27FC236}">
                      <a16:creationId xmlns:a16="http://schemas.microsoft.com/office/drawing/2014/main" id="{A1DA3E7D-ED92-4AAA-9EEB-AAB269433B38}"/>
                    </a:ext>
                  </a:extLst>
                </p:cNvPr>
                <p:cNvSpPr/>
                <p:nvPr/>
              </p:nvSpPr>
              <p:spPr>
                <a:xfrm>
                  <a:off x="6395200" y="438832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4" name="Freeform: Shape 323">
                  <a:extLst>
                    <a:ext uri="{FF2B5EF4-FFF2-40B4-BE49-F238E27FC236}">
                      <a16:creationId xmlns:a16="http://schemas.microsoft.com/office/drawing/2014/main" id="{4DEC462E-3696-4242-B737-D40ABA306B67}"/>
                    </a:ext>
                  </a:extLst>
                </p:cNvPr>
                <p:cNvSpPr/>
                <p:nvPr/>
              </p:nvSpPr>
              <p:spPr>
                <a:xfrm>
                  <a:off x="6471431" y="4486789"/>
                  <a:ext cx="31763" cy="31763"/>
                </a:xfrm>
                <a:custGeom>
                  <a:avLst/>
                  <a:gdLst>
                    <a:gd name="connsiteX0" fmla="*/ 31763 w 31762"/>
                    <a:gd name="connsiteY0" fmla="*/ 15881 h 31762"/>
                    <a:gd name="connsiteX1" fmla="*/ 15882 w 31762"/>
                    <a:gd name="connsiteY1" fmla="*/ 31763 h 31762"/>
                    <a:gd name="connsiteX2" fmla="*/ 0 w 31762"/>
                    <a:gd name="connsiteY2" fmla="*/ 15881 h 31762"/>
                    <a:gd name="connsiteX3" fmla="*/ 15882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2" y="31763"/>
                      </a:cubicBezTo>
                      <a:cubicBezTo>
                        <a:pt x="7110" y="31763"/>
                        <a:pt x="0" y="24653"/>
                        <a:pt x="0" y="15881"/>
                      </a:cubicBezTo>
                      <a:cubicBezTo>
                        <a:pt x="0" y="7110"/>
                        <a:pt x="7110" y="0"/>
                        <a:pt x="15882" y="0"/>
                      </a:cubicBezTo>
                      <a:cubicBezTo>
                        <a:pt x="24653" y="0"/>
                        <a:pt x="31763" y="7110"/>
                        <a:pt x="31763" y="15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5" name="Freeform: Shape 324">
                  <a:extLst>
                    <a:ext uri="{FF2B5EF4-FFF2-40B4-BE49-F238E27FC236}">
                      <a16:creationId xmlns:a16="http://schemas.microsoft.com/office/drawing/2014/main" id="{50AC58D3-B38C-4135-A65F-B85CB1190952}"/>
                    </a:ext>
                  </a:extLst>
                </p:cNvPr>
                <p:cNvSpPr/>
                <p:nvPr/>
              </p:nvSpPr>
              <p:spPr>
                <a:xfrm>
                  <a:off x="6228974" y="447408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5" y="27528"/>
                        <a:pt x="13764" y="27528"/>
                      </a:cubicBezTo>
                      <a:cubicBezTo>
                        <a:pt x="6162" y="27528"/>
                        <a:pt x="0" y="21365"/>
                        <a:pt x="0" y="13764"/>
                      </a:cubicBezTo>
                      <a:cubicBezTo>
                        <a:pt x="0" y="6163"/>
                        <a:pt x="6162" y="0"/>
                        <a:pt x="13764" y="0"/>
                      </a:cubicBezTo>
                      <a:cubicBezTo>
                        <a:pt x="21365" y="0"/>
                        <a:pt x="27528" y="6163"/>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6" name="Freeform: Shape 325">
                  <a:extLst>
                    <a:ext uri="{FF2B5EF4-FFF2-40B4-BE49-F238E27FC236}">
                      <a16:creationId xmlns:a16="http://schemas.microsoft.com/office/drawing/2014/main" id="{08B9D0ED-22AC-4675-9503-0444E57F9331}"/>
                    </a:ext>
                  </a:extLst>
                </p:cNvPr>
                <p:cNvSpPr/>
                <p:nvPr/>
              </p:nvSpPr>
              <p:spPr>
                <a:xfrm>
                  <a:off x="6336968" y="4248566"/>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7" y="29645"/>
                        <a:pt x="0" y="23009"/>
                        <a:pt x="0" y="14823"/>
                      </a:cubicBezTo>
                      <a:cubicBezTo>
                        <a:pt x="0" y="6636"/>
                        <a:pt x="6637"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7" name="Freeform: Shape 326">
                  <a:extLst>
                    <a:ext uri="{FF2B5EF4-FFF2-40B4-BE49-F238E27FC236}">
                      <a16:creationId xmlns:a16="http://schemas.microsoft.com/office/drawing/2014/main" id="{56A6117A-F7A3-4F57-A0EB-D0888BBFC9B1}"/>
                    </a:ext>
                  </a:extLst>
                </p:cNvPr>
                <p:cNvSpPr/>
                <p:nvPr/>
              </p:nvSpPr>
              <p:spPr>
                <a:xfrm>
                  <a:off x="5144798" y="4384088"/>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8" name="Freeform: Shape 327">
                  <a:extLst>
                    <a:ext uri="{FF2B5EF4-FFF2-40B4-BE49-F238E27FC236}">
                      <a16:creationId xmlns:a16="http://schemas.microsoft.com/office/drawing/2014/main" id="{2A243B10-16E5-4057-A0D9-138C9C543098}"/>
                    </a:ext>
                  </a:extLst>
                </p:cNvPr>
                <p:cNvSpPr/>
                <p:nvPr/>
              </p:nvSpPr>
              <p:spPr>
                <a:xfrm>
                  <a:off x="5325847" y="3983875"/>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9" y="0"/>
                        <a:pt x="33880" y="0"/>
                      </a:cubicBezTo>
                      <a:cubicBezTo>
                        <a:pt x="52592" y="0"/>
                        <a:pt x="67761" y="15169"/>
                        <a:pt x="67761" y="3388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29" name="Freeform: Shape 328">
                  <a:extLst>
                    <a:ext uri="{FF2B5EF4-FFF2-40B4-BE49-F238E27FC236}">
                      <a16:creationId xmlns:a16="http://schemas.microsoft.com/office/drawing/2014/main" id="{D7349C51-0703-4854-AB4E-8D687E2DE416}"/>
                    </a:ext>
                  </a:extLst>
                </p:cNvPr>
                <p:cNvSpPr/>
                <p:nvPr/>
              </p:nvSpPr>
              <p:spPr>
                <a:xfrm>
                  <a:off x="5077037" y="4114103"/>
                  <a:ext cx="63526" cy="63526"/>
                </a:xfrm>
                <a:custGeom>
                  <a:avLst/>
                  <a:gdLst>
                    <a:gd name="connsiteX0" fmla="*/ 67761 w 63525"/>
                    <a:gd name="connsiteY0" fmla="*/ 33880 h 63525"/>
                    <a:gd name="connsiteX1" fmla="*/ 33880 w 63525"/>
                    <a:gd name="connsiteY1" fmla="*/ 67761 h 63525"/>
                    <a:gd name="connsiteX2" fmla="*/ 0 w 63525"/>
                    <a:gd name="connsiteY2" fmla="*/ 33880 h 63525"/>
                    <a:gd name="connsiteX3" fmla="*/ 33880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0" y="67761"/>
                      </a:cubicBezTo>
                      <a:cubicBezTo>
                        <a:pt x="15169" y="67761"/>
                        <a:pt x="0" y="52592"/>
                        <a:pt x="0" y="33880"/>
                      </a:cubicBezTo>
                      <a:cubicBezTo>
                        <a:pt x="0" y="15169"/>
                        <a:pt x="15169" y="0"/>
                        <a:pt x="33880" y="0"/>
                      </a:cubicBezTo>
                      <a:cubicBezTo>
                        <a:pt x="52592" y="0"/>
                        <a:pt x="67761" y="15169"/>
                        <a:pt x="67761" y="3388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0" name="Freeform: Shape 329">
                  <a:extLst>
                    <a:ext uri="{FF2B5EF4-FFF2-40B4-BE49-F238E27FC236}">
                      <a16:creationId xmlns:a16="http://schemas.microsoft.com/office/drawing/2014/main" id="{DEF4D86A-9C64-4735-8732-16FE79C3168C}"/>
                    </a:ext>
                  </a:extLst>
                </p:cNvPr>
                <p:cNvSpPr/>
                <p:nvPr/>
              </p:nvSpPr>
              <p:spPr>
                <a:xfrm>
                  <a:off x="5788528" y="3812355"/>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1" name="Freeform: Shape 330">
                  <a:extLst>
                    <a:ext uri="{FF2B5EF4-FFF2-40B4-BE49-F238E27FC236}">
                      <a16:creationId xmlns:a16="http://schemas.microsoft.com/office/drawing/2014/main" id="{728CD345-20AF-449F-8F04-B1CD285D0BC7}"/>
                    </a:ext>
                  </a:extLst>
                </p:cNvPr>
                <p:cNvSpPr/>
                <p:nvPr/>
              </p:nvSpPr>
              <p:spPr>
                <a:xfrm>
                  <a:off x="6744593" y="2386198"/>
                  <a:ext cx="169402" cy="169402"/>
                </a:xfrm>
                <a:custGeom>
                  <a:avLst/>
                  <a:gdLst>
                    <a:gd name="connsiteX0" fmla="*/ 169402 w 169402"/>
                    <a:gd name="connsiteY0" fmla="*/ 84701 h 169402"/>
                    <a:gd name="connsiteX1" fmla="*/ 84701 w 169402"/>
                    <a:gd name="connsiteY1" fmla="*/ 169402 h 169402"/>
                    <a:gd name="connsiteX2" fmla="*/ 0 w 169402"/>
                    <a:gd name="connsiteY2" fmla="*/ 84701 h 169402"/>
                    <a:gd name="connsiteX3" fmla="*/ 84701 w 169402"/>
                    <a:gd name="connsiteY3" fmla="*/ 0 h 169402"/>
                    <a:gd name="connsiteX4" fmla="*/ 169402 w 169402"/>
                    <a:gd name="connsiteY4" fmla="*/ 84701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69402" y="84701"/>
                      </a:moveTo>
                      <a:cubicBezTo>
                        <a:pt x="169402" y="131480"/>
                        <a:pt x="131480" y="169402"/>
                        <a:pt x="84701" y="169402"/>
                      </a:cubicBezTo>
                      <a:cubicBezTo>
                        <a:pt x="37922" y="169402"/>
                        <a:pt x="0" y="131480"/>
                        <a:pt x="0" y="84701"/>
                      </a:cubicBezTo>
                      <a:cubicBezTo>
                        <a:pt x="0" y="37922"/>
                        <a:pt x="37922" y="0"/>
                        <a:pt x="84701" y="0"/>
                      </a:cubicBezTo>
                      <a:cubicBezTo>
                        <a:pt x="131480" y="0"/>
                        <a:pt x="169402" y="37922"/>
                        <a:pt x="169402" y="8470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2" name="Freeform: Shape 331">
                  <a:extLst>
                    <a:ext uri="{FF2B5EF4-FFF2-40B4-BE49-F238E27FC236}">
                      <a16:creationId xmlns:a16="http://schemas.microsoft.com/office/drawing/2014/main" id="{99C99783-CF33-442C-A5ED-1F4B5D68FA9E}"/>
                    </a:ext>
                  </a:extLst>
                </p:cNvPr>
                <p:cNvSpPr/>
                <p:nvPr/>
              </p:nvSpPr>
              <p:spPr>
                <a:xfrm>
                  <a:off x="5533365" y="2397845"/>
                  <a:ext cx="116464" cy="116464"/>
                </a:xfrm>
                <a:custGeom>
                  <a:avLst/>
                  <a:gdLst>
                    <a:gd name="connsiteX0" fmla="*/ 118582 w 116464"/>
                    <a:gd name="connsiteY0" fmla="*/ 59291 h 116464"/>
                    <a:gd name="connsiteX1" fmla="*/ 59291 w 116464"/>
                    <a:gd name="connsiteY1" fmla="*/ 118582 h 116464"/>
                    <a:gd name="connsiteX2" fmla="*/ 0 w 116464"/>
                    <a:gd name="connsiteY2" fmla="*/ 59291 h 116464"/>
                    <a:gd name="connsiteX3" fmla="*/ 59291 w 116464"/>
                    <a:gd name="connsiteY3" fmla="*/ 0 h 116464"/>
                    <a:gd name="connsiteX4" fmla="*/ 118582 w 116464"/>
                    <a:gd name="connsiteY4" fmla="*/ 59291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18582" y="59291"/>
                      </a:moveTo>
                      <a:cubicBezTo>
                        <a:pt x="118582" y="92036"/>
                        <a:pt x="92036" y="118582"/>
                        <a:pt x="59291" y="118582"/>
                      </a:cubicBezTo>
                      <a:cubicBezTo>
                        <a:pt x="26545" y="118582"/>
                        <a:pt x="0" y="92036"/>
                        <a:pt x="0" y="59291"/>
                      </a:cubicBezTo>
                      <a:cubicBezTo>
                        <a:pt x="0" y="26545"/>
                        <a:pt x="26545" y="0"/>
                        <a:pt x="59291" y="0"/>
                      </a:cubicBezTo>
                      <a:cubicBezTo>
                        <a:pt x="92036" y="0"/>
                        <a:pt x="118582" y="26545"/>
                        <a:pt x="118582" y="5929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3" name="Freeform: Shape 332">
                  <a:extLst>
                    <a:ext uri="{FF2B5EF4-FFF2-40B4-BE49-F238E27FC236}">
                      <a16:creationId xmlns:a16="http://schemas.microsoft.com/office/drawing/2014/main" id="{3F3C6199-790C-4A65-9420-C12D61DDE7E1}"/>
                    </a:ext>
                  </a:extLst>
                </p:cNvPr>
                <p:cNvSpPr/>
                <p:nvPr/>
              </p:nvSpPr>
              <p:spPr>
                <a:xfrm>
                  <a:off x="5763117" y="2396786"/>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4" name="Freeform: Shape 333">
                  <a:extLst>
                    <a:ext uri="{FF2B5EF4-FFF2-40B4-BE49-F238E27FC236}">
                      <a16:creationId xmlns:a16="http://schemas.microsoft.com/office/drawing/2014/main" id="{0F2F3692-2541-4B5D-87F2-528BA62C6F92}"/>
                    </a:ext>
                  </a:extLst>
                </p:cNvPr>
                <p:cNvSpPr/>
                <p:nvPr/>
              </p:nvSpPr>
              <p:spPr>
                <a:xfrm>
                  <a:off x="5333259" y="270171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5" name="Freeform: Shape 334">
                  <a:extLst>
                    <a:ext uri="{FF2B5EF4-FFF2-40B4-BE49-F238E27FC236}">
                      <a16:creationId xmlns:a16="http://schemas.microsoft.com/office/drawing/2014/main" id="{A6851C34-DCD7-43BB-8635-2454A153BC48}"/>
                    </a:ext>
                  </a:extLst>
                </p:cNvPr>
                <p:cNvSpPr/>
                <p:nvPr/>
              </p:nvSpPr>
              <p:spPr>
                <a:xfrm>
                  <a:off x="5589480" y="1867403"/>
                  <a:ext cx="31763" cy="31763"/>
                </a:xfrm>
                <a:custGeom>
                  <a:avLst/>
                  <a:gdLst>
                    <a:gd name="connsiteX0" fmla="*/ 35998 w 31762"/>
                    <a:gd name="connsiteY0" fmla="*/ 17999 h 31762"/>
                    <a:gd name="connsiteX1" fmla="*/ 17999 w 31762"/>
                    <a:gd name="connsiteY1" fmla="*/ 35998 h 31762"/>
                    <a:gd name="connsiteX2" fmla="*/ 0 w 31762"/>
                    <a:gd name="connsiteY2" fmla="*/ 17999 h 31762"/>
                    <a:gd name="connsiteX3" fmla="*/ 17999 w 31762"/>
                    <a:gd name="connsiteY3" fmla="*/ 0 h 31762"/>
                    <a:gd name="connsiteX4" fmla="*/ 35998 w 31762"/>
                    <a:gd name="connsiteY4" fmla="*/ 17999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5998" y="17999"/>
                      </a:moveTo>
                      <a:cubicBezTo>
                        <a:pt x="35998" y="27940"/>
                        <a:pt x="27940" y="35998"/>
                        <a:pt x="17999" y="35998"/>
                      </a:cubicBezTo>
                      <a:cubicBezTo>
                        <a:pt x="8058" y="35998"/>
                        <a:pt x="0" y="27940"/>
                        <a:pt x="0" y="17999"/>
                      </a:cubicBezTo>
                      <a:cubicBezTo>
                        <a:pt x="0" y="8058"/>
                        <a:pt x="8058" y="0"/>
                        <a:pt x="17999" y="0"/>
                      </a:cubicBezTo>
                      <a:cubicBezTo>
                        <a:pt x="27940" y="0"/>
                        <a:pt x="35998" y="8058"/>
                        <a:pt x="35998" y="1799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6" name="Freeform: Shape 335">
                  <a:extLst>
                    <a:ext uri="{FF2B5EF4-FFF2-40B4-BE49-F238E27FC236}">
                      <a16:creationId xmlns:a16="http://schemas.microsoft.com/office/drawing/2014/main" id="{AB4C7309-9944-4BA2-AFCD-7F5E801D38A0}"/>
                    </a:ext>
                  </a:extLst>
                </p:cNvPr>
                <p:cNvSpPr/>
                <p:nvPr/>
              </p:nvSpPr>
              <p:spPr>
                <a:xfrm>
                  <a:off x="5499485" y="180917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7" name="Freeform: Shape 336">
                  <a:extLst>
                    <a:ext uri="{FF2B5EF4-FFF2-40B4-BE49-F238E27FC236}">
                      <a16:creationId xmlns:a16="http://schemas.microsoft.com/office/drawing/2014/main" id="{349BFD9A-E368-45DF-944B-1EAE28A5ABBB}"/>
                    </a:ext>
                  </a:extLst>
                </p:cNvPr>
                <p:cNvSpPr/>
                <p:nvPr/>
              </p:nvSpPr>
              <p:spPr>
                <a:xfrm>
                  <a:off x="5518542" y="1736116"/>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8" name="Freeform: Shape 337">
                  <a:extLst>
                    <a:ext uri="{FF2B5EF4-FFF2-40B4-BE49-F238E27FC236}">
                      <a16:creationId xmlns:a16="http://schemas.microsoft.com/office/drawing/2014/main" id="{10BAFEEB-C13C-4E91-B5A1-1B485274ED98}"/>
                    </a:ext>
                  </a:extLst>
                </p:cNvPr>
                <p:cNvSpPr/>
                <p:nvPr/>
              </p:nvSpPr>
              <p:spPr>
                <a:xfrm>
                  <a:off x="5596891" y="2010336"/>
                  <a:ext cx="116464" cy="116464"/>
                </a:xfrm>
                <a:custGeom>
                  <a:avLst/>
                  <a:gdLst>
                    <a:gd name="connsiteX0" fmla="*/ 122817 w 116464"/>
                    <a:gd name="connsiteY0" fmla="*/ 61408 h 116464"/>
                    <a:gd name="connsiteX1" fmla="*/ 61408 w 116464"/>
                    <a:gd name="connsiteY1" fmla="*/ 122817 h 116464"/>
                    <a:gd name="connsiteX2" fmla="*/ 0 w 116464"/>
                    <a:gd name="connsiteY2" fmla="*/ 61408 h 116464"/>
                    <a:gd name="connsiteX3" fmla="*/ 61408 w 116464"/>
                    <a:gd name="connsiteY3" fmla="*/ 0 h 116464"/>
                    <a:gd name="connsiteX4" fmla="*/ 122817 w 116464"/>
                    <a:gd name="connsiteY4" fmla="*/ 61408 h 11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64" h="116464">
                      <a:moveTo>
                        <a:pt x="122817" y="61408"/>
                      </a:moveTo>
                      <a:cubicBezTo>
                        <a:pt x="122817" y="95323"/>
                        <a:pt x="95323" y="122817"/>
                        <a:pt x="61408" y="122817"/>
                      </a:cubicBezTo>
                      <a:cubicBezTo>
                        <a:pt x="27493" y="122817"/>
                        <a:pt x="0" y="95323"/>
                        <a:pt x="0" y="61408"/>
                      </a:cubicBezTo>
                      <a:cubicBezTo>
                        <a:pt x="0" y="27493"/>
                        <a:pt x="27493" y="0"/>
                        <a:pt x="61408" y="0"/>
                      </a:cubicBezTo>
                      <a:cubicBezTo>
                        <a:pt x="95323" y="0"/>
                        <a:pt x="122817" y="27493"/>
                        <a:pt x="122817" y="6140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39" name="Freeform: Shape 338">
                  <a:extLst>
                    <a:ext uri="{FF2B5EF4-FFF2-40B4-BE49-F238E27FC236}">
                      <a16:creationId xmlns:a16="http://schemas.microsoft.com/office/drawing/2014/main" id="{740BFFE4-1771-4B16-914F-297C9FA3CCAC}"/>
                    </a:ext>
                  </a:extLst>
                </p:cNvPr>
                <p:cNvSpPr/>
                <p:nvPr/>
              </p:nvSpPr>
              <p:spPr>
                <a:xfrm>
                  <a:off x="5656182" y="1572008"/>
                  <a:ext cx="10588" cy="10588"/>
                </a:xfrm>
                <a:custGeom>
                  <a:avLst/>
                  <a:gdLst>
                    <a:gd name="connsiteX0" fmla="*/ 12705 w 10587"/>
                    <a:gd name="connsiteY0" fmla="*/ 6353 h 10587"/>
                    <a:gd name="connsiteX1" fmla="*/ 6352 w 10587"/>
                    <a:gd name="connsiteY1" fmla="*/ 12705 h 10587"/>
                    <a:gd name="connsiteX2" fmla="*/ 0 w 10587"/>
                    <a:gd name="connsiteY2" fmla="*/ 6353 h 10587"/>
                    <a:gd name="connsiteX3" fmla="*/ 6352 w 10587"/>
                    <a:gd name="connsiteY3" fmla="*/ 0 h 10587"/>
                    <a:gd name="connsiteX4" fmla="*/ 12705 w 10587"/>
                    <a:gd name="connsiteY4" fmla="*/ 6353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2705" y="6353"/>
                      </a:moveTo>
                      <a:cubicBezTo>
                        <a:pt x="12705" y="9861"/>
                        <a:pt x="9861" y="12705"/>
                        <a:pt x="6352" y="12705"/>
                      </a:cubicBezTo>
                      <a:cubicBezTo>
                        <a:pt x="2844" y="12705"/>
                        <a:pt x="0" y="9861"/>
                        <a:pt x="0" y="6353"/>
                      </a:cubicBezTo>
                      <a:cubicBezTo>
                        <a:pt x="0" y="2844"/>
                        <a:pt x="2844" y="0"/>
                        <a:pt x="6352" y="0"/>
                      </a:cubicBezTo>
                      <a:cubicBezTo>
                        <a:pt x="9861" y="0"/>
                        <a:pt x="12705" y="2844"/>
                        <a:pt x="12705" y="635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0" name="Freeform: Shape 339">
                  <a:extLst>
                    <a:ext uri="{FF2B5EF4-FFF2-40B4-BE49-F238E27FC236}">
                      <a16:creationId xmlns:a16="http://schemas.microsoft.com/office/drawing/2014/main" id="{CF9C1186-CA81-4A2C-A672-9770B8CA5A95}"/>
                    </a:ext>
                  </a:extLst>
                </p:cNvPr>
                <p:cNvSpPr/>
                <p:nvPr/>
              </p:nvSpPr>
              <p:spPr>
                <a:xfrm>
                  <a:off x="5713355" y="1898107"/>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1" name="Freeform: Shape 340">
                  <a:extLst>
                    <a:ext uri="{FF2B5EF4-FFF2-40B4-BE49-F238E27FC236}">
                      <a16:creationId xmlns:a16="http://schemas.microsoft.com/office/drawing/2014/main" id="{40F27E54-8709-456B-B9FC-00B3324B38EF}"/>
                    </a:ext>
                  </a:extLst>
                </p:cNvPr>
                <p:cNvSpPr/>
                <p:nvPr/>
              </p:nvSpPr>
              <p:spPr>
                <a:xfrm>
                  <a:off x="5583127" y="1913989"/>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8" y="23293"/>
                        <a:pt x="11646" y="23293"/>
                      </a:cubicBezTo>
                      <a:cubicBezTo>
                        <a:pt x="5214" y="23293"/>
                        <a:pt x="0" y="18079"/>
                        <a:pt x="0" y="11646"/>
                      </a:cubicBezTo>
                      <a:cubicBezTo>
                        <a:pt x="0" y="5214"/>
                        <a:pt x="5214" y="0"/>
                        <a:pt x="11646" y="0"/>
                      </a:cubicBezTo>
                      <a:cubicBezTo>
                        <a:pt x="18078" y="0"/>
                        <a:pt x="23293" y="5214"/>
                        <a:pt x="23293" y="11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2" name="Freeform: Shape 341">
                  <a:extLst>
                    <a:ext uri="{FF2B5EF4-FFF2-40B4-BE49-F238E27FC236}">
                      <a16:creationId xmlns:a16="http://schemas.microsoft.com/office/drawing/2014/main" id="{44619F20-1124-40C7-8D0D-0D67C5F6B275}"/>
                    </a:ext>
                  </a:extLst>
                </p:cNvPr>
                <p:cNvSpPr/>
                <p:nvPr/>
              </p:nvSpPr>
              <p:spPr>
                <a:xfrm>
                  <a:off x="5531248" y="1945752"/>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3" name="Freeform: Shape 342">
                  <a:extLst>
                    <a:ext uri="{FF2B5EF4-FFF2-40B4-BE49-F238E27FC236}">
                      <a16:creationId xmlns:a16="http://schemas.microsoft.com/office/drawing/2014/main" id="{5BCCE4F0-F8AC-407D-96DC-D6B0BBCCDAF1}"/>
                    </a:ext>
                  </a:extLst>
                </p:cNvPr>
                <p:cNvSpPr/>
                <p:nvPr/>
              </p:nvSpPr>
              <p:spPr>
                <a:xfrm>
                  <a:off x="5713355" y="157412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2" y="0"/>
                        <a:pt x="24352" y="0"/>
                      </a:cubicBezTo>
                      <a:cubicBezTo>
                        <a:pt x="37800" y="0"/>
                        <a:pt x="48703" y="10903"/>
                        <a:pt x="48703" y="2435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4" name="Freeform: Shape 343">
                  <a:extLst>
                    <a:ext uri="{FF2B5EF4-FFF2-40B4-BE49-F238E27FC236}">
                      <a16:creationId xmlns:a16="http://schemas.microsoft.com/office/drawing/2014/main" id="{0E7D4F3E-B633-429B-A491-A6FAE502938B}"/>
                    </a:ext>
                  </a:extLst>
                </p:cNvPr>
                <p:cNvSpPr/>
                <p:nvPr/>
              </p:nvSpPr>
              <p:spPr>
                <a:xfrm>
                  <a:off x="5894404" y="3480961"/>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5" name="Freeform: Shape 344">
                  <a:extLst>
                    <a:ext uri="{FF2B5EF4-FFF2-40B4-BE49-F238E27FC236}">
                      <a16:creationId xmlns:a16="http://schemas.microsoft.com/office/drawing/2014/main" id="{7A91BF89-1F3D-49D6-867D-3EE133705251}"/>
                    </a:ext>
                  </a:extLst>
                </p:cNvPr>
                <p:cNvSpPr/>
                <p:nvPr/>
              </p:nvSpPr>
              <p:spPr>
                <a:xfrm>
                  <a:off x="5775822" y="3592132"/>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6" name="Freeform: Shape 345">
                  <a:extLst>
                    <a:ext uri="{FF2B5EF4-FFF2-40B4-BE49-F238E27FC236}">
                      <a16:creationId xmlns:a16="http://schemas.microsoft.com/office/drawing/2014/main" id="{0CACF607-CAB6-4018-971C-B769052C66F8}"/>
                    </a:ext>
                  </a:extLst>
                </p:cNvPr>
                <p:cNvSpPr/>
                <p:nvPr/>
              </p:nvSpPr>
              <p:spPr>
                <a:xfrm>
                  <a:off x="6162272" y="3768946"/>
                  <a:ext cx="31763" cy="31763"/>
                </a:xfrm>
                <a:custGeom>
                  <a:avLst/>
                  <a:gdLst>
                    <a:gd name="connsiteX0" fmla="*/ 33880 w 31762"/>
                    <a:gd name="connsiteY0" fmla="*/ 16940 h 31762"/>
                    <a:gd name="connsiteX1" fmla="*/ 16940 w 31762"/>
                    <a:gd name="connsiteY1" fmla="*/ 33881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1"/>
                        <a:pt x="16940" y="33881"/>
                      </a:cubicBezTo>
                      <a:cubicBezTo>
                        <a:pt x="7584" y="33881"/>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7" name="Freeform: Shape 346">
                  <a:extLst>
                    <a:ext uri="{FF2B5EF4-FFF2-40B4-BE49-F238E27FC236}">
                      <a16:creationId xmlns:a16="http://schemas.microsoft.com/office/drawing/2014/main" id="{5288FC24-CA26-41E7-AC7A-38248A045214}"/>
                    </a:ext>
                  </a:extLst>
                </p:cNvPr>
                <p:cNvSpPr/>
                <p:nvPr/>
              </p:nvSpPr>
              <p:spPr>
                <a:xfrm>
                  <a:off x="5891228" y="2784294"/>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8" name="Freeform: Shape 347">
                  <a:extLst>
                    <a:ext uri="{FF2B5EF4-FFF2-40B4-BE49-F238E27FC236}">
                      <a16:creationId xmlns:a16="http://schemas.microsoft.com/office/drawing/2014/main" id="{F709A323-9BA3-4E95-977C-6A0A5F269539}"/>
                    </a:ext>
                  </a:extLst>
                </p:cNvPr>
                <p:cNvSpPr/>
                <p:nvPr/>
              </p:nvSpPr>
              <p:spPr>
                <a:xfrm>
                  <a:off x="5944166" y="2564071"/>
                  <a:ext cx="95289" cy="95289"/>
                </a:xfrm>
                <a:custGeom>
                  <a:avLst/>
                  <a:gdLst>
                    <a:gd name="connsiteX0" fmla="*/ 95289 w 95288"/>
                    <a:gd name="connsiteY0" fmla="*/ 47644 h 95288"/>
                    <a:gd name="connsiteX1" fmla="*/ 47644 w 95288"/>
                    <a:gd name="connsiteY1" fmla="*/ 95289 h 95288"/>
                    <a:gd name="connsiteX2" fmla="*/ 0 w 95288"/>
                    <a:gd name="connsiteY2" fmla="*/ 47644 h 95288"/>
                    <a:gd name="connsiteX3" fmla="*/ 47644 w 95288"/>
                    <a:gd name="connsiteY3" fmla="*/ 0 h 95288"/>
                    <a:gd name="connsiteX4" fmla="*/ 95289 w 95288"/>
                    <a:gd name="connsiteY4" fmla="*/ 47644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5289" y="47644"/>
                      </a:moveTo>
                      <a:cubicBezTo>
                        <a:pt x="95289" y="73958"/>
                        <a:pt x="73958" y="95289"/>
                        <a:pt x="47644" y="95289"/>
                      </a:cubicBezTo>
                      <a:cubicBezTo>
                        <a:pt x="21331" y="95289"/>
                        <a:pt x="0" y="73958"/>
                        <a:pt x="0" y="47644"/>
                      </a:cubicBezTo>
                      <a:cubicBezTo>
                        <a:pt x="0" y="21331"/>
                        <a:pt x="21331" y="0"/>
                        <a:pt x="47644" y="0"/>
                      </a:cubicBezTo>
                      <a:cubicBezTo>
                        <a:pt x="73958" y="0"/>
                        <a:pt x="95289" y="21331"/>
                        <a:pt x="95289" y="4764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49" name="Freeform: Shape 348">
                  <a:extLst>
                    <a:ext uri="{FF2B5EF4-FFF2-40B4-BE49-F238E27FC236}">
                      <a16:creationId xmlns:a16="http://schemas.microsoft.com/office/drawing/2014/main" id="{C7172DD2-3314-4E73-9846-C936DCB87336}"/>
                    </a:ext>
                  </a:extLst>
                </p:cNvPr>
                <p:cNvSpPr/>
                <p:nvPr/>
              </p:nvSpPr>
              <p:spPr>
                <a:xfrm>
                  <a:off x="4665178" y="2458194"/>
                  <a:ext cx="105877" cy="105877"/>
                </a:xfrm>
                <a:custGeom>
                  <a:avLst/>
                  <a:gdLst>
                    <a:gd name="connsiteX0" fmla="*/ 105877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7"/>
                        <a:pt x="52938" y="105877"/>
                      </a:cubicBezTo>
                      <a:cubicBezTo>
                        <a:pt x="23701" y="105877"/>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0" name="Freeform: Shape 349">
                  <a:extLst>
                    <a:ext uri="{FF2B5EF4-FFF2-40B4-BE49-F238E27FC236}">
                      <a16:creationId xmlns:a16="http://schemas.microsoft.com/office/drawing/2014/main" id="{355A48AA-4336-4590-8DE6-6DA5BC6C6F55}"/>
                    </a:ext>
                  </a:extLst>
                </p:cNvPr>
                <p:cNvSpPr/>
                <p:nvPr/>
              </p:nvSpPr>
              <p:spPr>
                <a:xfrm>
                  <a:off x="6549780" y="2385139"/>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4" y="0"/>
                        <a:pt x="80466" y="18013"/>
                        <a:pt x="80466" y="4023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1" name="Freeform: Shape 350">
                  <a:extLst>
                    <a:ext uri="{FF2B5EF4-FFF2-40B4-BE49-F238E27FC236}">
                      <a16:creationId xmlns:a16="http://schemas.microsoft.com/office/drawing/2014/main" id="{15C2DCE8-8629-417A-90C5-DC3A08534A7E}"/>
                    </a:ext>
                  </a:extLst>
                </p:cNvPr>
                <p:cNvSpPr/>
                <p:nvPr/>
              </p:nvSpPr>
              <p:spPr>
                <a:xfrm>
                  <a:off x="6566720" y="5086050"/>
                  <a:ext cx="84701" cy="84701"/>
                </a:xfrm>
                <a:custGeom>
                  <a:avLst/>
                  <a:gdLst>
                    <a:gd name="connsiteX0" fmla="*/ 93171 w 84701"/>
                    <a:gd name="connsiteY0" fmla="*/ 46586 h 84701"/>
                    <a:gd name="connsiteX1" fmla="*/ 46586 w 84701"/>
                    <a:gd name="connsiteY1" fmla="*/ 93171 h 84701"/>
                    <a:gd name="connsiteX2" fmla="*/ 0 w 84701"/>
                    <a:gd name="connsiteY2" fmla="*/ 46586 h 84701"/>
                    <a:gd name="connsiteX3" fmla="*/ 46586 w 84701"/>
                    <a:gd name="connsiteY3" fmla="*/ 0 h 84701"/>
                    <a:gd name="connsiteX4" fmla="*/ 93171 w 84701"/>
                    <a:gd name="connsiteY4" fmla="*/ 46586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3171" y="46586"/>
                      </a:moveTo>
                      <a:cubicBezTo>
                        <a:pt x="93171" y="72314"/>
                        <a:pt x="72314" y="93171"/>
                        <a:pt x="46586" y="93171"/>
                      </a:cubicBezTo>
                      <a:cubicBezTo>
                        <a:pt x="20857" y="93171"/>
                        <a:pt x="0" y="72314"/>
                        <a:pt x="0" y="46586"/>
                      </a:cubicBezTo>
                      <a:cubicBezTo>
                        <a:pt x="0" y="20857"/>
                        <a:pt x="20857" y="0"/>
                        <a:pt x="46586" y="0"/>
                      </a:cubicBezTo>
                      <a:cubicBezTo>
                        <a:pt x="72314" y="0"/>
                        <a:pt x="93171" y="20857"/>
                        <a:pt x="93171" y="4658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2" name="Freeform: Shape 351">
                  <a:extLst>
                    <a:ext uri="{FF2B5EF4-FFF2-40B4-BE49-F238E27FC236}">
                      <a16:creationId xmlns:a16="http://schemas.microsoft.com/office/drawing/2014/main" id="{5BFD46DC-5735-40A3-BE3B-7D7053CCC32E}"/>
                    </a:ext>
                  </a:extLst>
                </p:cNvPr>
                <p:cNvSpPr/>
                <p:nvPr/>
              </p:nvSpPr>
              <p:spPr>
                <a:xfrm>
                  <a:off x="6705419" y="5192985"/>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8"/>
                        <a:pt x="12799" y="0"/>
                        <a:pt x="28587" y="0"/>
                      </a:cubicBezTo>
                      <a:cubicBezTo>
                        <a:pt x="44375" y="0"/>
                        <a:pt x="57173" y="12798"/>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3" name="Freeform: Shape 352">
                  <a:extLst>
                    <a:ext uri="{FF2B5EF4-FFF2-40B4-BE49-F238E27FC236}">
                      <a16:creationId xmlns:a16="http://schemas.microsoft.com/office/drawing/2014/main" id="{8397FC39-493F-48B7-980F-2C4EC4B8989D}"/>
                    </a:ext>
                  </a:extLst>
                </p:cNvPr>
                <p:cNvSpPr/>
                <p:nvPr/>
              </p:nvSpPr>
              <p:spPr>
                <a:xfrm>
                  <a:off x="4693764" y="5149576"/>
                  <a:ext cx="84701" cy="84701"/>
                </a:xfrm>
                <a:custGeom>
                  <a:avLst/>
                  <a:gdLst>
                    <a:gd name="connsiteX0" fmla="*/ 86819 w 84701"/>
                    <a:gd name="connsiteY0" fmla="*/ 43410 h 84701"/>
                    <a:gd name="connsiteX1" fmla="*/ 43409 w 84701"/>
                    <a:gd name="connsiteY1" fmla="*/ 86819 h 84701"/>
                    <a:gd name="connsiteX2" fmla="*/ 0 w 84701"/>
                    <a:gd name="connsiteY2" fmla="*/ 43410 h 84701"/>
                    <a:gd name="connsiteX3" fmla="*/ 43409 w 84701"/>
                    <a:gd name="connsiteY3" fmla="*/ 0 h 84701"/>
                    <a:gd name="connsiteX4" fmla="*/ 86819 w 84701"/>
                    <a:gd name="connsiteY4" fmla="*/ 43410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10"/>
                      </a:moveTo>
                      <a:cubicBezTo>
                        <a:pt x="86819" y="67384"/>
                        <a:pt x="67384" y="86819"/>
                        <a:pt x="43409" y="86819"/>
                      </a:cubicBezTo>
                      <a:cubicBezTo>
                        <a:pt x="19435" y="86819"/>
                        <a:pt x="0" y="67384"/>
                        <a:pt x="0" y="43410"/>
                      </a:cubicBezTo>
                      <a:cubicBezTo>
                        <a:pt x="0" y="19435"/>
                        <a:pt x="19435" y="0"/>
                        <a:pt x="43409" y="0"/>
                      </a:cubicBezTo>
                      <a:cubicBezTo>
                        <a:pt x="67384" y="0"/>
                        <a:pt x="86819" y="19435"/>
                        <a:pt x="86819" y="43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4" name="Freeform: Shape 353">
                  <a:extLst>
                    <a:ext uri="{FF2B5EF4-FFF2-40B4-BE49-F238E27FC236}">
                      <a16:creationId xmlns:a16="http://schemas.microsoft.com/office/drawing/2014/main" id="{274378A5-F5C1-4A01-A476-581CFCBAEB08}"/>
                    </a:ext>
                  </a:extLst>
                </p:cNvPr>
                <p:cNvSpPr/>
                <p:nvPr/>
              </p:nvSpPr>
              <p:spPr>
                <a:xfrm>
                  <a:off x="4695882" y="5099814"/>
                  <a:ext cx="10588" cy="10588"/>
                </a:xfrm>
                <a:custGeom>
                  <a:avLst/>
                  <a:gdLst>
                    <a:gd name="connsiteX0" fmla="*/ 10588 w 10587"/>
                    <a:gd name="connsiteY0" fmla="*/ 5294 h 10587"/>
                    <a:gd name="connsiteX1" fmla="*/ 5294 w 10587"/>
                    <a:gd name="connsiteY1" fmla="*/ 10588 h 10587"/>
                    <a:gd name="connsiteX2" fmla="*/ 0 w 10587"/>
                    <a:gd name="connsiteY2" fmla="*/ 5294 h 10587"/>
                    <a:gd name="connsiteX3" fmla="*/ 5294 w 10587"/>
                    <a:gd name="connsiteY3" fmla="*/ 0 h 10587"/>
                    <a:gd name="connsiteX4" fmla="*/ 10588 w 10587"/>
                    <a:gd name="connsiteY4" fmla="*/ 5294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0588" y="5294"/>
                      </a:moveTo>
                      <a:cubicBezTo>
                        <a:pt x="10588" y="8218"/>
                        <a:pt x="8218" y="10588"/>
                        <a:pt x="5294" y="10588"/>
                      </a:cubicBezTo>
                      <a:cubicBezTo>
                        <a:pt x="2370" y="10588"/>
                        <a:pt x="0" y="8218"/>
                        <a:pt x="0" y="5294"/>
                      </a:cubicBezTo>
                      <a:cubicBezTo>
                        <a:pt x="0" y="2370"/>
                        <a:pt x="2370" y="0"/>
                        <a:pt x="5294" y="0"/>
                      </a:cubicBezTo>
                      <a:cubicBezTo>
                        <a:pt x="8218" y="0"/>
                        <a:pt x="10588" y="2370"/>
                        <a:pt x="10588" y="529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5" name="Freeform: Shape 354">
                  <a:extLst>
                    <a:ext uri="{FF2B5EF4-FFF2-40B4-BE49-F238E27FC236}">
                      <a16:creationId xmlns:a16="http://schemas.microsoft.com/office/drawing/2014/main" id="{DE585984-A3DF-4397-87D5-A7DC9A9E062A}"/>
                    </a:ext>
                  </a:extLst>
                </p:cNvPr>
                <p:cNvSpPr/>
                <p:nvPr/>
              </p:nvSpPr>
              <p:spPr>
                <a:xfrm>
                  <a:off x="6364496" y="4427498"/>
                  <a:ext cx="105877" cy="105877"/>
                </a:xfrm>
                <a:custGeom>
                  <a:avLst/>
                  <a:gdLst>
                    <a:gd name="connsiteX0" fmla="*/ 105877 w 105876"/>
                    <a:gd name="connsiteY0" fmla="*/ 52938 h 105876"/>
                    <a:gd name="connsiteX1" fmla="*/ 52938 w 105876"/>
                    <a:gd name="connsiteY1" fmla="*/ 105876 h 105876"/>
                    <a:gd name="connsiteX2" fmla="*/ 0 w 105876"/>
                    <a:gd name="connsiteY2" fmla="*/ 52938 h 105876"/>
                    <a:gd name="connsiteX3" fmla="*/ 52938 w 105876"/>
                    <a:gd name="connsiteY3" fmla="*/ 0 h 105876"/>
                    <a:gd name="connsiteX4" fmla="*/ 105877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7" y="52938"/>
                      </a:moveTo>
                      <a:cubicBezTo>
                        <a:pt x="105877" y="82175"/>
                        <a:pt x="82175" y="105876"/>
                        <a:pt x="52938" y="105876"/>
                      </a:cubicBezTo>
                      <a:cubicBezTo>
                        <a:pt x="23701" y="105876"/>
                        <a:pt x="0" y="82175"/>
                        <a:pt x="0" y="52938"/>
                      </a:cubicBezTo>
                      <a:cubicBezTo>
                        <a:pt x="0" y="23701"/>
                        <a:pt x="23701" y="0"/>
                        <a:pt x="52938" y="0"/>
                      </a:cubicBezTo>
                      <a:cubicBezTo>
                        <a:pt x="82175" y="0"/>
                        <a:pt x="105877" y="23701"/>
                        <a:pt x="105877"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6" name="Freeform: Shape 355">
                  <a:extLst>
                    <a:ext uri="{FF2B5EF4-FFF2-40B4-BE49-F238E27FC236}">
                      <a16:creationId xmlns:a16="http://schemas.microsoft.com/office/drawing/2014/main" id="{F2A3E376-71AA-44C2-85E2-8A409D6C06C0}"/>
                    </a:ext>
                  </a:extLst>
                </p:cNvPr>
                <p:cNvSpPr/>
                <p:nvPr/>
              </p:nvSpPr>
              <p:spPr>
                <a:xfrm>
                  <a:off x="6797531" y="5482028"/>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7" name="Freeform: Shape 356">
                  <a:extLst>
                    <a:ext uri="{FF2B5EF4-FFF2-40B4-BE49-F238E27FC236}">
                      <a16:creationId xmlns:a16="http://schemas.microsoft.com/office/drawing/2014/main" id="{2291E8B1-47D4-414D-B53E-BE1533A647DF}"/>
                    </a:ext>
                  </a:extLst>
                </p:cNvPr>
                <p:cNvSpPr/>
                <p:nvPr/>
              </p:nvSpPr>
              <p:spPr>
                <a:xfrm>
                  <a:off x="4515892" y="5414267"/>
                  <a:ext cx="74114" cy="74114"/>
                </a:xfrm>
                <a:custGeom>
                  <a:avLst/>
                  <a:gdLst>
                    <a:gd name="connsiteX0" fmla="*/ 76231 w 74113"/>
                    <a:gd name="connsiteY0" fmla="*/ 38116 h 74113"/>
                    <a:gd name="connsiteX1" fmla="*/ 38116 w 74113"/>
                    <a:gd name="connsiteY1" fmla="*/ 76231 h 74113"/>
                    <a:gd name="connsiteX2" fmla="*/ 0 w 74113"/>
                    <a:gd name="connsiteY2" fmla="*/ 38116 h 74113"/>
                    <a:gd name="connsiteX3" fmla="*/ 38116 w 74113"/>
                    <a:gd name="connsiteY3" fmla="*/ 0 h 74113"/>
                    <a:gd name="connsiteX4" fmla="*/ 76231 w 74113"/>
                    <a:gd name="connsiteY4" fmla="*/ 38116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6"/>
                      </a:moveTo>
                      <a:cubicBezTo>
                        <a:pt x="76231" y="59166"/>
                        <a:pt x="59166" y="76231"/>
                        <a:pt x="38116" y="76231"/>
                      </a:cubicBezTo>
                      <a:cubicBezTo>
                        <a:pt x="17065" y="76231"/>
                        <a:pt x="0" y="59166"/>
                        <a:pt x="0" y="38116"/>
                      </a:cubicBezTo>
                      <a:cubicBezTo>
                        <a:pt x="0" y="17065"/>
                        <a:pt x="17065" y="0"/>
                        <a:pt x="38116" y="0"/>
                      </a:cubicBezTo>
                      <a:cubicBezTo>
                        <a:pt x="59166" y="0"/>
                        <a:pt x="76231" y="17065"/>
                        <a:pt x="76231" y="3811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8" name="Freeform: Shape 357">
                  <a:extLst>
                    <a:ext uri="{FF2B5EF4-FFF2-40B4-BE49-F238E27FC236}">
                      <a16:creationId xmlns:a16="http://schemas.microsoft.com/office/drawing/2014/main" id="{3A7905C4-9BE9-4493-A5AD-5EE76398C886}"/>
                    </a:ext>
                  </a:extLst>
                </p:cNvPr>
                <p:cNvSpPr/>
                <p:nvPr/>
              </p:nvSpPr>
              <p:spPr>
                <a:xfrm>
                  <a:off x="6324263" y="4656191"/>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59" name="Freeform: Shape 358">
                  <a:extLst>
                    <a:ext uri="{FF2B5EF4-FFF2-40B4-BE49-F238E27FC236}">
                      <a16:creationId xmlns:a16="http://schemas.microsoft.com/office/drawing/2014/main" id="{AC26DAFE-39B8-4084-B23B-13F892C8D80F}"/>
                    </a:ext>
                  </a:extLst>
                </p:cNvPr>
                <p:cNvSpPr/>
                <p:nvPr/>
              </p:nvSpPr>
              <p:spPr>
                <a:xfrm>
                  <a:off x="5725002" y="1748821"/>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0" name="Freeform: Shape 359">
                  <a:extLst>
                    <a:ext uri="{FF2B5EF4-FFF2-40B4-BE49-F238E27FC236}">
                      <a16:creationId xmlns:a16="http://schemas.microsoft.com/office/drawing/2014/main" id="{72A38895-D438-44ED-872F-50CCB52ABE21}"/>
                    </a:ext>
                  </a:extLst>
                </p:cNvPr>
                <p:cNvSpPr/>
                <p:nvPr/>
              </p:nvSpPr>
              <p:spPr>
                <a:xfrm>
                  <a:off x="5828761" y="1912930"/>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1" name="Freeform: Shape 360">
                  <a:extLst>
                    <a:ext uri="{FF2B5EF4-FFF2-40B4-BE49-F238E27FC236}">
                      <a16:creationId xmlns:a16="http://schemas.microsoft.com/office/drawing/2014/main" id="{FD783053-2EB5-47AE-8CDF-7D1B1F9E04EF}"/>
                    </a:ext>
                  </a:extLst>
                </p:cNvPr>
                <p:cNvSpPr/>
                <p:nvPr/>
              </p:nvSpPr>
              <p:spPr>
                <a:xfrm>
                  <a:off x="5835113" y="1728705"/>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2" name="Freeform: Shape 361">
                  <a:extLst>
                    <a:ext uri="{FF2B5EF4-FFF2-40B4-BE49-F238E27FC236}">
                      <a16:creationId xmlns:a16="http://schemas.microsoft.com/office/drawing/2014/main" id="{E303BC66-E55F-4663-A589-894EA4ED4AD4}"/>
                    </a:ext>
                  </a:extLst>
                </p:cNvPr>
                <p:cNvSpPr/>
                <p:nvPr/>
              </p:nvSpPr>
              <p:spPr>
                <a:xfrm>
                  <a:off x="6070159" y="3632365"/>
                  <a:ext cx="10588" cy="10588"/>
                </a:xfrm>
                <a:custGeom>
                  <a:avLst/>
                  <a:gdLst>
                    <a:gd name="connsiteX0" fmla="*/ 19058 w 10587"/>
                    <a:gd name="connsiteY0" fmla="*/ 9529 h 10587"/>
                    <a:gd name="connsiteX1" fmla="*/ 9529 w 10587"/>
                    <a:gd name="connsiteY1" fmla="*/ 19058 h 10587"/>
                    <a:gd name="connsiteX2" fmla="*/ 0 w 10587"/>
                    <a:gd name="connsiteY2" fmla="*/ 9529 h 10587"/>
                    <a:gd name="connsiteX3" fmla="*/ 9529 w 10587"/>
                    <a:gd name="connsiteY3" fmla="*/ 0 h 10587"/>
                    <a:gd name="connsiteX4" fmla="*/ 19058 w 10587"/>
                    <a:gd name="connsiteY4" fmla="*/ 9529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9058" y="9529"/>
                      </a:moveTo>
                      <a:cubicBezTo>
                        <a:pt x="19058" y="14792"/>
                        <a:pt x="14792" y="19058"/>
                        <a:pt x="9529" y="19058"/>
                      </a:cubicBezTo>
                      <a:cubicBezTo>
                        <a:pt x="4266" y="19058"/>
                        <a:pt x="0" y="14792"/>
                        <a:pt x="0" y="9529"/>
                      </a:cubicBezTo>
                      <a:cubicBezTo>
                        <a:pt x="0" y="4266"/>
                        <a:pt x="4266" y="0"/>
                        <a:pt x="9529" y="0"/>
                      </a:cubicBezTo>
                      <a:cubicBezTo>
                        <a:pt x="14792" y="0"/>
                        <a:pt x="19058" y="4266"/>
                        <a:pt x="19058" y="952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3" name="Freeform: Shape 362">
                  <a:extLst>
                    <a:ext uri="{FF2B5EF4-FFF2-40B4-BE49-F238E27FC236}">
                      <a16:creationId xmlns:a16="http://schemas.microsoft.com/office/drawing/2014/main" id="{FEAD8B62-ABDA-4914-AF79-B1AC3D581F09}"/>
                    </a:ext>
                  </a:extLst>
                </p:cNvPr>
                <p:cNvSpPr/>
                <p:nvPr/>
              </p:nvSpPr>
              <p:spPr>
                <a:xfrm>
                  <a:off x="5737707" y="3612248"/>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4" name="Freeform: Shape 363">
                  <a:extLst>
                    <a:ext uri="{FF2B5EF4-FFF2-40B4-BE49-F238E27FC236}">
                      <a16:creationId xmlns:a16="http://schemas.microsoft.com/office/drawing/2014/main" id="{35A58383-BE1D-4EB9-B8FA-D39686AAF188}"/>
                    </a:ext>
                  </a:extLst>
                </p:cNvPr>
                <p:cNvSpPr/>
                <p:nvPr/>
              </p:nvSpPr>
              <p:spPr>
                <a:xfrm>
                  <a:off x="5181855" y="2372434"/>
                  <a:ext cx="190578" cy="190578"/>
                </a:xfrm>
                <a:custGeom>
                  <a:avLst/>
                  <a:gdLst>
                    <a:gd name="connsiteX0" fmla="*/ 190578 w 190577"/>
                    <a:gd name="connsiteY0" fmla="*/ 95289 h 190577"/>
                    <a:gd name="connsiteX1" fmla="*/ 95289 w 190577"/>
                    <a:gd name="connsiteY1" fmla="*/ 190578 h 190577"/>
                    <a:gd name="connsiteX2" fmla="*/ 0 w 190577"/>
                    <a:gd name="connsiteY2" fmla="*/ 95289 h 190577"/>
                    <a:gd name="connsiteX3" fmla="*/ 95289 w 190577"/>
                    <a:gd name="connsiteY3" fmla="*/ 0 h 190577"/>
                    <a:gd name="connsiteX4" fmla="*/ 190578 w 190577"/>
                    <a:gd name="connsiteY4" fmla="*/ 95289 h 19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7" h="190577">
                      <a:moveTo>
                        <a:pt x="190578" y="95289"/>
                      </a:moveTo>
                      <a:cubicBezTo>
                        <a:pt x="190578" y="147916"/>
                        <a:pt x="147915" y="190578"/>
                        <a:pt x="95289" y="190578"/>
                      </a:cubicBezTo>
                      <a:cubicBezTo>
                        <a:pt x="42662" y="190578"/>
                        <a:pt x="0" y="147916"/>
                        <a:pt x="0" y="95289"/>
                      </a:cubicBezTo>
                      <a:cubicBezTo>
                        <a:pt x="0" y="42662"/>
                        <a:pt x="42662" y="0"/>
                        <a:pt x="95289" y="0"/>
                      </a:cubicBezTo>
                      <a:cubicBezTo>
                        <a:pt x="147915" y="0"/>
                        <a:pt x="190578" y="42662"/>
                        <a:pt x="190578" y="9528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5" name="Freeform: Shape 364">
                  <a:extLst>
                    <a:ext uri="{FF2B5EF4-FFF2-40B4-BE49-F238E27FC236}">
                      <a16:creationId xmlns:a16="http://schemas.microsoft.com/office/drawing/2014/main" id="{095645CF-7CD1-4F11-ADDD-11C6229EBC63}"/>
                    </a:ext>
                  </a:extLst>
                </p:cNvPr>
                <p:cNvSpPr/>
                <p:nvPr/>
              </p:nvSpPr>
              <p:spPr>
                <a:xfrm>
                  <a:off x="5783234" y="2640302"/>
                  <a:ext cx="148227" cy="148227"/>
                </a:xfrm>
                <a:custGeom>
                  <a:avLst/>
                  <a:gdLst>
                    <a:gd name="connsiteX0" fmla="*/ 150345 w 148227"/>
                    <a:gd name="connsiteY0" fmla="*/ 75172 h 148227"/>
                    <a:gd name="connsiteX1" fmla="*/ 75172 w 148227"/>
                    <a:gd name="connsiteY1" fmla="*/ 150345 h 148227"/>
                    <a:gd name="connsiteX2" fmla="*/ 0 w 148227"/>
                    <a:gd name="connsiteY2" fmla="*/ 75172 h 148227"/>
                    <a:gd name="connsiteX3" fmla="*/ 75172 w 148227"/>
                    <a:gd name="connsiteY3" fmla="*/ 0 h 148227"/>
                    <a:gd name="connsiteX4" fmla="*/ 150345 w 148227"/>
                    <a:gd name="connsiteY4" fmla="*/ 75172 h 14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7" h="148227">
                      <a:moveTo>
                        <a:pt x="150345" y="75172"/>
                      </a:moveTo>
                      <a:cubicBezTo>
                        <a:pt x="150345" y="116689"/>
                        <a:pt x="116689" y="150345"/>
                        <a:pt x="75172" y="150345"/>
                      </a:cubicBezTo>
                      <a:cubicBezTo>
                        <a:pt x="33656" y="150345"/>
                        <a:pt x="0" y="116689"/>
                        <a:pt x="0" y="75172"/>
                      </a:cubicBezTo>
                      <a:cubicBezTo>
                        <a:pt x="0" y="33656"/>
                        <a:pt x="33656" y="0"/>
                        <a:pt x="75172" y="0"/>
                      </a:cubicBezTo>
                      <a:cubicBezTo>
                        <a:pt x="116689" y="0"/>
                        <a:pt x="150345" y="33656"/>
                        <a:pt x="150345" y="7517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6" name="Freeform: Shape 365">
                  <a:extLst>
                    <a:ext uri="{FF2B5EF4-FFF2-40B4-BE49-F238E27FC236}">
                      <a16:creationId xmlns:a16="http://schemas.microsoft.com/office/drawing/2014/main" id="{6524889E-B7B3-47B3-8EB7-BF3F746EFBC2}"/>
                    </a:ext>
                  </a:extLst>
                </p:cNvPr>
                <p:cNvSpPr/>
                <p:nvPr/>
              </p:nvSpPr>
              <p:spPr>
                <a:xfrm>
                  <a:off x="6259678" y="4180805"/>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7" name="Freeform: Shape 366">
                  <a:extLst>
                    <a:ext uri="{FF2B5EF4-FFF2-40B4-BE49-F238E27FC236}">
                      <a16:creationId xmlns:a16="http://schemas.microsoft.com/office/drawing/2014/main" id="{9E44D866-AAB2-4740-A9FF-F97E3B686E8D}"/>
                    </a:ext>
                  </a:extLst>
                </p:cNvPr>
                <p:cNvSpPr/>
                <p:nvPr/>
              </p:nvSpPr>
              <p:spPr>
                <a:xfrm>
                  <a:off x="5335376" y="3421671"/>
                  <a:ext cx="211753" cy="211753"/>
                </a:xfrm>
                <a:custGeom>
                  <a:avLst/>
                  <a:gdLst>
                    <a:gd name="connsiteX0" fmla="*/ 213871 w 211753"/>
                    <a:gd name="connsiteY0" fmla="*/ 106935 h 211753"/>
                    <a:gd name="connsiteX1" fmla="*/ 106935 w 211753"/>
                    <a:gd name="connsiteY1" fmla="*/ 213871 h 211753"/>
                    <a:gd name="connsiteX2" fmla="*/ 0 w 211753"/>
                    <a:gd name="connsiteY2" fmla="*/ 106935 h 211753"/>
                    <a:gd name="connsiteX3" fmla="*/ 106935 w 211753"/>
                    <a:gd name="connsiteY3" fmla="*/ 0 h 211753"/>
                    <a:gd name="connsiteX4" fmla="*/ 213871 w 211753"/>
                    <a:gd name="connsiteY4" fmla="*/ 106935 h 21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3" h="211753">
                      <a:moveTo>
                        <a:pt x="213871" y="106935"/>
                      </a:moveTo>
                      <a:cubicBezTo>
                        <a:pt x="213871" y="165994"/>
                        <a:pt x="165994" y="213871"/>
                        <a:pt x="106935" y="213871"/>
                      </a:cubicBezTo>
                      <a:cubicBezTo>
                        <a:pt x="47877" y="213871"/>
                        <a:pt x="0" y="165994"/>
                        <a:pt x="0" y="106935"/>
                      </a:cubicBezTo>
                      <a:cubicBezTo>
                        <a:pt x="0" y="47877"/>
                        <a:pt x="47877" y="0"/>
                        <a:pt x="106935" y="0"/>
                      </a:cubicBezTo>
                      <a:cubicBezTo>
                        <a:pt x="165994" y="0"/>
                        <a:pt x="213871" y="47877"/>
                        <a:pt x="213871" y="10693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8" name="Freeform: Shape 367">
                  <a:extLst>
                    <a:ext uri="{FF2B5EF4-FFF2-40B4-BE49-F238E27FC236}">
                      <a16:creationId xmlns:a16="http://schemas.microsoft.com/office/drawing/2014/main" id="{D16DCF56-022E-4E34-9D77-810DFCF66D4A}"/>
                    </a:ext>
                  </a:extLst>
                </p:cNvPr>
                <p:cNvSpPr/>
                <p:nvPr/>
              </p:nvSpPr>
              <p:spPr>
                <a:xfrm>
                  <a:off x="5226323" y="3684244"/>
                  <a:ext cx="84701" cy="84701"/>
                </a:xfrm>
                <a:custGeom>
                  <a:avLst/>
                  <a:gdLst>
                    <a:gd name="connsiteX0" fmla="*/ 91054 w 84701"/>
                    <a:gd name="connsiteY0" fmla="*/ 45527 h 84701"/>
                    <a:gd name="connsiteX1" fmla="*/ 45527 w 84701"/>
                    <a:gd name="connsiteY1" fmla="*/ 91054 h 84701"/>
                    <a:gd name="connsiteX2" fmla="*/ 0 w 84701"/>
                    <a:gd name="connsiteY2" fmla="*/ 45527 h 84701"/>
                    <a:gd name="connsiteX3" fmla="*/ 45527 w 84701"/>
                    <a:gd name="connsiteY3" fmla="*/ 0 h 84701"/>
                    <a:gd name="connsiteX4" fmla="*/ 91054 w 84701"/>
                    <a:gd name="connsiteY4" fmla="*/ 45527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91054" y="45527"/>
                      </a:moveTo>
                      <a:cubicBezTo>
                        <a:pt x="91054" y="70671"/>
                        <a:pt x="70671" y="91054"/>
                        <a:pt x="45527" y="91054"/>
                      </a:cubicBezTo>
                      <a:cubicBezTo>
                        <a:pt x="20383" y="91054"/>
                        <a:pt x="0" y="70671"/>
                        <a:pt x="0" y="45527"/>
                      </a:cubicBezTo>
                      <a:cubicBezTo>
                        <a:pt x="0" y="20383"/>
                        <a:pt x="20383" y="0"/>
                        <a:pt x="45527" y="0"/>
                      </a:cubicBezTo>
                      <a:cubicBezTo>
                        <a:pt x="70671" y="0"/>
                        <a:pt x="91054" y="20383"/>
                        <a:pt x="91054" y="4552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69" name="Freeform: Shape 368">
                  <a:extLst>
                    <a:ext uri="{FF2B5EF4-FFF2-40B4-BE49-F238E27FC236}">
                      <a16:creationId xmlns:a16="http://schemas.microsoft.com/office/drawing/2014/main" id="{A00CC39E-D518-4B88-8C66-7E10FB42859E}"/>
                    </a:ext>
                  </a:extLst>
                </p:cNvPr>
                <p:cNvSpPr/>
                <p:nvPr/>
              </p:nvSpPr>
              <p:spPr>
                <a:xfrm>
                  <a:off x="5930402" y="3855764"/>
                  <a:ext cx="338805" cy="338805"/>
                </a:xfrm>
                <a:custGeom>
                  <a:avLst/>
                  <a:gdLst>
                    <a:gd name="connsiteX0" fmla="*/ 347275 w 338804"/>
                    <a:gd name="connsiteY0" fmla="*/ 173638 h 338804"/>
                    <a:gd name="connsiteX1" fmla="*/ 173638 w 338804"/>
                    <a:gd name="connsiteY1" fmla="*/ 347275 h 338804"/>
                    <a:gd name="connsiteX2" fmla="*/ 0 w 338804"/>
                    <a:gd name="connsiteY2" fmla="*/ 173638 h 338804"/>
                    <a:gd name="connsiteX3" fmla="*/ 173638 w 338804"/>
                    <a:gd name="connsiteY3" fmla="*/ 0 h 338804"/>
                    <a:gd name="connsiteX4" fmla="*/ 347275 w 338804"/>
                    <a:gd name="connsiteY4" fmla="*/ 173638 h 338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804" h="338804">
                      <a:moveTo>
                        <a:pt x="347275" y="173638"/>
                      </a:moveTo>
                      <a:cubicBezTo>
                        <a:pt x="347275" y="269535"/>
                        <a:pt x="269535" y="347275"/>
                        <a:pt x="173638" y="347275"/>
                      </a:cubicBezTo>
                      <a:cubicBezTo>
                        <a:pt x="77740" y="347275"/>
                        <a:pt x="0" y="269535"/>
                        <a:pt x="0" y="173638"/>
                      </a:cubicBezTo>
                      <a:cubicBezTo>
                        <a:pt x="0" y="77740"/>
                        <a:pt x="77740" y="0"/>
                        <a:pt x="173638" y="0"/>
                      </a:cubicBezTo>
                      <a:cubicBezTo>
                        <a:pt x="269535" y="0"/>
                        <a:pt x="347275" y="77740"/>
                        <a:pt x="347275" y="1736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0" name="Freeform: Shape 369">
                  <a:extLst>
                    <a:ext uri="{FF2B5EF4-FFF2-40B4-BE49-F238E27FC236}">
                      <a16:creationId xmlns:a16="http://schemas.microsoft.com/office/drawing/2014/main" id="{63DC2F79-9BCD-4C15-B05A-60095E251CA5}"/>
                    </a:ext>
                  </a:extLst>
                </p:cNvPr>
                <p:cNvSpPr/>
                <p:nvPr/>
              </p:nvSpPr>
              <p:spPr>
                <a:xfrm>
                  <a:off x="5777940" y="2186091"/>
                  <a:ext cx="63526" cy="63526"/>
                </a:xfrm>
                <a:custGeom>
                  <a:avLst/>
                  <a:gdLst>
                    <a:gd name="connsiteX0" fmla="*/ 67761 w 63525"/>
                    <a:gd name="connsiteY0" fmla="*/ 33881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1" name="Freeform: Shape 370">
                  <a:extLst>
                    <a:ext uri="{FF2B5EF4-FFF2-40B4-BE49-F238E27FC236}">
                      <a16:creationId xmlns:a16="http://schemas.microsoft.com/office/drawing/2014/main" id="{708F899B-65DC-4547-B01F-61D7A2C9B2C2}"/>
                    </a:ext>
                  </a:extLst>
                </p:cNvPr>
                <p:cNvSpPr/>
                <p:nvPr/>
              </p:nvSpPr>
              <p:spPr>
                <a:xfrm>
                  <a:off x="4779524" y="2366082"/>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2" name="Freeform: Shape 371">
                  <a:extLst>
                    <a:ext uri="{FF2B5EF4-FFF2-40B4-BE49-F238E27FC236}">
                      <a16:creationId xmlns:a16="http://schemas.microsoft.com/office/drawing/2014/main" id="{122E2B26-3F47-40A1-B7F9-E8690D9406B9}"/>
                    </a:ext>
                  </a:extLst>
                </p:cNvPr>
                <p:cNvSpPr/>
                <p:nvPr/>
              </p:nvSpPr>
              <p:spPr>
                <a:xfrm>
                  <a:off x="4931986" y="2340671"/>
                  <a:ext cx="63526" cy="63526"/>
                </a:xfrm>
                <a:custGeom>
                  <a:avLst/>
                  <a:gdLst>
                    <a:gd name="connsiteX0" fmla="*/ 69879 w 63525"/>
                    <a:gd name="connsiteY0" fmla="*/ 34939 h 63525"/>
                    <a:gd name="connsiteX1" fmla="*/ 34939 w 63525"/>
                    <a:gd name="connsiteY1" fmla="*/ 69879 h 63525"/>
                    <a:gd name="connsiteX2" fmla="*/ 0 w 63525"/>
                    <a:gd name="connsiteY2" fmla="*/ 34939 h 63525"/>
                    <a:gd name="connsiteX3" fmla="*/ 34939 w 63525"/>
                    <a:gd name="connsiteY3" fmla="*/ 0 h 63525"/>
                    <a:gd name="connsiteX4" fmla="*/ 69879 w 63525"/>
                    <a:gd name="connsiteY4" fmla="*/ 34939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9879" y="34939"/>
                      </a:moveTo>
                      <a:cubicBezTo>
                        <a:pt x="69879" y="54236"/>
                        <a:pt x="54236" y="69879"/>
                        <a:pt x="34939" y="69879"/>
                      </a:cubicBezTo>
                      <a:cubicBezTo>
                        <a:pt x="15643" y="69879"/>
                        <a:pt x="0" y="54236"/>
                        <a:pt x="0" y="34939"/>
                      </a:cubicBezTo>
                      <a:cubicBezTo>
                        <a:pt x="0" y="15643"/>
                        <a:pt x="15643" y="0"/>
                        <a:pt x="34939" y="0"/>
                      </a:cubicBezTo>
                      <a:cubicBezTo>
                        <a:pt x="54236" y="0"/>
                        <a:pt x="69879" y="15643"/>
                        <a:pt x="69879" y="3493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3" name="Freeform: Shape 372">
                  <a:extLst>
                    <a:ext uri="{FF2B5EF4-FFF2-40B4-BE49-F238E27FC236}">
                      <a16:creationId xmlns:a16="http://schemas.microsoft.com/office/drawing/2014/main" id="{E26C7867-650B-46BB-A2BE-583FC96F5507}"/>
                    </a:ext>
                  </a:extLst>
                </p:cNvPr>
                <p:cNvSpPr/>
                <p:nvPr/>
              </p:nvSpPr>
              <p:spPr>
                <a:xfrm>
                  <a:off x="5044216" y="238302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4" name="Freeform: Shape 373">
                  <a:extLst>
                    <a:ext uri="{FF2B5EF4-FFF2-40B4-BE49-F238E27FC236}">
                      <a16:creationId xmlns:a16="http://schemas.microsoft.com/office/drawing/2014/main" id="{713682D2-C452-45CB-938F-B170D342AD9E}"/>
                    </a:ext>
                  </a:extLst>
                </p:cNvPr>
                <p:cNvSpPr/>
                <p:nvPr/>
              </p:nvSpPr>
              <p:spPr>
                <a:xfrm>
                  <a:off x="4737174" y="4968527"/>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5" name="Freeform: Shape 374">
                  <a:extLst>
                    <a:ext uri="{FF2B5EF4-FFF2-40B4-BE49-F238E27FC236}">
                      <a16:creationId xmlns:a16="http://schemas.microsoft.com/office/drawing/2014/main" id="{AF64CD40-F230-4C6E-9646-71FC59B594B0}"/>
                    </a:ext>
                  </a:extLst>
                </p:cNvPr>
                <p:cNvSpPr/>
                <p:nvPr/>
              </p:nvSpPr>
              <p:spPr>
                <a:xfrm>
                  <a:off x="7081280" y="2528073"/>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7" y="52938"/>
                        <a:pt x="26469" y="52938"/>
                      </a:cubicBezTo>
                      <a:cubicBezTo>
                        <a:pt x="11851" y="52938"/>
                        <a:pt x="0" y="41088"/>
                        <a:pt x="0" y="26469"/>
                      </a:cubicBezTo>
                      <a:cubicBezTo>
                        <a:pt x="0" y="11851"/>
                        <a:pt x="11851" y="0"/>
                        <a:pt x="26469" y="0"/>
                      </a:cubicBezTo>
                      <a:cubicBezTo>
                        <a:pt x="41087"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6" name="Freeform: Shape 375">
                  <a:extLst>
                    <a:ext uri="{FF2B5EF4-FFF2-40B4-BE49-F238E27FC236}">
                      <a16:creationId xmlns:a16="http://schemas.microsoft.com/office/drawing/2014/main" id="{897E75CB-2AE1-4FFE-9E59-D881F06C5D8E}"/>
                    </a:ext>
                  </a:extLst>
                </p:cNvPr>
                <p:cNvSpPr/>
                <p:nvPr/>
              </p:nvSpPr>
              <p:spPr>
                <a:xfrm>
                  <a:off x="6351791" y="2448665"/>
                  <a:ext cx="63526" cy="63526"/>
                </a:xfrm>
                <a:custGeom>
                  <a:avLst/>
                  <a:gdLst>
                    <a:gd name="connsiteX0" fmla="*/ 65644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4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4" y="32822"/>
                      </a:moveTo>
                      <a:cubicBezTo>
                        <a:pt x="65644" y="50949"/>
                        <a:pt x="50949" y="65643"/>
                        <a:pt x="32822" y="65643"/>
                      </a:cubicBezTo>
                      <a:cubicBezTo>
                        <a:pt x="14695" y="65643"/>
                        <a:pt x="0" y="50949"/>
                        <a:pt x="0" y="32822"/>
                      </a:cubicBezTo>
                      <a:cubicBezTo>
                        <a:pt x="0" y="14695"/>
                        <a:pt x="14695" y="0"/>
                        <a:pt x="32822" y="0"/>
                      </a:cubicBezTo>
                      <a:cubicBezTo>
                        <a:pt x="50949" y="0"/>
                        <a:pt x="65644" y="14695"/>
                        <a:pt x="65644"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7" name="Freeform: Shape 376">
                  <a:extLst>
                    <a:ext uri="{FF2B5EF4-FFF2-40B4-BE49-F238E27FC236}">
                      <a16:creationId xmlns:a16="http://schemas.microsoft.com/office/drawing/2014/main" id="{F7ECE616-A815-4446-A928-336A213CC219}"/>
                    </a:ext>
                  </a:extLst>
                </p:cNvPr>
                <p:cNvSpPr/>
                <p:nvPr/>
              </p:nvSpPr>
              <p:spPr>
                <a:xfrm>
                  <a:off x="6167566" y="2428549"/>
                  <a:ext cx="95289" cy="95289"/>
                </a:xfrm>
                <a:custGeom>
                  <a:avLst/>
                  <a:gdLst>
                    <a:gd name="connsiteX0" fmla="*/ 95289 w 95288"/>
                    <a:gd name="connsiteY0" fmla="*/ 47644 h 95288"/>
                    <a:gd name="connsiteX1" fmla="*/ 47644 w 95288"/>
                    <a:gd name="connsiteY1" fmla="*/ 95289 h 95288"/>
                    <a:gd name="connsiteX2" fmla="*/ 0 w 95288"/>
                    <a:gd name="connsiteY2" fmla="*/ 47644 h 95288"/>
                    <a:gd name="connsiteX3" fmla="*/ 47644 w 95288"/>
                    <a:gd name="connsiteY3" fmla="*/ 0 h 95288"/>
                    <a:gd name="connsiteX4" fmla="*/ 95289 w 95288"/>
                    <a:gd name="connsiteY4" fmla="*/ 47644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5289" y="47644"/>
                      </a:moveTo>
                      <a:cubicBezTo>
                        <a:pt x="95289" y="73958"/>
                        <a:pt x="73958" y="95289"/>
                        <a:pt x="47644" y="95289"/>
                      </a:cubicBezTo>
                      <a:cubicBezTo>
                        <a:pt x="21331" y="95289"/>
                        <a:pt x="0" y="73958"/>
                        <a:pt x="0" y="47644"/>
                      </a:cubicBezTo>
                      <a:cubicBezTo>
                        <a:pt x="0" y="21331"/>
                        <a:pt x="21331" y="0"/>
                        <a:pt x="47644" y="0"/>
                      </a:cubicBezTo>
                      <a:cubicBezTo>
                        <a:pt x="73958" y="0"/>
                        <a:pt x="95289" y="21331"/>
                        <a:pt x="95289" y="4764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8" name="Freeform: Shape 377">
                  <a:extLst>
                    <a:ext uri="{FF2B5EF4-FFF2-40B4-BE49-F238E27FC236}">
                      <a16:creationId xmlns:a16="http://schemas.microsoft.com/office/drawing/2014/main" id="{88BAE8C9-51E6-41AB-9945-6642C40207BA}"/>
                    </a:ext>
                  </a:extLst>
                </p:cNvPr>
                <p:cNvSpPr/>
                <p:nvPr/>
              </p:nvSpPr>
              <p:spPr>
                <a:xfrm>
                  <a:off x="6120980" y="23936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79" name="Freeform: Shape 378">
                  <a:extLst>
                    <a:ext uri="{FF2B5EF4-FFF2-40B4-BE49-F238E27FC236}">
                      <a16:creationId xmlns:a16="http://schemas.microsoft.com/office/drawing/2014/main" id="{0CFFE639-84CA-4E66-8EE6-AA43EBB16700}"/>
                    </a:ext>
                  </a:extLst>
                </p:cNvPr>
                <p:cNvSpPr/>
                <p:nvPr/>
              </p:nvSpPr>
              <p:spPr>
                <a:xfrm>
                  <a:off x="5407372" y="2286674"/>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0" name="Freeform: Shape 379">
                  <a:extLst>
                    <a:ext uri="{FF2B5EF4-FFF2-40B4-BE49-F238E27FC236}">
                      <a16:creationId xmlns:a16="http://schemas.microsoft.com/office/drawing/2014/main" id="{7FA13CB2-90E4-4597-A4E0-625391A43629}"/>
                    </a:ext>
                  </a:extLst>
                </p:cNvPr>
                <p:cNvSpPr/>
                <p:nvPr/>
              </p:nvSpPr>
              <p:spPr>
                <a:xfrm>
                  <a:off x="5549247" y="219032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1" name="Freeform: Shape 380">
                  <a:extLst>
                    <a:ext uri="{FF2B5EF4-FFF2-40B4-BE49-F238E27FC236}">
                      <a16:creationId xmlns:a16="http://schemas.microsoft.com/office/drawing/2014/main" id="{B9B38091-6FE2-4667-A90C-428A9AFF34EE}"/>
                    </a:ext>
                  </a:extLst>
                </p:cNvPr>
                <p:cNvSpPr/>
                <p:nvPr/>
              </p:nvSpPr>
              <p:spPr>
                <a:xfrm>
                  <a:off x="5741942" y="2132094"/>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2" name="Freeform: Shape 381">
                  <a:extLst>
                    <a:ext uri="{FF2B5EF4-FFF2-40B4-BE49-F238E27FC236}">
                      <a16:creationId xmlns:a16="http://schemas.microsoft.com/office/drawing/2014/main" id="{D9F9B70A-D4DF-4EE2-9A16-68F96ADA9846}"/>
                    </a:ext>
                  </a:extLst>
                </p:cNvPr>
                <p:cNvSpPr/>
                <p:nvPr/>
              </p:nvSpPr>
              <p:spPr>
                <a:xfrm>
                  <a:off x="4493658" y="5592140"/>
                  <a:ext cx="21175" cy="21175"/>
                </a:xfrm>
                <a:custGeom>
                  <a:avLst/>
                  <a:gdLst>
                    <a:gd name="connsiteX0" fmla="*/ 25410 w 21175"/>
                    <a:gd name="connsiteY0" fmla="*/ 12705 h 21175"/>
                    <a:gd name="connsiteX1" fmla="*/ 12705 w 21175"/>
                    <a:gd name="connsiteY1" fmla="*/ 25411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1"/>
                        <a:pt x="12705" y="25411"/>
                      </a:cubicBezTo>
                      <a:cubicBezTo>
                        <a:pt x="5688" y="25411"/>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3" name="Freeform: Shape 382">
                  <a:extLst>
                    <a:ext uri="{FF2B5EF4-FFF2-40B4-BE49-F238E27FC236}">
                      <a16:creationId xmlns:a16="http://schemas.microsoft.com/office/drawing/2014/main" id="{5058D42A-D7C8-4678-8239-6B76EAF7A616}"/>
                    </a:ext>
                  </a:extLst>
                </p:cNvPr>
                <p:cNvSpPr/>
                <p:nvPr/>
              </p:nvSpPr>
              <p:spPr>
                <a:xfrm>
                  <a:off x="5693239" y="2824527"/>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3"/>
                        <a:pt x="8532" y="0"/>
                        <a:pt x="19058" y="0"/>
                      </a:cubicBezTo>
                      <a:cubicBezTo>
                        <a:pt x="29583" y="0"/>
                        <a:pt x="38116" y="8532"/>
                        <a:pt x="38116"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4" name="Freeform: Shape 383">
                  <a:extLst>
                    <a:ext uri="{FF2B5EF4-FFF2-40B4-BE49-F238E27FC236}">
                      <a16:creationId xmlns:a16="http://schemas.microsoft.com/office/drawing/2014/main" id="{08E267C3-9295-400D-B1DC-C579FDAC06A5}"/>
                    </a:ext>
                  </a:extLst>
                </p:cNvPr>
                <p:cNvSpPr/>
                <p:nvPr/>
              </p:nvSpPr>
              <p:spPr>
                <a:xfrm>
                  <a:off x="5956871" y="319191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0"/>
                        <a:pt x="9481" y="0"/>
                        <a:pt x="21175" y="0"/>
                      </a:cubicBezTo>
                      <a:cubicBezTo>
                        <a:pt x="32870" y="0"/>
                        <a:pt x="42351" y="9480"/>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5" name="Freeform: Shape 384">
                  <a:extLst>
                    <a:ext uri="{FF2B5EF4-FFF2-40B4-BE49-F238E27FC236}">
                      <a16:creationId xmlns:a16="http://schemas.microsoft.com/office/drawing/2014/main" id="{527FDECC-C9F3-46A3-9443-663F274B9002}"/>
                    </a:ext>
                  </a:extLst>
                </p:cNvPr>
                <p:cNvSpPr/>
                <p:nvPr/>
              </p:nvSpPr>
              <p:spPr>
                <a:xfrm>
                  <a:off x="5622302" y="3149568"/>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6" name="Freeform: Shape 385">
                  <a:extLst>
                    <a:ext uri="{FF2B5EF4-FFF2-40B4-BE49-F238E27FC236}">
                      <a16:creationId xmlns:a16="http://schemas.microsoft.com/office/drawing/2014/main" id="{F05BE44F-918C-4A14-B753-9FCFEB9B3913}"/>
                    </a:ext>
                  </a:extLst>
                </p:cNvPr>
                <p:cNvSpPr/>
                <p:nvPr/>
              </p:nvSpPr>
              <p:spPr>
                <a:xfrm>
                  <a:off x="5550305" y="2996047"/>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7" name="Freeform: Shape 386">
                  <a:extLst>
                    <a:ext uri="{FF2B5EF4-FFF2-40B4-BE49-F238E27FC236}">
                      <a16:creationId xmlns:a16="http://schemas.microsoft.com/office/drawing/2014/main" id="{D6A49D13-E839-4C36-9637-D6D030EF6CB9}"/>
                    </a:ext>
                  </a:extLst>
                </p:cNvPr>
                <p:cNvSpPr/>
                <p:nvPr/>
              </p:nvSpPr>
              <p:spPr>
                <a:xfrm>
                  <a:off x="6079688" y="3660952"/>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8" name="Freeform: Shape 387">
                  <a:extLst>
                    <a:ext uri="{FF2B5EF4-FFF2-40B4-BE49-F238E27FC236}">
                      <a16:creationId xmlns:a16="http://schemas.microsoft.com/office/drawing/2014/main" id="{C64860FD-CF30-487B-95B9-290A245AC3B6}"/>
                    </a:ext>
                  </a:extLst>
                </p:cNvPr>
                <p:cNvSpPr/>
                <p:nvPr/>
              </p:nvSpPr>
              <p:spPr>
                <a:xfrm>
                  <a:off x="7493140" y="2635008"/>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1"/>
                        <a:pt x="9480" y="0"/>
                        <a:pt x="21175" y="0"/>
                      </a:cubicBezTo>
                      <a:cubicBezTo>
                        <a:pt x="32870" y="0"/>
                        <a:pt x="42351" y="9481"/>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89" name="Freeform: Shape 388">
                  <a:extLst>
                    <a:ext uri="{FF2B5EF4-FFF2-40B4-BE49-F238E27FC236}">
                      <a16:creationId xmlns:a16="http://schemas.microsoft.com/office/drawing/2014/main" id="{EB1CE09E-9062-41EA-9C24-91AAB576DAE9}"/>
                    </a:ext>
                  </a:extLst>
                </p:cNvPr>
                <p:cNvSpPr/>
                <p:nvPr/>
              </p:nvSpPr>
              <p:spPr>
                <a:xfrm>
                  <a:off x="7392557" y="2594775"/>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0" name="Freeform: Shape 389">
                  <a:extLst>
                    <a:ext uri="{FF2B5EF4-FFF2-40B4-BE49-F238E27FC236}">
                      <a16:creationId xmlns:a16="http://schemas.microsoft.com/office/drawing/2014/main" id="{2EF8126A-4BFE-4F9C-80D9-D772624ADDAA}"/>
                    </a:ext>
                  </a:extLst>
                </p:cNvPr>
                <p:cNvSpPr/>
                <p:nvPr/>
              </p:nvSpPr>
              <p:spPr>
                <a:xfrm>
                  <a:off x="7197745" y="2583128"/>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1" name="Freeform: Shape 390">
                  <a:extLst>
                    <a:ext uri="{FF2B5EF4-FFF2-40B4-BE49-F238E27FC236}">
                      <a16:creationId xmlns:a16="http://schemas.microsoft.com/office/drawing/2014/main" id="{77F0D990-486C-4113-8119-B23F113D2956}"/>
                    </a:ext>
                  </a:extLst>
                </p:cNvPr>
                <p:cNvSpPr/>
                <p:nvPr/>
              </p:nvSpPr>
              <p:spPr>
                <a:xfrm>
                  <a:off x="7290916" y="2648772"/>
                  <a:ext cx="31763" cy="31763"/>
                </a:xfrm>
                <a:custGeom>
                  <a:avLst/>
                  <a:gdLst>
                    <a:gd name="connsiteX0" fmla="*/ 33880 w 31762"/>
                    <a:gd name="connsiteY0" fmla="*/ 16940 h 31762"/>
                    <a:gd name="connsiteX1" fmla="*/ 16940 w 31762"/>
                    <a:gd name="connsiteY1" fmla="*/ 33880 h 31762"/>
                    <a:gd name="connsiteX2" fmla="*/ 0 w 31762"/>
                    <a:gd name="connsiteY2" fmla="*/ 16940 h 31762"/>
                    <a:gd name="connsiteX3" fmla="*/ 16940 w 31762"/>
                    <a:gd name="connsiteY3" fmla="*/ 0 h 31762"/>
                    <a:gd name="connsiteX4" fmla="*/ 33880 w 31762"/>
                    <a:gd name="connsiteY4" fmla="*/ 16940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3880" y="16940"/>
                      </a:moveTo>
                      <a:cubicBezTo>
                        <a:pt x="33880" y="26296"/>
                        <a:pt x="26296" y="33880"/>
                        <a:pt x="16940" y="33880"/>
                      </a:cubicBezTo>
                      <a:cubicBezTo>
                        <a:pt x="7584" y="33880"/>
                        <a:pt x="0" y="26296"/>
                        <a:pt x="0" y="16940"/>
                      </a:cubicBezTo>
                      <a:cubicBezTo>
                        <a:pt x="0" y="7584"/>
                        <a:pt x="7584" y="0"/>
                        <a:pt x="16940" y="0"/>
                      </a:cubicBezTo>
                      <a:cubicBezTo>
                        <a:pt x="26296" y="0"/>
                        <a:pt x="33880" y="7584"/>
                        <a:pt x="33880" y="1694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2" name="Freeform: Shape 391">
                  <a:extLst>
                    <a:ext uri="{FF2B5EF4-FFF2-40B4-BE49-F238E27FC236}">
                      <a16:creationId xmlns:a16="http://schemas.microsoft.com/office/drawing/2014/main" id="{B564E050-A6B8-4821-ADB8-73062EF2A7D4}"/>
                    </a:ext>
                  </a:extLst>
                </p:cNvPr>
                <p:cNvSpPr/>
                <p:nvPr/>
              </p:nvSpPr>
              <p:spPr>
                <a:xfrm>
                  <a:off x="4107208" y="2558777"/>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3" name="Freeform: Shape 392">
                  <a:extLst>
                    <a:ext uri="{FF2B5EF4-FFF2-40B4-BE49-F238E27FC236}">
                      <a16:creationId xmlns:a16="http://schemas.microsoft.com/office/drawing/2014/main" id="{5F389F5F-8F73-43E6-9850-4BC93F3253DF}"/>
                    </a:ext>
                  </a:extLst>
                </p:cNvPr>
                <p:cNvSpPr/>
                <p:nvPr/>
              </p:nvSpPr>
              <p:spPr>
                <a:xfrm>
                  <a:off x="3705936" y="2665712"/>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4" name="Freeform: Shape 393">
                  <a:extLst>
                    <a:ext uri="{FF2B5EF4-FFF2-40B4-BE49-F238E27FC236}">
                      <a16:creationId xmlns:a16="http://schemas.microsoft.com/office/drawing/2014/main" id="{8B876769-37A4-41E7-A2E1-C8A0B47E00DA}"/>
                    </a:ext>
                  </a:extLst>
                </p:cNvPr>
                <p:cNvSpPr/>
                <p:nvPr/>
              </p:nvSpPr>
              <p:spPr>
                <a:xfrm>
                  <a:off x="3792755" y="262547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5" name="Freeform: Shape 394">
                  <a:extLst>
                    <a:ext uri="{FF2B5EF4-FFF2-40B4-BE49-F238E27FC236}">
                      <a16:creationId xmlns:a16="http://schemas.microsoft.com/office/drawing/2014/main" id="{BAD8603C-53F4-4CD5-8E93-52CB12B9FEEE}"/>
                    </a:ext>
                  </a:extLst>
                </p:cNvPr>
                <p:cNvSpPr/>
                <p:nvPr/>
              </p:nvSpPr>
              <p:spPr>
                <a:xfrm>
                  <a:off x="3933571" y="2557718"/>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6" name="Freeform: Shape 395">
                  <a:extLst>
                    <a:ext uri="{FF2B5EF4-FFF2-40B4-BE49-F238E27FC236}">
                      <a16:creationId xmlns:a16="http://schemas.microsoft.com/office/drawing/2014/main" id="{B3CEAF04-71D0-4785-830B-A075131D9C2C}"/>
                    </a:ext>
                  </a:extLst>
                </p:cNvPr>
                <p:cNvSpPr/>
                <p:nvPr/>
              </p:nvSpPr>
              <p:spPr>
                <a:xfrm>
                  <a:off x="3986509" y="2613833"/>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sp>
            <p:nvSpPr>
              <p:cNvPr id="296" name="Freeform: Shape 295">
                <a:extLst>
                  <a:ext uri="{FF2B5EF4-FFF2-40B4-BE49-F238E27FC236}">
                    <a16:creationId xmlns:a16="http://schemas.microsoft.com/office/drawing/2014/main" id="{9BAF06AC-EE8E-4C36-ADBE-FF872FD7B38C}"/>
                  </a:ext>
                </a:extLst>
              </p:cNvPr>
              <p:cNvSpPr/>
              <p:nvPr/>
            </p:nvSpPr>
            <p:spPr>
              <a:xfrm>
                <a:off x="3920865" y="2677359"/>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grpSp>
          <p:nvGrpSpPr>
            <p:cNvPr id="397" name="Group 396">
              <a:extLst>
                <a:ext uri="{FF2B5EF4-FFF2-40B4-BE49-F238E27FC236}">
                  <a16:creationId xmlns:a16="http://schemas.microsoft.com/office/drawing/2014/main" id="{0C63E48D-0FCB-474B-9362-D3DB4A851EFF}"/>
                </a:ext>
              </a:extLst>
            </p:cNvPr>
            <p:cNvGrpSpPr/>
            <p:nvPr/>
          </p:nvGrpSpPr>
          <p:grpSpPr>
            <a:xfrm>
              <a:off x="3862633" y="1596359"/>
              <a:ext cx="3509808" cy="4036013"/>
              <a:chOff x="3862633" y="1596359"/>
              <a:chExt cx="3509808" cy="4036013"/>
            </a:xfrm>
            <a:solidFill>
              <a:schemeClr val="accent1"/>
            </a:solidFill>
          </p:grpSpPr>
          <p:sp>
            <p:nvSpPr>
              <p:cNvPr id="398" name="Freeform: Shape 397">
                <a:extLst>
                  <a:ext uri="{FF2B5EF4-FFF2-40B4-BE49-F238E27FC236}">
                    <a16:creationId xmlns:a16="http://schemas.microsoft.com/office/drawing/2014/main" id="{AE79DE00-515B-48F4-A601-47ED40305188}"/>
                  </a:ext>
                </a:extLst>
              </p:cNvPr>
              <p:cNvSpPr/>
              <p:nvPr/>
            </p:nvSpPr>
            <p:spPr>
              <a:xfrm>
                <a:off x="5138446" y="2265499"/>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399" name="Freeform: Shape 398">
                <a:extLst>
                  <a:ext uri="{FF2B5EF4-FFF2-40B4-BE49-F238E27FC236}">
                    <a16:creationId xmlns:a16="http://schemas.microsoft.com/office/drawing/2014/main" id="{3BF219DC-A5A5-4BA5-86FF-E72BE389A879}"/>
                  </a:ext>
                </a:extLst>
              </p:cNvPr>
              <p:cNvSpPr/>
              <p:nvPr/>
            </p:nvSpPr>
            <p:spPr>
              <a:xfrm>
                <a:off x="5542894" y="3567780"/>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0" name="Freeform: Shape 399">
                <a:extLst>
                  <a:ext uri="{FF2B5EF4-FFF2-40B4-BE49-F238E27FC236}">
                    <a16:creationId xmlns:a16="http://schemas.microsoft.com/office/drawing/2014/main" id="{03B17EE8-7D8B-4280-A9F9-3F7BE678F64C}"/>
                  </a:ext>
                </a:extLst>
              </p:cNvPr>
              <p:cNvSpPr/>
              <p:nvPr/>
            </p:nvSpPr>
            <p:spPr>
              <a:xfrm>
                <a:off x="5743001" y="355931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1" name="Freeform: Shape 400">
                <a:extLst>
                  <a:ext uri="{FF2B5EF4-FFF2-40B4-BE49-F238E27FC236}">
                    <a16:creationId xmlns:a16="http://schemas.microsoft.com/office/drawing/2014/main" id="{BD4CA0BF-743F-4A39-8364-BF653A1A373E}"/>
                  </a:ext>
                </a:extLst>
              </p:cNvPr>
              <p:cNvSpPr/>
              <p:nvPr/>
            </p:nvSpPr>
            <p:spPr>
              <a:xfrm>
                <a:off x="5363963" y="3304148"/>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2" name="Freeform: Shape 401">
                <a:extLst>
                  <a:ext uri="{FF2B5EF4-FFF2-40B4-BE49-F238E27FC236}">
                    <a16:creationId xmlns:a16="http://schemas.microsoft.com/office/drawing/2014/main" id="{4872585B-1227-4177-82A2-6EFD092C3C84}"/>
                  </a:ext>
                </a:extLst>
              </p:cNvPr>
              <p:cNvSpPr/>
              <p:nvPr/>
            </p:nvSpPr>
            <p:spPr>
              <a:xfrm>
                <a:off x="5480427" y="3206741"/>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2" y="38116"/>
                      <a:pt x="0" y="29583"/>
                      <a:pt x="0" y="19058"/>
                    </a:cubicBezTo>
                    <a:cubicBezTo>
                      <a:pt x="0" y="8532"/>
                      <a:pt x="8532" y="0"/>
                      <a:pt x="19058" y="0"/>
                    </a:cubicBezTo>
                    <a:cubicBezTo>
                      <a:pt x="29583" y="0"/>
                      <a:pt x="38116" y="8532"/>
                      <a:pt x="38116"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403" name="Group 402">
                <a:extLst>
                  <a:ext uri="{FF2B5EF4-FFF2-40B4-BE49-F238E27FC236}">
                    <a16:creationId xmlns:a16="http://schemas.microsoft.com/office/drawing/2014/main" id="{BB803D5B-7818-4D1E-BD14-F5DE08A8EDE4}"/>
                  </a:ext>
                </a:extLst>
              </p:cNvPr>
              <p:cNvGrpSpPr/>
              <p:nvPr/>
            </p:nvGrpSpPr>
            <p:grpSpPr>
              <a:xfrm>
                <a:off x="3862633" y="1596359"/>
                <a:ext cx="3509808" cy="4036013"/>
                <a:chOff x="3862633" y="1596359"/>
                <a:chExt cx="3509808" cy="4036013"/>
              </a:xfrm>
              <a:grpFill/>
            </p:grpSpPr>
            <p:sp>
              <p:nvSpPr>
                <p:cNvPr id="404" name="Freeform: Shape 403">
                  <a:extLst>
                    <a:ext uri="{FF2B5EF4-FFF2-40B4-BE49-F238E27FC236}">
                      <a16:creationId xmlns:a16="http://schemas.microsoft.com/office/drawing/2014/main" id="{8E26A1EA-C2DA-4E81-9B02-B0325B3FD79D}"/>
                    </a:ext>
                  </a:extLst>
                </p:cNvPr>
                <p:cNvSpPr/>
                <p:nvPr/>
              </p:nvSpPr>
              <p:spPr>
                <a:xfrm>
                  <a:off x="4325314" y="253760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5" name="Freeform: Shape 404">
                  <a:extLst>
                    <a:ext uri="{FF2B5EF4-FFF2-40B4-BE49-F238E27FC236}">
                      <a16:creationId xmlns:a16="http://schemas.microsoft.com/office/drawing/2014/main" id="{13B516F3-519B-49EC-A8BB-96E89E41CD50}"/>
                    </a:ext>
                  </a:extLst>
                </p:cNvPr>
                <p:cNvSpPr/>
                <p:nvPr/>
              </p:nvSpPr>
              <p:spPr>
                <a:xfrm>
                  <a:off x="5549247" y="1596359"/>
                  <a:ext cx="179990" cy="179990"/>
                </a:xfrm>
                <a:custGeom>
                  <a:avLst/>
                  <a:gdLst>
                    <a:gd name="connsiteX0" fmla="*/ 186343 w 179990"/>
                    <a:gd name="connsiteY0" fmla="*/ 93171 h 179990"/>
                    <a:gd name="connsiteX1" fmla="*/ 93171 w 179990"/>
                    <a:gd name="connsiteY1" fmla="*/ 186343 h 179990"/>
                    <a:gd name="connsiteX2" fmla="*/ 0 w 179990"/>
                    <a:gd name="connsiteY2" fmla="*/ 93171 h 179990"/>
                    <a:gd name="connsiteX3" fmla="*/ 93171 w 179990"/>
                    <a:gd name="connsiteY3" fmla="*/ 0 h 179990"/>
                    <a:gd name="connsiteX4" fmla="*/ 186343 w 179990"/>
                    <a:gd name="connsiteY4" fmla="*/ 93171 h 17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0" h="179990">
                      <a:moveTo>
                        <a:pt x="186343" y="93171"/>
                      </a:moveTo>
                      <a:cubicBezTo>
                        <a:pt x="186343" y="144628"/>
                        <a:pt x="144628" y="186343"/>
                        <a:pt x="93171" y="186343"/>
                      </a:cubicBezTo>
                      <a:cubicBezTo>
                        <a:pt x="41714" y="186343"/>
                        <a:pt x="0" y="144628"/>
                        <a:pt x="0" y="93171"/>
                      </a:cubicBezTo>
                      <a:cubicBezTo>
                        <a:pt x="0" y="41714"/>
                        <a:pt x="41714" y="0"/>
                        <a:pt x="93171" y="0"/>
                      </a:cubicBezTo>
                      <a:cubicBezTo>
                        <a:pt x="144628" y="0"/>
                        <a:pt x="186343" y="41714"/>
                        <a:pt x="186343" y="9317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6" name="Freeform: Shape 405">
                  <a:extLst>
                    <a:ext uri="{FF2B5EF4-FFF2-40B4-BE49-F238E27FC236}">
                      <a16:creationId xmlns:a16="http://schemas.microsoft.com/office/drawing/2014/main" id="{6EF2874F-60D5-4701-855F-93E3284DB7A7}"/>
                    </a:ext>
                  </a:extLst>
                </p:cNvPr>
                <p:cNvSpPr/>
                <p:nvPr/>
              </p:nvSpPr>
              <p:spPr>
                <a:xfrm>
                  <a:off x="5381962" y="2732414"/>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7" name="Freeform: Shape 406">
                  <a:extLst>
                    <a:ext uri="{FF2B5EF4-FFF2-40B4-BE49-F238E27FC236}">
                      <a16:creationId xmlns:a16="http://schemas.microsoft.com/office/drawing/2014/main" id="{D6D06962-E6BE-44F1-BC70-0590C7E6A2B2}"/>
                    </a:ext>
                  </a:extLst>
                </p:cNvPr>
                <p:cNvSpPr/>
                <p:nvPr/>
              </p:nvSpPr>
              <p:spPr>
                <a:xfrm>
                  <a:off x="6249091" y="2359729"/>
                  <a:ext cx="84701" cy="84701"/>
                </a:xfrm>
                <a:custGeom>
                  <a:avLst/>
                  <a:gdLst>
                    <a:gd name="connsiteX0" fmla="*/ 84701 w 84701"/>
                    <a:gd name="connsiteY0" fmla="*/ 42351 h 84701"/>
                    <a:gd name="connsiteX1" fmla="*/ 42351 w 84701"/>
                    <a:gd name="connsiteY1" fmla="*/ 84701 h 84701"/>
                    <a:gd name="connsiteX2" fmla="*/ 0 w 84701"/>
                    <a:gd name="connsiteY2" fmla="*/ 42351 h 84701"/>
                    <a:gd name="connsiteX3" fmla="*/ 42351 w 84701"/>
                    <a:gd name="connsiteY3" fmla="*/ 0 h 84701"/>
                    <a:gd name="connsiteX4" fmla="*/ 84701 w 84701"/>
                    <a:gd name="connsiteY4" fmla="*/ 42351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4701" y="42351"/>
                      </a:moveTo>
                      <a:cubicBezTo>
                        <a:pt x="84701" y="65740"/>
                        <a:pt x="65740" y="84701"/>
                        <a:pt x="42351" y="84701"/>
                      </a:cubicBezTo>
                      <a:cubicBezTo>
                        <a:pt x="18961" y="84701"/>
                        <a:pt x="0" y="65740"/>
                        <a:pt x="0" y="42351"/>
                      </a:cubicBezTo>
                      <a:cubicBezTo>
                        <a:pt x="0" y="18961"/>
                        <a:pt x="18961" y="0"/>
                        <a:pt x="42351" y="0"/>
                      </a:cubicBezTo>
                      <a:cubicBezTo>
                        <a:pt x="65740" y="0"/>
                        <a:pt x="84701" y="18961"/>
                        <a:pt x="84701" y="4235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8" name="Freeform: Shape 407">
                  <a:extLst>
                    <a:ext uri="{FF2B5EF4-FFF2-40B4-BE49-F238E27FC236}">
                      <a16:creationId xmlns:a16="http://schemas.microsoft.com/office/drawing/2014/main" id="{0F9984D6-C878-4BD0-A68C-71BD3F1B521F}"/>
                    </a:ext>
                  </a:extLst>
                </p:cNvPr>
                <p:cNvSpPr/>
                <p:nvPr/>
              </p:nvSpPr>
              <p:spPr>
                <a:xfrm>
                  <a:off x="6366614" y="2320555"/>
                  <a:ext cx="127052" cy="127052"/>
                </a:xfrm>
                <a:custGeom>
                  <a:avLst/>
                  <a:gdLst>
                    <a:gd name="connsiteX0" fmla="*/ 127052 w 127051"/>
                    <a:gd name="connsiteY0" fmla="*/ 63526 h 127051"/>
                    <a:gd name="connsiteX1" fmla="*/ 63526 w 127051"/>
                    <a:gd name="connsiteY1" fmla="*/ 127052 h 127051"/>
                    <a:gd name="connsiteX2" fmla="*/ 0 w 127051"/>
                    <a:gd name="connsiteY2" fmla="*/ 63526 h 127051"/>
                    <a:gd name="connsiteX3" fmla="*/ 63526 w 127051"/>
                    <a:gd name="connsiteY3" fmla="*/ 0 h 127051"/>
                    <a:gd name="connsiteX4" fmla="*/ 127052 w 127051"/>
                    <a:gd name="connsiteY4" fmla="*/ 63526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27052" y="63526"/>
                      </a:moveTo>
                      <a:cubicBezTo>
                        <a:pt x="127052" y="98610"/>
                        <a:pt x="98610" y="127052"/>
                        <a:pt x="63526" y="127052"/>
                      </a:cubicBezTo>
                      <a:cubicBezTo>
                        <a:pt x="28441" y="127052"/>
                        <a:pt x="0" y="98610"/>
                        <a:pt x="0" y="63526"/>
                      </a:cubicBezTo>
                      <a:cubicBezTo>
                        <a:pt x="0" y="28442"/>
                        <a:pt x="28441" y="0"/>
                        <a:pt x="63526" y="0"/>
                      </a:cubicBezTo>
                      <a:cubicBezTo>
                        <a:pt x="98610" y="0"/>
                        <a:pt x="127052" y="28442"/>
                        <a:pt x="127052" y="6352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09" name="Freeform: Shape 408">
                  <a:extLst>
                    <a:ext uri="{FF2B5EF4-FFF2-40B4-BE49-F238E27FC236}">
                      <a16:creationId xmlns:a16="http://schemas.microsoft.com/office/drawing/2014/main" id="{04A29230-A390-4EC6-B140-25C780701E17}"/>
                    </a:ext>
                  </a:extLst>
                </p:cNvPr>
                <p:cNvSpPr/>
                <p:nvPr/>
              </p:nvSpPr>
              <p:spPr>
                <a:xfrm>
                  <a:off x="5518542" y="3335911"/>
                  <a:ext cx="105877" cy="105877"/>
                </a:xfrm>
                <a:custGeom>
                  <a:avLst/>
                  <a:gdLst>
                    <a:gd name="connsiteX0" fmla="*/ 112229 w 105876"/>
                    <a:gd name="connsiteY0" fmla="*/ 56115 h 105876"/>
                    <a:gd name="connsiteX1" fmla="*/ 56115 w 105876"/>
                    <a:gd name="connsiteY1" fmla="*/ 112229 h 105876"/>
                    <a:gd name="connsiteX2" fmla="*/ 0 w 105876"/>
                    <a:gd name="connsiteY2" fmla="*/ 56115 h 105876"/>
                    <a:gd name="connsiteX3" fmla="*/ 56115 w 105876"/>
                    <a:gd name="connsiteY3" fmla="*/ 0 h 105876"/>
                    <a:gd name="connsiteX4" fmla="*/ 112229 w 105876"/>
                    <a:gd name="connsiteY4" fmla="*/ 56115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12229" y="56115"/>
                      </a:moveTo>
                      <a:cubicBezTo>
                        <a:pt x="112229" y="87106"/>
                        <a:pt x="87106" y="112229"/>
                        <a:pt x="56115" y="112229"/>
                      </a:cubicBezTo>
                      <a:cubicBezTo>
                        <a:pt x="25123" y="112229"/>
                        <a:pt x="0" y="87106"/>
                        <a:pt x="0" y="56115"/>
                      </a:cubicBezTo>
                      <a:cubicBezTo>
                        <a:pt x="0" y="25123"/>
                        <a:pt x="25123" y="0"/>
                        <a:pt x="56115" y="0"/>
                      </a:cubicBezTo>
                      <a:cubicBezTo>
                        <a:pt x="87106" y="0"/>
                        <a:pt x="112229" y="25123"/>
                        <a:pt x="112229" y="5611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0" name="Freeform: Shape 409">
                  <a:extLst>
                    <a:ext uri="{FF2B5EF4-FFF2-40B4-BE49-F238E27FC236}">
                      <a16:creationId xmlns:a16="http://schemas.microsoft.com/office/drawing/2014/main" id="{8E121AA9-6DA6-4E59-A3AF-DF0AF845E758}"/>
                    </a:ext>
                  </a:extLst>
                </p:cNvPr>
                <p:cNvSpPr/>
                <p:nvPr/>
              </p:nvSpPr>
              <p:spPr>
                <a:xfrm>
                  <a:off x="5471957" y="3037339"/>
                  <a:ext cx="74114" cy="74114"/>
                </a:xfrm>
                <a:custGeom>
                  <a:avLst/>
                  <a:gdLst>
                    <a:gd name="connsiteX0" fmla="*/ 78349 w 74113"/>
                    <a:gd name="connsiteY0" fmla="*/ 39174 h 74113"/>
                    <a:gd name="connsiteX1" fmla="*/ 39174 w 74113"/>
                    <a:gd name="connsiteY1" fmla="*/ 78349 h 74113"/>
                    <a:gd name="connsiteX2" fmla="*/ 0 w 74113"/>
                    <a:gd name="connsiteY2" fmla="*/ 39174 h 74113"/>
                    <a:gd name="connsiteX3" fmla="*/ 39174 w 74113"/>
                    <a:gd name="connsiteY3" fmla="*/ 0 h 74113"/>
                    <a:gd name="connsiteX4" fmla="*/ 78349 w 74113"/>
                    <a:gd name="connsiteY4" fmla="*/ 39174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8349" y="39174"/>
                      </a:moveTo>
                      <a:cubicBezTo>
                        <a:pt x="78349" y="60810"/>
                        <a:pt x="60810" y="78349"/>
                        <a:pt x="39174" y="78349"/>
                      </a:cubicBezTo>
                      <a:cubicBezTo>
                        <a:pt x="17539" y="78349"/>
                        <a:pt x="0" y="60810"/>
                        <a:pt x="0" y="39174"/>
                      </a:cubicBezTo>
                      <a:cubicBezTo>
                        <a:pt x="0" y="17539"/>
                        <a:pt x="17539" y="0"/>
                        <a:pt x="39174" y="0"/>
                      </a:cubicBezTo>
                      <a:cubicBezTo>
                        <a:pt x="60810" y="0"/>
                        <a:pt x="78349" y="17539"/>
                        <a:pt x="78349" y="3917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1" name="Freeform: Shape 410">
                  <a:extLst>
                    <a:ext uri="{FF2B5EF4-FFF2-40B4-BE49-F238E27FC236}">
                      <a16:creationId xmlns:a16="http://schemas.microsoft.com/office/drawing/2014/main" id="{20E71DE0-10FB-436B-9869-F6CF0067E0C7}"/>
                    </a:ext>
                  </a:extLst>
                </p:cNvPr>
                <p:cNvSpPr/>
                <p:nvPr/>
              </p:nvSpPr>
              <p:spPr>
                <a:xfrm>
                  <a:off x="5276085" y="4082340"/>
                  <a:ext cx="127052" cy="127052"/>
                </a:xfrm>
                <a:custGeom>
                  <a:avLst/>
                  <a:gdLst>
                    <a:gd name="connsiteX0" fmla="*/ 131287 w 127051"/>
                    <a:gd name="connsiteY0" fmla="*/ 65643 h 127051"/>
                    <a:gd name="connsiteX1" fmla="*/ 65643 w 127051"/>
                    <a:gd name="connsiteY1" fmla="*/ 131287 h 127051"/>
                    <a:gd name="connsiteX2" fmla="*/ 0 w 127051"/>
                    <a:gd name="connsiteY2" fmla="*/ 65643 h 127051"/>
                    <a:gd name="connsiteX3" fmla="*/ 65643 w 127051"/>
                    <a:gd name="connsiteY3" fmla="*/ 0 h 127051"/>
                    <a:gd name="connsiteX4" fmla="*/ 131287 w 127051"/>
                    <a:gd name="connsiteY4" fmla="*/ 65643 h 1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51" h="127051">
                      <a:moveTo>
                        <a:pt x="131287" y="65643"/>
                      </a:moveTo>
                      <a:cubicBezTo>
                        <a:pt x="131287" y="101897"/>
                        <a:pt x="101897" y="131287"/>
                        <a:pt x="65643" y="131287"/>
                      </a:cubicBezTo>
                      <a:cubicBezTo>
                        <a:pt x="29390" y="131287"/>
                        <a:pt x="0" y="101897"/>
                        <a:pt x="0" y="65643"/>
                      </a:cubicBezTo>
                      <a:cubicBezTo>
                        <a:pt x="0" y="29390"/>
                        <a:pt x="29390" y="0"/>
                        <a:pt x="65643" y="0"/>
                      </a:cubicBezTo>
                      <a:cubicBezTo>
                        <a:pt x="101897" y="0"/>
                        <a:pt x="131287" y="29390"/>
                        <a:pt x="131287" y="6564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2" name="Freeform: Shape 411">
                  <a:extLst>
                    <a:ext uri="{FF2B5EF4-FFF2-40B4-BE49-F238E27FC236}">
                      <a16:creationId xmlns:a16="http://schemas.microsoft.com/office/drawing/2014/main" id="{31FF6336-E6D9-4E8B-A735-9697062AF598}"/>
                    </a:ext>
                  </a:extLst>
                </p:cNvPr>
                <p:cNvSpPr/>
                <p:nvPr/>
              </p:nvSpPr>
              <p:spPr>
                <a:xfrm>
                  <a:off x="6092393" y="4245390"/>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3" name="Freeform: Shape 412">
                  <a:extLst>
                    <a:ext uri="{FF2B5EF4-FFF2-40B4-BE49-F238E27FC236}">
                      <a16:creationId xmlns:a16="http://schemas.microsoft.com/office/drawing/2014/main" id="{B9367BA8-9461-4D3D-ACBC-140769B4FC6A}"/>
                    </a:ext>
                  </a:extLst>
                </p:cNvPr>
                <p:cNvSpPr/>
                <p:nvPr/>
              </p:nvSpPr>
              <p:spPr>
                <a:xfrm>
                  <a:off x="5329023" y="3646129"/>
                  <a:ext cx="201165" cy="201165"/>
                </a:xfrm>
                <a:custGeom>
                  <a:avLst/>
                  <a:gdLst>
                    <a:gd name="connsiteX0" fmla="*/ 203283 w 201165"/>
                    <a:gd name="connsiteY0" fmla="*/ 101641 h 201165"/>
                    <a:gd name="connsiteX1" fmla="*/ 101641 w 201165"/>
                    <a:gd name="connsiteY1" fmla="*/ 203283 h 201165"/>
                    <a:gd name="connsiteX2" fmla="*/ 0 w 201165"/>
                    <a:gd name="connsiteY2" fmla="*/ 101641 h 201165"/>
                    <a:gd name="connsiteX3" fmla="*/ 101641 w 201165"/>
                    <a:gd name="connsiteY3" fmla="*/ 0 h 201165"/>
                    <a:gd name="connsiteX4" fmla="*/ 203283 w 201165"/>
                    <a:gd name="connsiteY4" fmla="*/ 101641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3283" y="101641"/>
                      </a:moveTo>
                      <a:cubicBezTo>
                        <a:pt x="203283" y="157777"/>
                        <a:pt x="157777" y="203283"/>
                        <a:pt x="101641" y="203283"/>
                      </a:cubicBezTo>
                      <a:cubicBezTo>
                        <a:pt x="45506" y="203283"/>
                        <a:pt x="0" y="157777"/>
                        <a:pt x="0" y="101641"/>
                      </a:cubicBezTo>
                      <a:cubicBezTo>
                        <a:pt x="0" y="45506"/>
                        <a:pt x="45506" y="0"/>
                        <a:pt x="101641" y="0"/>
                      </a:cubicBezTo>
                      <a:cubicBezTo>
                        <a:pt x="157777" y="0"/>
                        <a:pt x="203283" y="45506"/>
                        <a:pt x="203283" y="10164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4" name="Freeform: Shape 413">
                  <a:extLst>
                    <a:ext uri="{FF2B5EF4-FFF2-40B4-BE49-F238E27FC236}">
                      <a16:creationId xmlns:a16="http://schemas.microsoft.com/office/drawing/2014/main" id="{C4E780C7-CDF7-4315-9517-1A79A552977A}"/>
                    </a:ext>
                  </a:extLst>
                </p:cNvPr>
                <p:cNvSpPr/>
                <p:nvPr/>
              </p:nvSpPr>
              <p:spPr>
                <a:xfrm>
                  <a:off x="5425371" y="2331142"/>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5" name="Freeform: Shape 414">
                  <a:extLst>
                    <a:ext uri="{FF2B5EF4-FFF2-40B4-BE49-F238E27FC236}">
                      <a16:creationId xmlns:a16="http://schemas.microsoft.com/office/drawing/2014/main" id="{69793793-AC09-4E9F-8A61-2F3BFF36A860}"/>
                    </a:ext>
                  </a:extLst>
                </p:cNvPr>
                <p:cNvSpPr/>
                <p:nvPr/>
              </p:nvSpPr>
              <p:spPr>
                <a:xfrm>
                  <a:off x="5769470" y="3340146"/>
                  <a:ext cx="105877" cy="105877"/>
                </a:xfrm>
                <a:custGeom>
                  <a:avLst/>
                  <a:gdLst>
                    <a:gd name="connsiteX0" fmla="*/ 107994 w 105876"/>
                    <a:gd name="connsiteY0" fmla="*/ 53997 h 105876"/>
                    <a:gd name="connsiteX1" fmla="*/ 53997 w 105876"/>
                    <a:gd name="connsiteY1" fmla="*/ 107994 h 105876"/>
                    <a:gd name="connsiteX2" fmla="*/ 0 w 105876"/>
                    <a:gd name="connsiteY2" fmla="*/ 53997 h 105876"/>
                    <a:gd name="connsiteX3" fmla="*/ 53997 w 105876"/>
                    <a:gd name="connsiteY3" fmla="*/ 0 h 105876"/>
                    <a:gd name="connsiteX4" fmla="*/ 107994 w 105876"/>
                    <a:gd name="connsiteY4" fmla="*/ 53997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7994" y="53997"/>
                      </a:moveTo>
                      <a:cubicBezTo>
                        <a:pt x="107994" y="83819"/>
                        <a:pt x="83819" y="107994"/>
                        <a:pt x="53997" y="107994"/>
                      </a:cubicBezTo>
                      <a:cubicBezTo>
                        <a:pt x="24175" y="107994"/>
                        <a:pt x="0" y="83819"/>
                        <a:pt x="0" y="53997"/>
                      </a:cubicBezTo>
                      <a:cubicBezTo>
                        <a:pt x="0" y="24175"/>
                        <a:pt x="24175" y="0"/>
                        <a:pt x="53997" y="0"/>
                      </a:cubicBezTo>
                      <a:cubicBezTo>
                        <a:pt x="83819" y="0"/>
                        <a:pt x="107994" y="24175"/>
                        <a:pt x="107994" y="5399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6" name="Freeform: Shape 415">
                  <a:extLst>
                    <a:ext uri="{FF2B5EF4-FFF2-40B4-BE49-F238E27FC236}">
                      <a16:creationId xmlns:a16="http://schemas.microsoft.com/office/drawing/2014/main" id="{9071D3B2-3D8E-4529-AACD-611CF72FF213}"/>
                    </a:ext>
                  </a:extLst>
                </p:cNvPr>
                <p:cNvSpPr/>
                <p:nvPr/>
              </p:nvSpPr>
              <p:spPr>
                <a:xfrm>
                  <a:off x="5668887" y="2147976"/>
                  <a:ext cx="63526" cy="63526"/>
                </a:xfrm>
                <a:custGeom>
                  <a:avLst/>
                  <a:gdLst>
                    <a:gd name="connsiteX0" fmla="*/ 67761 w 63525"/>
                    <a:gd name="connsiteY0" fmla="*/ 33880 h 63525"/>
                    <a:gd name="connsiteX1" fmla="*/ 33881 w 63525"/>
                    <a:gd name="connsiteY1" fmla="*/ 67761 h 63525"/>
                    <a:gd name="connsiteX2" fmla="*/ 0 w 63525"/>
                    <a:gd name="connsiteY2" fmla="*/ 33880 h 63525"/>
                    <a:gd name="connsiteX3" fmla="*/ 33881 w 63525"/>
                    <a:gd name="connsiteY3" fmla="*/ 0 h 63525"/>
                    <a:gd name="connsiteX4" fmla="*/ 67761 w 63525"/>
                    <a:gd name="connsiteY4" fmla="*/ 33880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0"/>
                      </a:moveTo>
                      <a:cubicBezTo>
                        <a:pt x="67761" y="52592"/>
                        <a:pt x="52592" y="67761"/>
                        <a:pt x="33881" y="67761"/>
                      </a:cubicBezTo>
                      <a:cubicBezTo>
                        <a:pt x="15169" y="67761"/>
                        <a:pt x="0" y="52592"/>
                        <a:pt x="0" y="33880"/>
                      </a:cubicBezTo>
                      <a:cubicBezTo>
                        <a:pt x="0" y="15169"/>
                        <a:pt x="15169" y="0"/>
                        <a:pt x="33881" y="0"/>
                      </a:cubicBezTo>
                      <a:cubicBezTo>
                        <a:pt x="52592" y="0"/>
                        <a:pt x="67761" y="15169"/>
                        <a:pt x="67761" y="3388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7" name="Freeform: Shape 416">
                  <a:extLst>
                    <a:ext uri="{FF2B5EF4-FFF2-40B4-BE49-F238E27FC236}">
                      <a16:creationId xmlns:a16="http://schemas.microsoft.com/office/drawing/2014/main" id="{A84EFD0C-6669-48E1-9E09-73A903F881B0}"/>
                    </a:ext>
                  </a:extLst>
                </p:cNvPr>
                <p:cNvSpPr/>
                <p:nvPr/>
              </p:nvSpPr>
              <p:spPr>
                <a:xfrm>
                  <a:off x="4781642" y="2410550"/>
                  <a:ext cx="137640" cy="137639"/>
                </a:xfrm>
                <a:custGeom>
                  <a:avLst/>
                  <a:gdLst>
                    <a:gd name="connsiteX0" fmla="*/ 143992 w 137639"/>
                    <a:gd name="connsiteY0" fmla="*/ 71996 h 137639"/>
                    <a:gd name="connsiteX1" fmla="*/ 71996 w 137639"/>
                    <a:gd name="connsiteY1" fmla="*/ 143992 h 137639"/>
                    <a:gd name="connsiteX2" fmla="*/ 0 w 137639"/>
                    <a:gd name="connsiteY2" fmla="*/ 71996 h 137639"/>
                    <a:gd name="connsiteX3" fmla="*/ 71996 w 137639"/>
                    <a:gd name="connsiteY3" fmla="*/ 0 h 137639"/>
                    <a:gd name="connsiteX4" fmla="*/ 143992 w 137639"/>
                    <a:gd name="connsiteY4" fmla="*/ 71996 h 13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9" h="137639">
                      <a:moveTo>
                        <a:pt x="143992" y="71996"/>
                      </a:moveTo>
                      <a:cubicBezTo>
                        <a:pt x="143992" y="111758"/>
                        <a:pt x="111758" y="143992"/>
                        <a:pt x="71996" y="143992"/>
                      </a:cubicBezTo>
                      <a:cubicBezTo>
                        <a:pt x="32234" y="143992"/>
                        <a:pt x="0" y="111758"/>
                        <a:pt x="0" y="71996"/>
                      </a:cubicBezTo>
                      <a:cubicBezTo>
                        <a:pt x="0" y="32234"/>
                        <a:pt x="32234" y="0"/>
                        <a:pt x="71996" y="0"/>
                      </a:cubicBezTo>
                      <a:cubicBezTo>
                        <a:pt x="111758" y="0"/>
                        <a:pt x="143992" y="32234"/>
                        <a:pt x="143992" y="7199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8" name="Freeform: Shape 417">
                  <a:extLst>
                    <a:ext uri="{FF2B5EF4-FFF2-40B4-BE49-F238E27FC236}">
                      <a16:creationId xmlns:a16="http://schemas.microsoft.com/office/drawing/2014/main" id="{53E3FC3F-6D26-451E-A57F-2E268B601EA2}"/>
                    </a:ext>
                  </a:extLst>
                </p:cNvPr>
                <p:cNvSpPr/>
                <p:nvPr/>
              </p:nvSpPr>
              <p:spPr>
                <a:xfrm>
                  <a:off x="4751996" y="4870062"/>
                  <a:ext cx="95289" cy="95289"/>
                </a:xfrm>
                <a:custGeom>
                  <a:avLst/>
                  <a:gdLst>
                    <a:gd name="connsiteX0" fmla="*/ 99524 w 95288"/>
                    <a:gd name="connsiteY0" fmla="*/ 49762 h 95288"/>
                    <a:gd name="connsiteX1" fmla="*/ 49762 w 95288"/>
                    <a:gd name="connsiteY1" fmla="*/ 99524 h 95288"/>
                    <a:gd name="connsiteX2" fmla="*/ 0 w 95288"/>
                    <a:gd name="connsiteY2" fmla="*/ 49762 h 95288"/>
                    <a:gd name="connsiteX3" fmla="*/ 49762 w 95288"/>
                    <a:gd name="connsiteY3" fmla="*/ 0 h 95288"/>
                    <a:gd name="connsiteX4" fmla="*/ 99524 w 95288"/>
                    <a:gd name="connsiteY4" fmla="*/ 49762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9524" y="49762"/>
                      </a:moveTo>
                      <a:cubicBezTo>
                        <a:pt x="99524" y="77245"/>
                        <a:pt x="77245" y="99524"/>
                        <a:pt x="49762" y="99524"/>
                      </a:cubicBezTo>
                      <a:cubicBezTo>
                        <a:pt x="22279" y="99524"/>
                        <a:pt x="0" y="77245"/>
                        <a:pt x="0" y="49762"/>
                      </a:cubicBezTo>
                      <a:cubicBezTo>
                        <a:pt x="0" y="22279"/>
                        <a:pt x="22279" y="0"/>
                        <a:pt x="49762" y="0"/>
                      </a:cubicBezTo>
                      <a:cubicBezTo>
                        <a:pt x="77245" y="0"/>
                        <a:pt x="99524" y="22279"/>
                        <a:pt x="99524" y="4976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19" name="Freeform: Shape 418">
                  <a:extLst>
                    <a:ext uri="{FF2B5EF4-FFF2-40B4-BE49-F238E27FC236}">
                      <a16:creationId xmlns:a16="http://schemas.microsoft.com/office/drawing/2014/main" id="{598F49C0-FE8F-4D03-8D49-F2A843266521}"/>
                    </a:ext>
                  </a:extLst>
                </p:cNvPr>
                <p:cNvSpPr/>
                <p:nvPr/>
              </p:nvSpPr>
              <p:spPr>
                <a:xfrm>
                  <a:off x="4782700" y="4735598"/>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0" name="Freeform: Shape 419">
                  <a:extLst>
                    <a:ext uri="{FF2B5EF4-FFF2-40B4-BE49-F238E27FC236}">
                      <a16:creationId xmlns:a16="http://schemas.microsoft.com/office/drawing/2014/main" id="{B0F275E2-936E-4805-B3C2-05FF0E9B1AD5}"/>
                    </a:ext>
                  </a:extLst>
                </p:cNvPr>
                <p:cNvSpPr/>
                <p:nvPr/>
              </p:nvSpPr>
              <p:spPr>
                <a:xfrm>
                  <a:off x="5874288" y="3588956"/>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1" name="Freeform: Shape 420">
                  <a:extLst>
                    <a:ext uri="{FF2B5EF4-FFF2-40B4-BE49-F238E27FC236}">
                      <a16:creationId xmlns:a16="http://schemas.microsoft.com/office/drawing/2014/main" id="{8832A9E4-534C-47D6-A896-E92BD7A5A47F}"/>
                    </a:ext>
                  </a:extLst>
                </p:cNvPr>
                <p:cNvSpPr/>
                <p:nvPr/>
              </p:nvSpPr>
              <p:spPr>
                <a:xfrm>
                  <a:off x="4933045" y="4394676"/>
                  <a:ext cx="201165" cy="201165"/>
                </a:xfrm>
                <a:custGeom>
                  <a:avLst/>
                  <a:gdLst>
                    <a:gd name="connsiteX0" fmla="*/ 201165 w 201165"/>
                    <a:gd name="connsiteY0" fmla="*/ 100583 h 201165"/>
                    <a:gd name="connsiteX1" fmla="*/ 100583 w 201165"/>
                    <a:gd name="connsiteY1" fmla="*/ 201165 h 201165"/>
                    <a:gd name="connsiteX2" fmla="*/ 0 w 201165"/>
                    <a:gd name="connsiteY2" fmla="*/ 100583 h 201165"/>
                    <a:gd name="connsiteX3" fmla="*/ 100583 w 201165"/>
                    <a:gd name="connsiteY3" fmla="*/ 0 h 201165"/>
                    <a:gd name="connsiteX4" fmla="*/ 201165 w 201165"/>
                    <a:gd name="connsiteY4" fmla="*/ 100583 h 201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5" h="201165">
                      <a:moveTo>
                        <a:pt x="201165" y="100583"/>
                      </a:moveTo>
                      <a:cubicBezTo>
                        <a:pt x="201165" y="156133"/>
                        <a:pt x="156133" y="201165"/>
                        <a:pt x="100583" y="201165"/>
                      </a:cubicBezTo>
                      <a:cubicBezTo>
                        <a:pt x="45032" y="201165"/>
                        <a:pt x="0" y="156133"/>
                        <a:pt x="0" y="100583"/>
                      </a:cubicBezTo>
                      <a:cubicBezTo>
                        <a:pt x="0" y="45032"/>
                        <a:pt x="45032" y="0"/>
                        <a:pt x="100583" y="0"/>
                      </a:cubicBezTo>
                      <a:cubicBezTo>
                        <a:pt x="156133" y="0"/>
                        <a:pt x="201165" y="45032"/>
                        <a:pt x="201165" y="10058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2" name="Freeform: Shape 421">
                  <a:extLst>
                    <a:ext uri="{FF2B5EF4-FFF2-40B4-BE49-F238E27FC236}">
                      <a16:creationId xmlns:a16="http://schemas.microsoft.com/office/drawing/2014/main" id="{6F9DF359-BBEA-4D67-831F-F56CDA02F5BA}"/>
                    </a:ext>
                  </a:extLst>
                </p:cNvPr>
                <p:cNvSpPr/>
                <p:nvPr/>
              </p:nvSpPr>
              <p:spPr>
                <a:xfrm>
                  <a:off x="4840933" y="4822417"/>
                  <a:ext cx="52938" cy="52938"/>
                </a:xfrm>
                <a:custGeom>
                  <a:avLst/>
                  <a:gdLst>
                    <a:gd name="connsiteX0" fmla="*/ 59291 w 52938"/>
                    <a:gd name="connsiteY0" fmla="*/ 29645 h 52938"/>
                    <a:gd name="connsiteX1" fmla="*/ 29645 w 52938"/>
                    <a:gd name="connsiteY1" fmla="*/ 59291 h 52938"/>
                    <a:gd name="connsiteX2" fmla="*/ 0 w 52938"/>
                    <a:gd name="connsiteY2" fmla="*/ 29645 h 52938"/>
                    <a:gd name="connsiteX3" fmla="*/ 29645 w 52938"/>
                    <a:gd name="connsiteY3" fmla="*/ 0 h 52938"/>
                    <a:gd name="connsiteX4" fmla="*/ 59291 w 52938"/>
                    <a:gd name="connsiteY4" fmla="*/ 29645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5"/>
                      </a:moveTo>
                      <a:cubicBezTo>
                        <a:pt x="59291" y="46018"/>
                        <a:pt x="46018" y="59291"/>
                        <a:pt x="29645" y="59291"/>
                      </a:cubicBezTo>
                      <a:cubicBezTo>
                        <a:pt x="13273" y="59291"/>
                        <a:pt x="0" y="46018"/>
                        <a:pt x="0" y="29645"/>
                      </a:cubicBezTo>
                      <a:cubicBezTo>
                        <a:pt x="0" y="13273"/>
                        <a:pt x="13273" y="0"/>
                        <a:pt x="29645" y="0"/>
                      </a:cubicBezTo>
                      <a:cubicBezTo>
                        <a:pt x="46018" y="0"/>
                        <a:pt x="59291" y="13273"/>
                        <a:pt x="59291" y="2964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3" name="Freeform: Shape 422">
                  <a:extLst>
                    <a:ext uri="{FF2B5EF4-FFF2-40B4-BE49-F238E27FC236}">
                      <a16:creationId xmlns:a16="http://schemas.microsoft.com/office/drawing/2014/main" id="{BF59AEF3-485A-429D-8FF8-CFFD748730EE}"/>
                    </a:ext>
                  </a:extLst>
                </p:cNvPr>
                <p:cNvSpPr/>
                <p:nvPr/>
              </p:nvSpPr>
              <p:spPr>
                <a:xfrm>
                  <a:off x="6483078" y="4905001"/>
                  <a:ext cx="169402" cy="169402"/>
                </a:xfrm>
                <a:custGeom>
                  <a:avLst/>
                  <a:gdLst>
                    <a:gd name="connsiteX0" fmla="*/ 171520 w 169402"/>
                    <a:gd name="connsiteY0" fmla="*/ 85760 h 169402"/>
                    <a:gd name="connsiteX1" fmla="*/ 85760 w 169402"/>
                    <a:gd name="connsiteY1" fmla="*/ 171520 h 169402"/>
                    <a:gd name="connsiteX2" fmla="*/ 0 w 169402"/>
                    <a:gd name="connsiteY2" fmla="*/ 85760 h 169402"/>
                    <a:gd name="connsiteX3" fmla="*/ 85760 w 169402"/>
                    <a:gd name="connsiteY3" fmla="*/ 0 h 169402"/>
                    <a:gd name="connsiteX4" fmla="*/ 171520 w 169402"/>
                    <a:gd name="connsiteY4" fmla="*/ 85760 h 169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402" h="169402">
                      <a:moveTo>
                        <a:pt x="171520" y="85760"/>
                      </a:moveTo>
                      <a:cubicBezTo>
                        <a:pt x="171520" y="133124"/>
                        <a:pt x="133124" y="171520"/>
                        <a:pt x="85760" y="171520"/>
                      </a:cubicBezTo>
                      <a:cubicBezTo>
                        <a:pt x="38396" y="171520"/>
                        <a:pt x="0" y="133124"/>
                        <a:pt x="0" y="85760"/>
                      </a:cubicBezTo>
                      <a:cubicBezTo>
                        <a:pt x="0" y="38396"/>
                        <a:pt x="38396" y="0"/>
                        <a:pt x="85760" y="0"/>
                      </a:cubicBezTo>
                      <a:cubicBezTo>
                        <a:pt x="133124" y="0"/>
                        <a:pt x="171520" y="38396"/>
                        <a:pt x="171520" y="8576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4" name="Freeform: Shape 423">
                  <a:extLst>
                    <a:ext uri="{FF2B5EF4-FFF2-40B4-BE49-F238E27FC236}">
                      <a16:creationId xmlns:a16="http://schemas.microsoft.com/office/drawing/2014/main" id="{3C5A21D2-A472-4BCA-AD86-758BF4633608}"/>
                    </a:ext>
                  </a:extLst>
                </p:cNvPr>
                <p:cNvSpPr/>
                <p:nvPr/>
              </p:nvSpPr>
              <p:spPr>
                <a:xfrm>
                  <a:off x="5761000" y="2437019"/>
                  <a:ext cx="190578" cy="190578"/>
                </a:xfrm>
                <a:custGeom>
                  <a:avLst/>
                  <a:gdLst>
                    <a:gd name="connsiteX0" fmla="*/ 196930 w 190577"/>
                    <a:gd name="connsiteY0" fmla="*/ 98465 h 190577"/>
                    <a:gd name="connsiteX1" fmla="*/ 98465 w 190577"/>
                    <a:gd name="connsiteY1" fmla="*/ 196930 h 190577"/>
                    <a:gd name="connsiteX2" fmla="*/ 0 w 190577"/>
                    <a:gd name="connsiteY2" fmla="*/ 98465 h 190577"/>
                    <a:gd name="connsiteX3" fmla="*/ 98465 w 190577"/>
                    <a:gd name="connsiteY3" fmla="*/ 0 h 190577"/>
                    <a:gd name="connsiteX4" fmla="*/ 196930 w 190577"/>
                    <a:gd name="connsiteY4" fmla="*/ 98465 h 19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7" h="190577">
                      <a:moveTo>
                        <a:pt x="196930" y="98465"/>
                      </a:moveTo>
                      <a:cubicBezTo>
                        <a:pt x="196930" y="152846"/>
                        <a:pt x="152846" y="196930"/>
                        <a:pt x="98465" y="196930"/>
                      </a:cubicBezTo>
                      <a:cubicBezTo>
                        <a:pt x="44084" y="196930"/>
                        <a:pt x="0" y="152846"/>
                        <a:pt x="0" y="98465"/>
                      </a:cubicBezTo>
                      <a:cubicBezTo>
                        <a:pt x="0" y="44084"/>
                        <a:pt x="44084" y="0"/>
                        <a:pt x="98465" y="0"/>
                      </a:cubicBezTo>
                      <a:cubicBezTo>
                        <a:pt x="152846" y="0"/>
                        <a:pt x="196930" y="44084"/>
                        <a:pt x="196930" y="9846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5" name="Freeform: Shape 424">
                  <a:extLst>
                    <a:ext uri="{FF2B5EF4-FFF2-40B4-BE49-F238E27FC236}">
                      <a16:creationId xmlns:a16="http://schemas.microsoft.com/office/drawing/2014/main" id="{380FCB87-A27D-4888-87A7-751C526F196F}"/>
                    </a:ext>
                  </a:extLst>
                </p:cNvPr>
                <p:cNvSpPr/>
                <p:nvPr/>
              </p:nvSpPr>
              <p:spPr>
                <a:xfrm>
                  <a:off x="5626537" y="2849937"/>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6" name="Freeform: Shape 425">
                  <a:extLst>
                    <a:ext uri="{FF2B5EF4-FFF2-40B4-BE49-F238E27FC236}">
                      <a16:creationId xmlns:a16="http://schemas.microsoft.com/office/drawing/2014/main" id="{D95F5FEA-FCCE-4177-BEE0-BA36988C0977}"/>
                    </a:ext>
                  </a:extLst>
                </p:cNvPr>
                <p:cNvSpPr/>
                <p:nvPr/>
              </p:nvSpPr>
              <p:spPr>
                <a:xfrm>
                  <a:off x="5549247" y="3231093"/>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7" name="Freeform: Shape 426">
                  <a:extLst>
                    <a:ext uri="{FF2B5EF4-FFF2-40B4-BE49-F238E27FC236}">
                      <a16:creationId xmlns:a16="http://schemas.microsoft.com/office/drawing/2014/main" id="{66FB7C52-B9CF-492E-9FE7-01665EA8FDF6}"/>
                    </a:ext>
                  </a:extLst>
                </p:cNvPr>
                <p:cNvSpPr/>
                <p:nvPr/>
              </p:nvSpPr>
              <p:spPr>
                <a:xfrm>
                  <a:off x="5983341" y="3508489"/>
                  <a:ext cx="74114" cy="74114"/>
                </a:xfrm>
                <a:custGeom>
                  <a:avLst/>
                  <a:gdLst>
                    <a:gd name="connsiteX0" fmla="*/ 82584 w 74113"/>
                    <a:gd name="connsiteY0" fmla="*/ 41292 h 74113"/>
                    <a:gd name="connsiteX1" fmla="*/ 41292 w 74113"/>
                    <a:gd name="connsiteY1" fmla="*/ 82584 h 74113"/>
                    <a:gd name="connsiteX2" fmla="*/ 0 w 74113"/>
                    <a:gd name="connsiteY2" fmla="*/ 41292 h 74113"/>
                    <a:gd name="connsiteX3" fmla="*/ 41292 w 74113"/>
                    <a:gd name="connsiteY3" fmla="*/ 0 h 74113"/>
                    <a:gd name="connsiteX4" fmla="*/ 82584 w 74113"/>
                    <a:gd name="connsiteY4" fmla="*/ 41292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2584" y="41292"/>
                      </a:moveTo>
                      <a:cubicBezTo>
                        <a:pt x="82584" y="64097"/>
                        <a:pt x="64097" y="82584"/>
                        <a:pt x="41292" y="82584"/>
                      </a:cubicBezTo>
                      <a:cubicBezTo>
                        <a:pt x="18487" y="82584"/>
                        <a:pt x="0" y="64097"/>
                        <a:pt x="0" y="41292"/>
                      </a:cubicBezTo>
                      <a:cubicBezTo>
                        <a:pt x="0" y="18487"/>
                        <a:pt x="18487" y="0"/>
                        <a:pt x="41292" y="0"/>
                      </a:cubicBezTo>
                      <a:cubicBezTo>
                        <a:pt x="64097" y="0"/>
                        <a:pt x="82584" y="18487"/>
                        <a:pt x="82584" y="4129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8" name="Freeform: Shape 427">
                  <a:extLst>
                    <a:ext uri="{FF2B5EF4-FFF2-40B4-BE49-F238E27FC236}">
                      <a16:creationId xmlns:a16="http://schemas.microsoft.com/office/drawing/2014/main" id="{D4915866-F365-481E-B316-A1DE86605154}"/>
                    </a:ext>
                  </a:extLst>
                </p:cNvPr>
                <p:cNvSpPr/>
                <p:nvPr/>
              </p:nvSpPr>
              <p:spPr>
                <a:xfrm>
                  <a:off x="6155919" y="3806002"/>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29" name="Freeform: Shape 428">
                  <a:extLst>
                    <a:ext uri="{FF2B5EF4-FFF2-40B4-BE49-F238E27FC236}">
                      <a16:creationId xmlns:a16="http://schemas.microsoft.com/office/drawing/2014/main" id="{DDCBD3B0-4A83-46BC-A0EB-DDD90093FFE8}"/>
                    </a:ext>
                  </a:extLst>
                </p:cNvPr>
                <p:cNvSpPr/>
                <p:nvPr/>
              </p:nvSpPr>
              <p:spPr>
                <a:xfrm>
                  <a:off x="5970635" y="3790121"/>
                  <a:ext cx="74114" cy="74114"/>
                </a:xfrm>
                <a:custGeom>
                  <a:avLst/>
                  <a:gdLst>
                    <a:gd name="connsiteX0" fmla="*/ 80466 w 74113"/>
                    <a:gd name="connsiteY0" fmla="*/ 40233 h 74113"/>
                    <a:gd name="connsiteX1" fmla="*/ 40233 w 74113"/>
                    <a:gd name="connsiteY1" fmla="*/ 80466 h 74113"/>
                    <a:gd name="connsiteX2" fmla="*/ 0 w 74113"/>
                    <a:gd name="connsiteY2" fmla="*/ 40233 h 74113"/>
                    <a:gd name="connsiteX3" fmla="*/ 40233 w 74113"/>
                    <a:gd name="connsiteY3" fmla="*/ 0 h 74113"/>
                    <a:gd name="connsiteX4" fmla="*/ 80466 w 74113"/>
                    <a:gd name="connsiteY4" fmla="*/ 40233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80466" y="40233"/>
                      </a:moveTo>
                      <a:cubicBezTo>
                        <a:pt x="80466" y="62453"/>
                        <a:pt x="62453" y="80466"/>
                        <a:pt x="40233" y="80466"/>
                      </a:cubicBezTo>
                      <a:cubicBezTo>
                        <a:pt x="18013" y="80466"/>
                        <a:pt x="0" y="62453"/>
                        <a:pt x="0" y="40233"/>
                      </a:cubicBezTo>
                      <a:cubicBezTo>
                        <a:pt x="0" y="18013"/>
                        <a:pt x="18013" y="0"/>
                        <a:pt x="40233" y="0"/>
                      </a:cubicBezTo>
                      <a:cubicBezTo>
                        <a:pt x="62453" y="0"/>
                        <a:pt x="80466" y="18013"/>
                        <a:pt x="80466" y="4023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0" name="Freeform: Shape 429">
                  <a:extLst>
                    <a:ext uri="{FF2B5EF4-FFF2-40B4-BE49-F238E27FC236}">
                      <a16:creationId xmlns:a16="http://schemas.microsoft.com/office/drawing/2014/main" id="{C670ED9A-1E34-467B-ABEC-DC6CDE030C92}"/>
                    </a:ext>
                  </a:extLst>
                </p:cNvPr>
                <p:cNvSpPr/>
                <p:nvPr/>
              </p:nvSpPr>
              <p:spPr>
                <a:xfrm>
                  <a:off x="5137387" y="3903409"/>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1" name="Freeform: Shape 430">
                  <a:extLst>
                    <a:ext uri="{FF2B5EF4-FFF2-40B4-BE49-F238E27FC236}">
                      <a16:creationId xmlns:a16="http://schemas.microsoft.com/office/drawing/2014/main" id="{093EEF91-4B78-45E5-8620-F69DD0DCDEAE}"/>
                    </a:ext>
                  </a:extLst>
                </p:cNvPr>
                <p:cNvSpPr/>
                <p:nvPr/>
              </p:nvSpPr>
              <p:spPr>
                <a:xfrm>
                  <a:off x="5096095" y="4357619"/>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7"/>
                        <a:pt x="41088" y="52938"/>
                        <a:pt x="26469" y="52938"/>
                      </a:cubicBezTo>
                      <a:cubicBezTo>
                        <a:pt x="11851" y="52938"/>
                        <a:pt x="0" y="41087"/>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2" name="Freeform: Shape 431">
                  <a:extLst>
                    <a:ext uri="{FF2B5EF4-FFF2-40B4-BE49-F238E27FC236}">
                      <a16:creationId xmlns:a16="http://schemas.microsoft.com/office/drawing/2014/main" id="{D5505864-8052-44B6-B6FC-FF8B1D0024A1}"/>
                    </a:ext>
                  </a:extLst>
                </p:cNvPr>
                <p:cNvSpPr/>
                <p:nvPr/>
              </p:nvSpPr>
              <p:spPr>
                <a:xfrm>
                  <a:off x="5031510" y="4207275"/>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5" y="65643"/>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3" name="Freeform: Shape 432">
                  <a:extLst>
                    <a:ext uri="{FF2B5EF4-FFF2-40B4-BE49-F238E27FC236}">
                      <a16:creationId xmlns:a16="http://schemas.microsoft.com/office/drawing/2014/main" id="{A5E899FD-0374-47FC-9D82-00294C6C68EC}"/>
                    </a:ext>
                  </a:extLst>
                </p:cNvPr>
                <p:cNvSpPr/>
                <p:nvPr/>
              </p:nvSpPr>
              <p:spPr>
                <a:xfrm>
                  <a:off x="6825059" y="5403679"/>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4" name="Freeform: Shape 433">
                  <a:extLst>
                    <a:ext uri="{FF2B5EF4-FFF2-40B4-BE49-F238E27FC236}">
                      <a16:creationId xmlns:a16="http://schemas.microsoft.com/office/drawing/2014/main" id="{110784C7-41F6-41EB-98AE-579EBB8250EE}"/>
                    </a:ext>
                  </a:extLst>
                </p:cNvPr>
                <p:cNvSpPr/>
                <p:nvPr/>
              </p:nvSpPr>
              <p:spPr>
                <a:xfrm>
                  <a:off x="6753063" y="5366623"/>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5"/>
                        <a:pt x="21365" y="27528"/>
                        <a:pt x="13764" y="27528"/>
                      </a:cubicBezTo>
                      <a:cubicBezTo>
                        <a:pt x="6163" y="27528"/>
                        <a:pt x="0" y="21365"/>
                        <a:pt x="0" y="13764"/>
                      </a:cubicBezTo>
                      <a:cubicBezTo>
                        <a:pt x="0" y="6162"/>
                        <a:pt x="6163" y="0"/>
                        <a:pt x="13764" y="0"/>
                      </a:cubicBezTo>
                      <a:cubicBezTo>
                        <a:pt x="21365"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5" name="Freeform: Shape 434">
                  <a:extLst>
                    <a:ext uri="{FF2B5EF4-FFF2-40B4-BE49-F238E27FC236}">
                      <a16:creationId xmlns:a16="http://schemas.microsoft.com/office/drawing/2014/main" id="{45294DED-6BD0-4116-9E69-6831C7F9A1EC}"/>
                    </a:ext>
                  </a:extLst>
                </p:cNvPr>
                <p:cNvSpPr/>
                <p:nvPr/>
              </p:nvSpPr>
              <p:spPr>
                <a:xfrm>
                  <a:off x="6662009" y="5260746"/>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6" name="Freeform: Shape 435">
                  <a:extLst>
                    <a:ext uri="{FF2B5EF4-FFF2-40B4-BE49-F238E27FC236}">
                      <a16:creationId xmlns:a16="http://schemas.microsoft.com/office/drawing/2014/main" id="{39D13875-15FA-4ED1-889F-0E20920C7CC9}"/>
                    </a:ext>
                  </a:extLst>
                </p:cNvPr>
                <p:cNvSpPr/>
                <p:nvPr/>
              </p:nvSpPr>
              <p:spPr>
                <a:xfrm>
                  <a:off x="6425904" y="4693248"/>
                  <a:ext cx="105877" cy="105877"/>
                </a:xfrm>
                <a:custGeom>
                  <a:avLst/>
                  <a:gdLst>
                    <a:gd name="connsiteX0" fmla="*/ 105876 w 105876"/>
                    <a:gd name="connsiteY0" fmla="*/ 52938 h 105876"/>
                    <a:gd name="connsiteX1" fmla="*/ 52938 w 105876"/>
                    <a:gd name="connsiteY1" fmla="*/ 105877 h 105876"/>
                    <a:gd name="connsiteX2" fmla="*/ 0 w 105876"/>
                    <a:gd name="connsiteY2" fmla="*/ 52938 h 105876"/>
                    <a:gd name="connsiteX3" fmla="*/ 52938 w 105876"/>
                    <a:gd name="connsiteY3" fmla="*/ 0 h 105876"/>
                    <a:gd name="connsiteX4" fmla="*/ 105876 w 105876"/>
                    <a:gd name="connsiteY4" fmla="*/ 52938 h 10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6" h="105876">
                      <a:moveTo>
                        <a:pt x="105876" y="52938"/>
                      </a:moveTo>
                      <a:cubicBezTo>
                        <a:pt x="105876" y="82175"/>
                        <a:pt x="82175" y="105877"/>
                        <a:pt x="52938" y="105877"/>
                      </a:cubicBezTo>
                      <a:cubicBezTo>
                        <a:pt x="23701" y="105877"/>
                        <a:pt x="0" y="82175"/>
                        <a:pt x="0" y="52938"/>
                      </a:cubicBezTo>
                      <a:cubicBezTo>
                        <a:pt x="0" y="23701"/>
                        <a:pt x="23701" y="0"/>
                        <a:pt x="52938" y="0"/>
                      </a:cubicBezTo>
                      <a:cubicBezTo>
                        <a:pt x="82175" y="0"/>
                        <a:pt x="105876" y="23701"/>
                        <a:pt x="105876" y="5293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7" name="Freeform: Shape 436">
                  <a:extLst>
                    <a:ext uri="{FF2B5EF4-FFF2-40B4-BE49-F238E27FC236}">
                      <a16:creationId xmlns:a16="http://schemas.microsoft.com/office/drawing/2014/main" id="{092B58FF-959B-4C6C-B1BA-F860C3F1901D}"/>
                    </a:ext>
                  </a:extLst>
                </p:cNvPr>
                <p:cNvSpPr/>
                <p:nvPr/>
              </p:nvSpPr>
              <p:spPr>
                <a:xfrm>
                  <a:off x="4438602" y="552755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0"/>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8" name="Freeform: Shape 437">
                  <a:extLst>
                    <a:ext uri="{FF2B5EF4-FFF2-40B4-BE49-F238E27FC236}">
                      <a16:creationId xmlns:a16="http://schemas.microsoft.com/office/drawing/2014/main" id="{42AADEDF-946D-4FDB-8EF8-67265E03C35E}"/>
                    </a:ext>
                  </a:extLst>
                </p:cNvPr>
                <p:cNvSpPr/>
                <p:nvPr/>
              </p:nvSpPr>
              <p:spPr>
                <a:xfrm>
                  <a:off x="6310499" y="4477260"/>
                  <a:ext cx="52938" cy="52938"/>
                </a:xfrm>
                <a:custGeom>
                  <a:avLst/>
                  <a:gdLst>
                    <a:gd name="connsiteX0" fmla="*/ 52938 w 52938"/>
                    <a:gd name="connsiteY0" fmla="*/ 26469 h 52938"/>
                    <a:gd name="connsiteX1" fmla="*/ 26469 w 52938"/>
                    <a:gd name="connsiteY1" fmla="*/ 52938 h 52938"/>
                    <a:gd name="connsiteX2" fmla="*/ 0 w 52938"/>
                    <a:gd name="connsiteY2" fmla="*/ 26469 h 52938"/>
                    <a:gd name="connsiteX3" fmla="*/ 26469 w 52938"/>
                    <a:gd name="connsiteY3" fmla="*/ 0 h 52938"/>
                    <a:gd name="connsiteX4" fmla="*/ 52938 w 52938"/>
                    <a:gd name="connsiteY4" fmla="*/ 26469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2938" y="26469"/>
                      </a:moveTo>
                      <a:cubicBezTo>
                        <a:pt x="52938" y="41088"/>
                        <a:pt x="41088" y="52938"/>
                        <a:pt x="26469" y="52938"/>
                      </a:cubicBezTo>
                      <a:cubicBezTo>
                        <a:pt x="11851" y="52938"/>
                        <a:pt x="0" y="41088"/>
                        <a:pt x="0" y="26469"/>
                      </a:cubicBezTo>
                      <a:cubicBezTo>
                        <a:pt x="0" y="11851"/>
                        <a:pt x="11851" y="0"/>
                        <a:pt x="26469" y="0"/>
                      </a:cubicBezTo>
                      <a:cubicBezTo>
                        <a:pt x="41088" y="0"/>
                        <a:pt x="52938" y="11851"/>
                        <a:pt x="52938" y="2646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39" name="Freeform: Shape 438">
                  <a:extLst>
                    <a:ext uri="{FF2B5EF4-FFF2-40B4-BE49-F238E27FC236}">
                      <a16:creationId xmlns:a16="http://schemas.microsoft.com/office/drawing/2014/main" id="{85BDCDCC-0756-470B-B4DE-ABA6625A1722}"/>
                    </a:ext>
                  </a:extLst>
                </p:cNvPr>
                <p:cNvSpPr/>
                <p:nvPr/>
              </p:nvSpPr>
              <p:spPr>
                <a:xfrm>
                  <a:off x="6390965" y="4617017"/>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7"/>
                        <a:pt x="9007" y="0"/>
                        <a:pt x="20117" y="0"/>
                      </a:cubicBezTo>
                      <a:cubicBezTo>
                        <a:pt x="31227" y="0"/>
                        <a:pt x="40233" y="9007"/>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0" name="Freeform: Shape 439">
                  <a:extLst>
                    <a:ext uri="{FF2B5EF4-FFF2-40B4-BE49-F238E27FC236}">
                      <a16:creationId xmlns:a16="http://schemas.microsoft.com/office/drawing/2014/main" id="{866B3CE4-E06F-4FC8-B658-21BD14A39239}"/>
                    </a:ext>
                  </a:extLst>
                </p:cNvPr>
                <p:cNvSpPr/>
                <p:nvPr/>
              </p:nvSpPr>
              <p:spPr>
                <a:xfrm>
                  <a:off x="5704885" y="3648246"/>
                  <a:ext cx="74114" cy="74114"/>
                </a:xfrm>
                <a:custGeom>
                  <a:avLst/>
                  <a:gdLst>
                    <a:gd name="connsiteX0" fmla="*/ 76231 w 74113"/>
                    <a:gd name="connsiteY0" fmla="*/ 38115 h 74113"/>
                    <a:gd name="connsiteX1" fmla="*/ 38115 w 74113"/>
                    <a:gd name="connsiteY1" fmla="*/ 76231 h 74113"/>
                    <a:gd name="connsiteX2" fmla="*/ 0 w 74113"/>
                    <a:gd name="connsiteY2" fmla="*/ 38115 h 74113"/>
                    <a:gd name="connsiteX3" fmla="*/ 38115 w 74113"/>
                    <a:gd name="connsiteY3" fmla="*/ 0 h 74113"/>
                    <a:gd name="connsiteX4" fmla="*/ 76231 w 74113"/>
                    <a:gd name="connsiteY4" fmla="*/ 38115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6231" y="38115"/>
                      </a:moveTo>
                      <a:cubicBezTo>
                        <a:pt x="76231" y="59166"/>
                        <a:pt x="59166" y="76231"/>
                        <a:pt x="38115" y="76231"/>
                      </a:cubicBezTo>
                      <a:cubicBezTo>
                        <a:pt x="17065" y="76231"/>
                        <a:pt x="0" y="59166"/>
                        <a:pt x="0" y="38115"/>
                      </a:cubicBezTo>
                      <a:cubicBezTo>
                        <a:pt x="0" y="17065"/>
                        <a:pt x="17065" y="0"/>
                        <a:pt x="38115" y="0"/>
                      </a:cubicBezTo>
                      <a:cubicBezTo>
                        <a:pt x="59166" y="0"/>
                        <a:pt x="76231" y="17065"/>
                        <a:pt x="76231" y="3811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1" name="Freeform: Shape 440">
                  <a:extLst>
                    <a:ext uri="{FF2B5EF4-FFF2-40B4-BE49-F238E27FC236}">
                      <a16:creationId xmlns:a16="http://schemas.microsoft.com/office/drawing/2014/main" id="{F70687B0-EC8E-41C4-9276-EE042F11DD12}"/>
                    </a:ext>
                  </a:extLst>
                </p:cNvPr>
                <p:cNvSpPr/>
                <p:nvPr/>
              </p:nvSpPr>
              <p:spPr>
                <a:xfrm>
                  <a:off x="5795939" y="1809171"/>
                  <a:ext cx="95289" cy="95289"/>
                </a:xfrm>
                <a:custGeom>
                  <a:avLst/>
                  <a:gdLst>
                    <a:gd name="connsiteX0" fmla="*/ 97406 w 95288"/>
                    <a:gd name="connsiteY0" fmla="*/ 48703 h 95288"/>
                    <a:gd name="connsiteX1" fmla="*/ 48703 w 95288"/>
                    <a:gd name="connsiteY1" fmla="*/ 97406 h 95288"/>
                    <a:gd name="connsiteX2" fmla="*/ 0 w 95288"/>
                    <a:gd name="connsiteY2" fmla="*/ 48703 h 95288"/>
                    <a:gd name="connsiteX3" fmla="*/ 48703 w 95288"/>
                    <a:gd name="connsiteY3" fmla="*/ 0 h 95288"/>
                    <a:gd name="connsiteX4" fmla="*/ 97406 w 95288"/>
                    <a:gd name="connsiteY4" fmla="*/ 48703 h 95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88" h="95288">
                      <a:moveTo>
                        <a:pt x="97406" y="48703"/>
                      </a:moveTo>
                      <a:cubicBezTo>
                        <a:pt x="97406" y="75601"/>
                        <a:pt x="75601" y="97406"/>
                        <a:pt x="48703" y="97406"/>
                      </a:cubicBezTo>
                      <a:cubicBezTo>
                        <a:pt x="21805" y="97406"/>
                        <a:pt x="0" y="75601"/>
                        <a:pt x="0" y="48703"/>
                      </a:cubicBezTo>
                      <a:cubicBezTo>
                        <a:pt x="0" y="21805"/>
                        <a:pt x="21805" y="0"/>
                        <a:pt x="48703" y="0"/>
                      </a:cubicBezTo>
                      <a:cubicBezTo>
                        <a:pt x="75601" y="0"/>
                        <a:pt x="97406" y="21805"/>
                        <a:pt x="97406" y="4870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2" name="Freeform: Shape 441">
                  <a:extLst>
                    <a:ext uri="{FF2B5EF4-FFF2-40B4-BE49-F238E27FC236}">
                      <a16:creationId xmlns:a16="http://schemas.microsoft.com/office/drawing/2014/main" id="{14DC1334-B961-46B0-813E-5F48A1ED934C}"/>
                    </a:ext>
                  </a:extLst>
                </p:cNvPr>
                <p:cNvSpPr/>
                <p:nvPr/>
              </p:nvSpPr>
              <p:spPr>
                <a:xfrm>
                  <a:off x="5654064" y="1908695"/>
                  <a:ext cx="63526" cy="63526"/>
                </a:xfrm>
                <a:custGeom>
                  <a:avLst/>
                  <a:gdLst>
                    <a:gd name="connsiteX0" fmla="*/ 67761 w 63525"/>
                    <a:gd name="connsiteY0" fmla="*/ 33881 h 63525"/>
                    <a:gd name="connsiteX1" fmla="*/ 33880 w 63525"/>
                    <a:gd name="connsiteY1" fmla="*/ 67761 h 63525"/>
                    <a:gd name="connsiteX2" fmla="*/ 0 w 63525"/>
                    <a:gd name="connsiteY2" fmla="*/ 33881 h 63525"/>
                    <a:gd name="connsiteX3" fmla="*/ 33880 w 63525"/>
                    <a:gd name="connsiteY3" fmla="*/ 0 h 63525"/>
                    <a:gd name="connsiteX4" fmla="*/ 67761 w 63525"/>
                    <a:gd name="connsiteY4" fmla="*/ 33881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7761" y="33881"/>
                      </a:moveTo>
                      <a:cubicBezTo>
                        <a:pt x="67761" y="52592"/>
                        <a:pt x="52592" y="67761"/>
                        <a:pt x="33880" y="67761"/>
                      </a:cubicBezTo>
                      <a:cubicBezTo>
                        <a:pt x="15169" y="67761"/>
                        <a:pt x="0" y="52592"/>
                        <a:pt x="0" y="33881"/>
                      </a:cubicBezTo>
                      <a:cubicBezTo>
                        <a:pt x="0" y="15169"/>
                        <a:pt x="15169" y="0"/>
                        <a:pt x="33880" y="0"/>
                      </a:cubicBezTo>
                      <a:cubicBezTo>
                        <a:pt x="52592" y="0"/>
                        <a:pt x="67761" y="15169"/>
                        <a:pt x="67761" y="33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3" name="Freeform: Shape 442">
                  <a:extLst>
                    <a:ext uri="{FF2B5EF4-FFF2-40B4-BE49-F238E27FC236}">
                      <a16:creationId xmlns:a16="http://schemas.microsoft.com/office/drawing/2014/main" id="{EA8975D7-FCE6-46B7-A096-5E808358ABA8}"/>
                    </a:ext>
                  </a:extLst>
                </p:cNvPr>
                <p:cNvSpPr/>
                <p:nvPr/>
              </p:nvSpPr>
              <p:spPr>
                <a:xfrm>
                  <a:off x="5510072" y="1868462"/>
                  <a:ext cx="74114" cy="74114"/>
                </a:xfrm>
                <a:custGeom>
                  <a:avLst/>
                  <a:gdLst>
                    <a:gd name="connsiteX0" fmla="*/ 74114 w 74113"/>
                    <a:gd name="connsiteY0" fmla="*/ 37057 h 74113"/>
                    <a:gd name="connsiteX1" fmla="*/ 37057 w 74113"/>
                    <a:gd name="connsiteY1" fmla="*/ 74114 h 74113"/>
                    <a:gd name="connsiteX2" fmla="*/ 0 w 74113"/>
                    <a:gd name="connsiteY2" fmla="*/ 37057 h 74113"/>
                    <a:gd name="connsiteX3" fmla="*/ 37057 w 74113"/>
                    <a:gd name="connsiteY3" fmla="*/ 0 h 74113"/>
                    <a:gd name="connsiteX4" fmla="*/ 74114 w 74113"/>
                    <a:gd name="connsiteY4" fmla="*/ 37057 h 74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13" h="74113">
                      <a:moveTo>
                        <a:pt x="74114" y="37057"/>
                      </a:moveTo>
                      <a:cubicBezTo>
                        <a:pt x="74114" y="57523"/>
                        <a:pt x="57523" y="74114"/>
                        <a:pt x="37057" y="74114"/>
                      </a:cubicBezTo>
                      <a:cubicBezTo>
                        <a:pt x="16591" y="74114"/>
                        <a:pt x="0" y="57523"/>
                        <a:pt x="0" y="37057"/>
                      </a:cubicBezTo>
                      <a:cubicBezTo>
                        <a:pt x="0" y="16591"/>
                        <a:pt x="16591" y="0"/>
                        <a:pt x="37057" y="0"/>
                      </a:cubicBezTo>
                      <a:cubicBezTo>
                        <a:pt x="57523" y="0"/>
                        <a:pt x="74114" y="16591"/>
                        <a:pt x="74114" y="3705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4" name="Freeform: Shape 443">
                  <a:extLst>
                    <a:ext uri="{FF2B5EF4-FFF2-40B4-BE49-F238E27FC236}">
                      <a16:creationId xmlns:a16="http://schemas.microsoft.com/office/drawing/2014/main" id="{D43664E9-95CB-4D79-B64D-B52A8ADC01DD}"/>
                    </a:ext>
                  </a:extLst>
                </p:cNvPr>
                <p:cNvSpPr/>
                <p:nvPr/>
              </p:nvSpPr>
              <p:spPr>
                <a:xfrm>
                  <a:off x="6161213" y="3742477"/>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5" name="Freeform: Shape 444">
                  <a:extLst>
                    <a:ext uri="{FF2B5EF4-FFF2-40B4-BE49-F238E27FC236}">
                      <a16:creationId xmlns:a16="http://schemas.microsoft.com/office/drawing/2014/main" id="{0F91456F-AB33-43D9-BA3C-4368715FAFBB}"/>
                    </a:ext>
                  </a:extLst>
                </p:cNvPr>
                <p:cNvSpPr/>
                <p:nvPr/>
              </p:nvSpPr>
              <p:spPr>
                <a:xfrm>
                  <a:off x="6016162" y="3423788"/>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6" name="Freeform: Shape 445">
                  <a:extLst>
                    <a:ext uri="{FF2B5EF4-FFF2-40B4-BE49-F238E27FC236}">
                      <a16:creationId xmlns:a16="http://schemas.microsoft.com/office/drawing/2014/main" id="{14C40BF7-ACC2-4A13-A88B-4CED62F9B326}"/>
                    </a:ext>
                  </a:extLst>
                </p:cNvPr>
                <p:cNvSpPr/>
                <p:nvPr/>
              </p:nvSpPr>
              <p:spPr>
                <a:xfrm>
                  <a:off x="6556133" y="2476193"/>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6" y="29645"/>
                        <a:pt x="0" y="23009"/>
                        <a:pt x="0" y="14823"/>
                      </a:cubicBezTo>
                      <a:cubicBezTo>
                        <a:pt x="0" y="6636"/>
                        <a:pt x="6636"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7" name="Freeform: Shape 446">
                  <a:extLst>
                    <a:ext uri="{FF2B5EF4-FFF2-40B4-BE49-F238E27FC236}">
                      <a16:creationId xmlns:a16="http://schemas.microsoft.com/office/drawing/2014/main" id="{C37E306A-2806-4125-A266-51EB3E7A6026}"/>
                    </a:ext>
                  </a:extLst>
                </p:cNvPr>
                <p:cNvSpPr/>
                <p:nvPr/>
              </p:nvSpPr>
              <p:spPr>
                <a:xfrm>
                  <a:off x="6424846" y="2464547"/>
                  <a:ext cx="21175" cy="21175"/>
                </a:xfrm>
                <a:custGeom>
                  <a:avLst/>
                  <a:gdLst>
                    <a:gd name="connsiteX0" fmla="*/ 29645 w 21175"/>
                    <a:gd name="connsiteY0" fmla="*/ 14823 h 21175"/>
                    <a:gd name="connsiteX1" fmla="*/ 14823 w 21175"/>
                    <a:gd name="connsiteY1" fmla="*/ 29645 h 21175"/>
                    <a:gd name="connsiteX2" fmla="*/ 0 w 21175"/>
                    <a:gd name="connsiteY2" fmla="*/ 14823 h 21175"/>
                    <a:gd name="connsiteX3" fmla="*/ 14823 w 21175"/>
                    <a:gd name="connsiteY3" fmla="*/ 0 h 21175"/>
                    <a:gd name="connsiteX4" fmla="*/ 29645 w 21175"/>
                    <a:gd name="connsiteY4" fmla="*/ 14823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9645" y="14823"/>
                      </a:moveTo>
                      <a:cubicBezTo>
                        <a:pt x="29645" y="23009"/>
                        <a:pt x="23009" y="29645"/>
                        <a:pt x="14823" y="29645"/>
                      </a:cubicBezTo>
                      <a:cubicBezTo>
                        <a:pt x="6637" y="29645"/>
                        <a:pt x="0" y="23009"/>
                        <a:pt x="0" y="14823"/>
                      </a:cubicBezTo>
                      <a:cubicBezTo>
                        <a:pt x="0" y="6636"/>
                        <a:pt x="6637" y="0"/>
                        <a:pt x="14823" y="0"/>
                      </a:cubicBezTo>
                      <a:cubicBezTo>
                        <a:pt x="23009" y="0"/>
                        <a:pt x="29645" y="6636"/>
                        <a:pt x="29645" y="1482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8" name="Freeform: Shape 447">
                  <a:extLst>
                    <a:ext uri="{FF2B5EF4-FFF2-40B4-BE49-F238E27FC236}">
                      <a16:creationId xmlns:a16="http://schemas.microsoft.com/office/drawing/2014/main" id="{228DE5B4-C5AE-4C65-96AD-731017C17873}"/>
                    </a:ext>
                  </a:extLst>
                </p:cNvPr>
                <p:cNvSpPr/>
                <p:nvPr/>
              </p:nvSpPr>
              <p:spPr>
                <a:xfrm>
                  <a:off x="5316318" y="2218913"/>
                  <a:ext cx="84701" cy="84701"/>
                </a:xfrm>
                <a:custGeom>
                  <a:avLst/>
                  <a:gdLst>
                    <a:gd name="connsiteX0" fmla="*/ 86819 w 84701"/>
                    <a:gd name="connsiteY0" fmla="*/ 43409 h 84701"/>
                    <a:gd name="connsiteX1" fmla="*/ 43409 w 84701"/>
                    <a:gd name="connsiteY1" fmla="*/ 86819 h 84701"/>
                    <a:gd name="connsiteX2" fmla="*/ 0 w 84701"/>
                    <a:gd name="connsiteY2" fmla="*/ 43409 h 84701"/>
                    <a:gd name="connsiteX3" fmla="*/ 43409 w 84701"/>
                    <a:gd name="connsiteY3" fmla="*/ 0 h 84701"/>
                    <a:gd name="connsiteX4" fmla="*/ 86819 w 84701"/>
                    <a:gd name="connsiteY4" fmla="*/ 43409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6819" y="43409"/>
                      </a:moveTo>
                      <a:cubicBezTo>
                        <a:pt x="86819" y="67384"/>
                        <a:pt x="67384" y="86819"/>
                        <a:pt x="43409" y="86819"/>
                      </a:cubicBezTo>
                      <a:cubicBezTo>
                        <a:pt x="19435" y="86819"/>
                        <a:pt x="0" y="67384"/>
                        <a:pt x="0" y="43409"/>
                      </a:cubicBezTo>
                      <a:cubicBezTo>
                        <a:pt x="0" y="19435"/>
                        <a:pt x="19435" y="0"/>
                        <a:pt x="43409" y="0"/>
                      </a:cubicBezTo>
                      <a:cubicBezTo>
                        <a:pt x="67384" y="0"/>
                        <a:pt x="86819" y="19435"/>
                        <a:pt x="86819" y="43409"/>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49" name="Freeform: Shape 448">
                  <a:extLst>
                    <a:ext uri="{FF2B5EF4-FFF2-40B4-BE49-F238E27FC236}">
                      <a16:creationId xmlns:a16="http://schemas.microsoft.com/office/drawing/2014/main" id="{4E180914-29B0-4ACD-B75A-3BA502276EBD}"/>
                    </a:ext>
                  </a:extLst>
                </p:cNvPr>
                <p:cNvSpPr/>
                <p:nvPr/>
              </p:nvSpPr>
              <p:spPr>
                <a:xfrm>
                  <a:off x="5152210" y="2457135"/>
                  <a:ext cx="21175" cy="21175"/>
                </a:xfrm>
                <a:custGeom>
                  <a:avLst/>
                  <a:gdLst>
                    <a:gd name="connsiteX0" fmla="*/ 21175 w 21175"/>
                    <a:gd name="connsiteY0" fmla="*/ 10588 h 21175"/>
                    <a:gd name="connsiteX1" fmla="*/ 10588 w 21175"/>
                    <a:gd name="connsiteY1" fmla="*/ 21175 h 21175"/>
                    <a:gd name="connsiteX2" fmla="*/ 0 w 21175"/>
                    <a:gd name="connsiteY2" fmla="*/ 10588 h 21175"/>
                    <a:gd name="connsiteX3" fmla="*/ 10588 w 21175"/>
                    <a:gd name="connsiteY3" fmla="*/ 0 h 21175"/>
                    <a:gd name="connsiteX4" fmla="*/ 21175 w 21175"/>
                    <a:gd name="connsiteY4" fmla="*/ 10588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1175" y="10588"/>
                      </a:moveTo>
                      <a:cubicBezTo>
                        <a:pt x="21175" y="16435"/>
                        <a:pt x="16435" y="21175"/>
                        <a:pt x="10588" y="21175"/>
                      </a:cubicBezTo>
                      <a:cubicBezTo>
                        <a:pt x="4740" y="21175"/>
                        <a:pt x="0" y="16435"/>
                        <a:pt x="0" y="10588"/>
                      </a:cubicBezTo>
                      <a:cubicBezTo>
                        <a:pt x="0" y="4740"/>
                        <a:pt x="4740" y="0"/>
                        <a:pt x="10588" y="0"/>
                      </a:cubicBezTo>
                      <a:cubicBezTo>
                        <a:pt x="16435" y="0"/>
                        <a:pt x="21175" y="4740"/>
                        <a:pt x="21175" y="1058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0" name="Freeform: Shape 449">
                  <a:extLst>
                    <a:ext uri="{FF2B5EF4-FFF2-40B4-BE49-F238E27FC236}">
                      <a16:creationId xmlns:a16="http://schemas.microsoft.com/office/drawing/2014/main" id="{2F6E2FAC-9CDB-452B-95A4-D6E0E8860094}"/>
                    </a:ext>
                  </a:extLst>
                </p:cNvPr>
                <p:cNvSpPr/>
                <p:nvPr/>
              </p:nvSpPr>
              <p:spPr>
                <a:xfrm>
                  <a:off x="4676824" y="5113578"/>
                  <a:ext cx="31763" cy="31763"/>
                </a:xfrm>
                <a:custGeom>
                  <a:avLst/>
                  <a:gdLst>
                    <a:gd name="connsiteX0" fmla="*/ 40233 w 31762"/>
                    <a:gd name="connsiteY0" fmla="*/ 20117 h 31762"/>
                    <a:gd name="connsiteX1" fmla="*/ 20117 w 31762"/>
                    <a:gd name="connsiteY1" fmla="*/ 40233 h 31762"/>
                    <a:gd name="connsiteX2" fmla="*/ 0 w 31762"/>
                    <a:gd name="connsiteY2" fmla="*/ 20117 h 31762"/>
                    <a:gd name="connsiteX3" fmla="*/ 20117 w 31762"/>
                    <a:gd name="connsiteY3" fmla="*/ 0 h 31762"/>
                    <a:gd name="connsiteX4" fmla="*/ 40233 w 31762"/>
                    <a:gd name="connsiteY4" fmla="*/ 20117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40233" y="20117"/>
                      </a:moveTo>
                      <a:cubicBezTo>
                        <a:pt x="40233" y="31227"/>
                        <a:pt x="31227" y="40233"/>
                        <a:pt x="20117" y="40233"/>
                      </a:cubicBezTo>
                      <a:cubicBezTo>
                        <a:pt x="9006" y="40233"/>
                        <a:pt x="0" y="31227"/>
                        <a:pt x="0" y="20117"/>
                      </a:cubicBezTo>
                      <a:cubicBezTo>
                        <a:pt x="0" y="9006"/>
                        <a:pt x="9006" y="0"/>
                        <a:pt x="20117" y="0"/>
                      </a:cubicBezTo>
                      <a:cubicBezTo>
                        <a:pt x="31227" y="0"/>
                        <a:pt x="40233" y="9006"/>
                        <a:pt x="40233" y="2011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1" name="Freeform: Shape 450">
                  <a:extLst>
                    <a:ext uri="{FF2B5EF4-FFF2-40B4-BE49-F238E27FC236}">
                      <a16:creationId xmlns:a16="http://schemas.microsoft.com/office/drawing/2014/main" id="{0D5A7724-EB5B-44B9-B8F3-78B6D9C2D14C}"/>
                    </a:ext>
                  </a:extLst>
                </p:cNvPr>
                <p:cNvSpPr/>
                <p:nvPr/>
              </p:nvSpPr>
              <p:spPr>
                <a:xfrm>
                  <a:off x="6248032" y="4107751"/>
                  <a:ext cx="63526" cy="63526"/>
                </a:xfrm>
                <a:custGeom>
                  <a:avLst/>
                  <a:gdLst>
                    <a:gd name="connsiteX0" fmla="*/ 65643 w 63525"/>
                    <a:gd name="connsiteY0" fmla="*/ 32822 h 63525"/>
                    <a:gd name="connsiteX1" fmla="*/ 32822 w 63525"/>
                    <a:gd name="connsiteY1" fmla="*/ 65644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4"/>
                        <a:pt x="32822" y="65644"/>
                      </a:cubicBezTo>
                      <a:cubicBezTo>
                        <a:pt x="14695" y="65644"/>
                        <a:pt x="0" y="50949"/>
                        <a:pt x="0" y="32822"/>
                      </a:cubicBezTo>
                      <a:cubicBezTo>
                        <a:pt x="0" y="14695"/>
                        <a:pt x="14695"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2" name="Freeform: Shape 451">
                  <a:extLst>
                    <a:ext uri="{FF2B5EF4-FFF2-40B4-BE49-F238E27FC236}">
                      <a16:creationId xmlns:a16="http://schemas.microsoft.com/office/drawing/2014/main" id="{154987C3-7C4F-40F9-8E58-47134592C79E}"/>
                    </a:ext>
                  </a:extLst>
                </p:cNvPr>
                <p:cNvSpPr/>
                <p:nvPr/>
              </p:nvSpPr>
              <p:spPr>
                <a:xfrm>
                  <a:off x="5936755" y="2719709"/>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3" name="Freeform: Shape 452">
                  <a:extLst>
                    <a:ext uri="{FF2B5EF4-FFF2-40B4-BE49-F238E27FC236}">
                      <a16:creationId xmlns:a16="http://schemas.microsoft.com/office/drawing/2014/main" id="{D9BF7833-CECC-4B4D-AE84-56EE527C1B89}"/>
                    </a:ext>
                  </a:extLst>
                </p:cNvPr>
                <p:cNvSpPr/>
                <p:nvPr/>
              </p:nvSpPr>
              <p:spPr>
                <a:xfrm>
                  <a:off x="5830878" y="279805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4" name="Freeform: Shape 453">
                  <a:extLst>
                    <a:ext uri="{FF2B5EF4-FFF2-40B4-BE49-F238E27FC236}">
                      <a16:creationId xmlns:a16="http://schemas.microsoft.com/office/drawing/2014/main" id="{A0B1F045-0413-4678-9E16-E937A7706646}"/>
                    </a:ext>
                  </a:extLst>
                </p:cNvPr>
                <p:cNvSpPr/>
                <p:nvPr/>
              </p:nvSpPr>
              <p:spPr>
                <a:xfrm>
                  <a:off x="5986517" y="2834056"/>
                  <a:ext cx="31763" cy="31763"/>
                </a:xfrm>
                <a:custGeom>
                  <a:avLst/>
                  <a:gdLst>
                    <a:gd name="connsiteX0" fmla="*/ 31763 w 31762"/>
                    <a:gd name="connsiteY0" fmla="*/ 15881 h 31762"/>
                    <a:gd name="connsiteX1" fmla="*/ 15881 w 31762"/>
                    <a:gd name="connsiteY1" fmla="*/ 31763 h 31762"/>
                    <a:gd name="connsiteX2" fmla="*/ 0 w 31762"/>
                    <a:gd name="connsiteY2" fmla="*/ 15881 h 31762"/>
                    <a:gd name="connsiteX3" fmla="*/ 15881 w 31762"/>
                    <a:gd name="connsiteY3" fmla="*/ 0 h 31762"/>
                    <a:gd name="connsiteX4" fmla="*/ 31763 w 31762"/>
                    <a:gd name="connsiteY4" fmla="*/ 15881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1"/>
                      </a:moveTo>
                      <a:cubicBezTo>
                        <a:pt x="31763" y="24653"/>
                        <a:pt x="24653" y="31763"/>
                        <a:pt x="15881" y="31763"/>
                      </a:cubicBezTo>
                      <a:cubicBezTo>
                        <a:pt x="7110" y="31763"/>
                        <a:pt x="0" y="24653"/>
                        <a:pt x="0" y="15881"/>
                      </a:cubicBezTo>
                      <a:cubicBezTo>
                        <a:pt x="0" y="7110"/>
                        <a:pt x="7110" y="0"/>
                        <a:pt x="15881" y="0"/>
                      </a:cubicBezTo>
                      <a:cubicBezTo>
                        <a:pt x="24653" y="0"/>
                        <a:pt x="31763" y="7110"/>
                        <a:pt x="31763" y="15881"/>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5" name="Freeform: Shape 454">
                  <a:extLst>
                    <a:ext uri="{FF2B5EF4-FFF2-40B4-BE49-F238E27FC236}">
                      <a16:creationId xmlns:a16="http://schemas.microsoft.com/office/drawing/2014/main" id="{D5F14B69-ABFF-41F5-A08A-F5F2D78625F1}"/>
                    </a:ext>
                  </a:extLst>
                </p:cNvPr>
                <p:cNvSpPr/>
                <p:nvPr/>
              </p:nvSpPr>
              <p:spPr>
                <a:xfrm>
                  <a:off x="6009810" y="2657242"/>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6" name="Freeform: Shape 455">
                  <a:extLst>
                    <a:ext uri="{FF2B5EF4-FFF2-40B4-BE49-F238E27FC236}">
                      <a16:creationId xmlns:a16="http://schemas.microsoft.com/office/drawing/2014/main" id="{2BEB7E90-6BA1-4AF5-95EB-341D20C3A47A}"/>
                    </a:ext>
                  </a:extLst>
                </p:cNvPr>
                <p:cNvSpPr/>
                <p:nvPr/>
              </p:nvSpPr>
              <p:spPr>
                <a:xfrm>
                  <a:off x="6042631" y="2549248"/>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7" name="Freeform: Shape 456">
                  <a:extLst>
                    <a:ext uri="{FF2B5EF4-FFF2-40B4-BE49-F238E27FC236}">
                      <a16:creationId xmlns:a16="http://schemas.microsoft.com/office/drawing/2014/main" id="{147DCDF7-18B0-4B15-B05B-CB53D4186336}"/>
                    </a:ext>
                  </a:extLst>
                </p:cNvPr>
                <p:cNvSpPr/>
                <p:nvPr/>
              </p:nvSpPr>
              <p:spPr>
                <a:xfrm>
                  <a:off x="4540243" y="5310508"/>
                  <a:ext cx="63526" cy="63526"/>
                </a:xfrm>
                <a:custGeom>
                  <a:avLst/>
                  <a:gdLst>
                    <a:gd name="connsiteX0" fmla="*/ 71996 w 63525"/>
                    <a:gd name="connsiteY0" fmla="*/ 35998 h 63525"/>
                    <a:gd name="connsiteX1" fmla="*/ 35998 w 63525"/>
                    <a:gd name="connsiteY1" fmla="*/ 71996 h 63525"/>
                    <a:gd name="connsiteX2" fmla="*/ 0 w 63525"/>
                    <a:gd name="connsiteY2" fmla="*/ 35998 h 63525"/>
                    <a:gd name="connsiteX3" fmla="*/ 35998 w 63525"/>
                    <a:gd name="connsiteY3" fmla="*/ 0 h 63525"/>
                    <a:gd name="connsiteX4" fmla="*/ 71996 w 63525"/>
                    <a:gd name="connsiteY4" fmla="*/ 35998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71996" y="35998"/>
                      </a:moveTo>
                      <a:cubicBezTo>
                        <a:pt x="71996" y="55879"/>
                        <a:pt x="55879" y="71996"/>
                        <a:pt x="35998" y="71996"/>
                      </a:cubicBezTo>
                      <a:cubicBezTo>
                        <a:pt x="16117" y="71996"/>
                        <a:pt x="0" y="55879"/>
                        <a:pt x="0" y="35998"/>
                      </a:cubicBezTo>
                      <a:cubicBezTo>
                        <a:pt x="0" y="16117"/>
                        <a:pt x="16117" y="0"/>
                        <a:pt x="35998" y="0"/>
                      </a:cubicBezTo>
                      <a:cubicBezTo>
                        <a:pt x="55879" y="0"/>
                        <a:pt x="71996" y="16117"/>
                        <a:pt x="71996" y="3599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8" name="Freeform: Shape 457">
                  <a:extLst>
                    <a:ext uri="{FF2B5EF4-FFF2-40B4-BE49-F238E27FC236}">
                      <a16:creationId xmlns:a16="http://schemas.microsoft.com/office/drawing/2014/main" id="{B82A90DF-F2CD-4842-AD72-F7D789B3DC7E}"/>
                    </a:ext>
                  </a:extLst>
                </p:cNvPr>
                <p:cNvSpPr/>
                <p:nvPr/>
              </p:nvSpPr>
              <p:spPr>
                <a:xfrm>
                  <a:off x="5309966" y="2549248"/>
                  <a:ext cx="137640" cy="137639"/>
                </a:xfrm>
                <a:custGeom>
                  <a:avLst/>
                  <a:gdLst>
                    <a:gd name="connsiteX0" fmla="*/ 146110 w 137639"/>
                    <a:gd name="connsiteY0" fmla="*/ 73055 h 137639"/>
                    <a:gd name="connsiteX1" fmla="*/ 73055 w 137639"/>
                    <a:gd name="connsiteY1" fmla="*/ 146110 h 137639"/>
                    <a:gd name="connsiteX2" fmla="*/ 0 w 137639"/>
                    <a:gd name="connsiteY2" fmla="*/ 73055 h 137639"/>
                    <a:gd name="connsiteX3" fmla="*/ 73055 w 137639"/>
                    <a:gd name="connsiteY3" fmla="*/ 0 h 137639"/>
                    <a:gd name="connsiteX4" fmla="*/ 146110 w 137639"/>
                    <a:gd name="connsiteY4" fmla="*/ 73055 h 137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39" h="137639">
                      <a:moveTo>
                        <a:pt x="146110" y="73055"/>
                      </a:moveTo>
                      <a:cubicBezTo>
                        <a:pt x="146110" y="113402"/>
                        <a:pt x="113402" y="146110"/>
                        <a:pt x="73055" y="146110"/>
                      </a:cubicBezTo>
                      <a:cubicBezTo>
                        <a:pt x="32708" y="146110"/>
                        <a:pt x="0" y="113402"/>
                        <a:pt x="0" y="73055"/>
                      </a:cubicBezTo>
                      <a:cubicBezTo>
                        <a:pt x="0" y="32708"/>
                        <a:pt x="32708" y="0"/>
                        <a:pt x="73055" y="0"/>
                      </a:cubicBezTo>
                      <a:cubicBezTo>
                        <a:pt x="113402" y="0"/>
                        <a:pt x="146110" y="32708"/>
                        <a:pt x="146110" y="7305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59" name="Freeform: Shape 458">
                  <a:extLst>
                    <a:ext uri="{FF2B5EF4-FFF2-40B4-BE49-F238E27FC236}">
                      <a16:creationId xmlns:a16="http://schemas.microsoft.com/office/drawing/2014/main" id="{6DD271D0-E8D1-432F-A7FD-7B52E34994DB}"/>
                    </a:ext>
                  </a:extLst>
                </p:cNvPr>
                <p:cNvSpPr/>
                <p:nvPr/>
              </p:nvSpPr>
              <p:spPr>
                <a:xfrm>
                  <a:off x="6146390" y="2337495"/>
                  <a:ext cx="42351" cy="42351"/>
                </a:xfrm>
                <a:custGeom>
                  <a:avLst/>
                  <a:gdLst>
                    <a:gd name="connsiteX0" fmla="*/ 48703 w 42350"/>
                    <a:gd name="connsiteY0" fmla="*/ 24352 h 42350"/>
                    <a:gd name="connsiteX1" fmla="*/ 24352 w 42350"/>
                    <a:gd name="connsiteY1" fmla="*/ 48703 h 42350"/>
                    <a:gd name="connsiteX2" fmla="*/ 0 w 42350"/>
                    <a:gd name="connsiteY2" fmla="*/ 24352 h 42350"/>
                    <a:gd name="connsiteX3" fmla="*/ 24352 w 42350"/>
                    <a:gd name="connsiteY3" fmla="*/ 0 h 42350"/>
                    <a:gd name="connsiteX4" fmla="*/ 48703 w 42350"/>
                    <a:gd name="connsiteY4" fmla="*/ 24352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8703" y="24352"/>
                      </a:moveTo>
                      <a:cubicBezTo>
                        <a:pt x="48703" y="37801"/>
                        <a:pt x="37801" y="48703"/>
                        <a:pt x="24352" y="48703"/>
                      </a:cubicBezTo>
                      <a:cubicBezTo>
                        <a:pt x="10903" y="48703"/>
                        <a:pt x="0" y="37801"/>
                        <a:pt x="0" y="24352"/>
                      </a:cubicBezTo>
                      <a:cubicBezTo>
                        <a:pt x="0" y="10903"/>
                        <a:pt x="10903" y="0"/>
                        <a:pt x="24352" y="0"/>
                      </a:cubicBezTo>
                      <a:cubicBezTo>
                        <a:pt x="37801" y="0"/>
                        <a:pt x="48703" y="10903"/>
                        <a:pt x="48703" y="2435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0" name="Freeform: Shape 459">
                  <a:extLst>
                    <a:ext uri="{FF2B5EF4-FFF2-40B4-BE49-F238E27FC236}">
                      <a16:creationId xmlns:a16="http://schemas.microsoft.com/office/drawing/2014/main" id="{F8C2348E-E049-4E3E-8EAC-53353E433A93}"/>
                    </a:ext>
                  </a:extLst>
                </p:cNvPr>
                <p:cNvSpPr/>
                <p:nvPr/>
              </p:nvSpPr>
              <p:spPr>
                <a:xfrm>
                  <a:off x="6189800" y="2378787"/>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1" name="Freeform: Shape 460">
                  <a:extLst>
                    <a:ext uri="{FF2B5EF4-FFF2-40B4-BE49-F238E27FC236}">
                      <a16:creationId xmlns:a16="http://schemas.microsoft.com/office/drawing/2014/main" id="{1DC1A1BB-27F5-4347-AA62-9BF30B41CCC4}"/>
                    </a:ext>
                  </a:extLst>
                </p:cNvPr>
                <p:cNvSpPr/>
                <p:nvPr/>
              </p:nvSpPr>
              <p:spPr>
                <a:xfrm>
                  <a:off x="7037871" y="2464547"/>
                  <a:ext cx="52938" cy="52938"/>
                </a:xfrm>
                <a:custGeom>
                  <a:avLst/>
                  <a:gdLst>
                    <a:gd name="connsiteX0" fmla="*/ 57173 w 52938"/>
                    <a:gd name="connsiteY0" fmla="*/ 28587 h 52938"/>
                    <a:gd name="connsiteX1" fmla="*/ 28587 w 52938"/>
                    <a:gd name="connsiteY1" fmla="*/ 57173 h 52938"/>
                    <a:gd name="connsiteX2" fmla="*/ 0 w 52938"/>
                    <a:gd name="connsiteY2" fmla="*/ 28587 h 52938"/>
                    <a:gd name="connsiteX3" fmla="*/ 28587 w 52938"/>
                    <a:gd name="connsiteY3" fmla="*/ 0 h 52938"/>
                    <a:gd name="connsiteX4" fmla="*/ 57173 w 52938"/>
                    <a:gd name="connsiteY4" fmla="*/ 28587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7173" y="28587"/>
                      </a:moveTo>
                      <a:cubicBezTo>
                        <a:pt x="57173" y="44375"/>
                        <a:pt x="44375" y="57173"/>
                        <a:pt x="28587" y="57173"/>
                      </a:cubicBezTo>
                      <a:cubicBezTo>
                        <a:pt x="12799" y="57173"/>
                        <a:pt x="0" y="44375"/>
                        <a:pt x="0" y="28587"/>
                      </a:cubicBezTo>
                      <a:cubicBezTo>
                        <a:pt x="0" y="12799"/>
                        <a:pt x="12799" y="0"/>
                        <a:pt x="28587" y="0"/>
                      </a:cubicBezTo>
                      <a:cubicBezTo>
                        <a:pt x="44375" y="0"/>
                        <a:pt x="57173" y="12799"/>
                        <a:pt x="57173" y="28587"/>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2" name="Freeform: Shape 461">
                  <a:extLst>
                    <a:ext uri="{FF2B5EF4-FFF2-40B4-BE49-F238E27FC236}">
                      <a16:creationId xmlns:a16="http://schemas.microsoft.com/office/drawing/2014/main" id="{2DA51296-BB8F-4831-B452-26EFEFF5630D}"/>
                    </a:ext>
                  </a:extLst>
                </p:cNvPr>
                <p:cNvSpPr/>
                <p:nvPr/>
              </p:nvSpPr>
              <p:spPr>
                <a:xfrm>
                  <a:off x="6877997" y="5532849"/>
                  <a:ext cx="63526" cy="63526"/>
                </a:xfrm>
                <a:custGeom>
                  <a:avLst/>
                  <a:gdLst>
                    <a:gd name="connsiteX0" fmla="*/ 65643 w 63525"/>
                    <a:gd name="connsiteY0" fmla="*/ 32822 h 63525"/>
                    <a:gd name="connsiteX1" fmla="*/ 32822 w 63525"/>
                    <a:gd name="connsiteY1" fmla="*/ 65643 h 63525"/>
                    <a:gd name="connsiteX2" fmla="*/ 0 w 63525"/>
                    <a:gd name="connsiteY2" fmla="*/ 32822 h 63525"/>
                    <a:gd name="connsiteX3" fmla="*/ 32822 w 63525"/>
                    <a:gd name="connsiteY3" fmla="*/ 0 h 63525"/>
                    <a:gd name="connsiteX4" fmla="*/ 65643 w 63525"/>
                    <a:gd name="connsiteY4" fmla="*/ 32822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5643" y="32822"/>
                      </a:moveTo>
                      <a:cubicBezTo>
                        <a:pt x="65643" y="50949"/>
                        <a:pt x="50949" y="65643"/>
                        <a:pt x="32822" y="65643"/>
                      </a:cubicBezTo>
                      <a:cubicBezTo>
                        <a:pt x="14694" y="65643"/>
                        <a:pt x="0" y="50949"/>
                        <a:pt x="0" y="32822"/>
                      </a:cubicBezTo>
                      <a:cubicBezTo>
                        <a:pt x="0" y="14695"/>
                        <a:pt x="14694" y="0"/>
                        <a:pt x="32822" y="0"/>
                      </a:cubicBezTo>
                      <a:cubicBezTo>
                        <a:pt x="50949" y="0"/>
                        <a:pt x="65643" y="14695"/>
                        <a:pt x="65643" y="3282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3" name="Freeform: Shape 462">
                  <a:extLst>
                    <a:ext uri="{FF2B5EF4-FFF2-40B4-BE49-F238E27FC236}">
                      <a16:creationId xmlns:a16="http://schemas.microsoft.com/office/drawing/2014/main" id="{07FFE0DF-A056-4BB5-93B7-563679BBF779}"/>
                    </a:ext>
                  </a:extLst>
                </p:cNvPr>
                <p:cNvSpPr/>
                <p:nvPr/>
              </p:nvSpPr>
              <p:spPr>
                <a:xfrm>
                  <a:off x="6810236" y="5576258"/>
                  <a:ext cx="52938" cy="52938"/>
                </a:xfrm>
                <a:custGeom>
                  <a:avLst/>
                  <a:gdLst>
                    <a:gd name="connsiteX0" fmla="*/ 59291 w 52938"/>
                    <a:gd name="connsiteY0" fmla="*/ 29646 h 52938"/>
                    <a:gd name="connsiteX1" fmla="*/ 29645 w 52938"/>
                    <a:gd name="connsiteY1" fmla="*/ 59291 h 52938"/>
                    <a:gd name="connsiteX2" fmla="*/ 0 w 52938"/>
                    <a:gd name="connsiteY2" fmla="*/ 29646 h 52938"/>
                    <a:gd name="connsiteX3" fmla="*/ 29645 w 52938"/>
                    <a:gd name="connsiteY3" fmla="*/ 0 h 52938"/>
                    <a:gd name="connsiteX4" fmla="*/ 59291 w 52938"/>
                    <a:gd name="connsiteY4" fmla="*/ 29646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9291" y="29646"/>
                      </a:moveTo>
                      <a:cubicBezTo>
                        <a:pt x="59291" y="46018"/>
                        <a:pt x="46018" y="59291"/>
                        <a:pt x="29645" y="59291"/>
                      </a:cubicBezTo>
                      <a:cubicBezTo>
                        <a:pt x="13273" y="59291"/>
                        <a:pt x="0" y="46018"/>
                        <a:pt x="0" y="29646"/>
                      </a:cubicBezTo>
                      <a:cubicBezTo>
                        <a:pt x="0" y="13273"/>
                        <a:pt x="13273" y="0"/>
                        <a:pt x="29645" y="0"/>
                      </a:cubicBezTo>
                      <a:cubicBezTo>
                        <a:pt x="46018" y="0"/>
                        <a:pt x="59291" y="13273"/>
                        <a:pt x="59291" y="29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4" name="Freeform: Shape 463">
                  <a:extLst>
                    <a:ext uri="{FF2B5EF4-FFF2-40B4-BE49-F238E27FC236}">
                      <a16:creationId xmlns:a16="http://schemas.microsoft.com/office/drawing/2014/main" id="{AE23E0B9-4779-4AF9-9D29-7F3524C738BC}"/>
                    </a:ext>
                  </a:extLst>
                </p:cNvPr>
                <p:cNvSpPr/>
                <p:nvPr/>
              </p:nvSpPr>
              <p:spPr>
                <a:xfrm>
                  <a:off x="5535483" y="2258087"/>
                  <a:ext cx="63526" cy="63526"/>
                </a:xfrm>
                <a:custGeom>
                  <a:avLst/>
                  <a:gdLst>
                    <a:gd name="connsiteX0" fmla="*/ 63526 w 63525"/>
                    <a:gd name="connsiteY0" fmla="*/ 31763 h 63525"/>
                    <a:gd name="connsiteX1" fmla="*/ 31763 w 63525"/>
                    <a:gd name="connsiteY1" fmla="*/ 63526 h 63525"/>
                    <a:gd name="connsiteX2" fmla="*/ 0 w 63525"/>
                    <a:gd name="connsiteY2" fmla="*/ 31763 h 63525"/>
                    <a:gd name="connsiteX3" fmla="*/ 31763 w 63525"/>
                    <a:gd name="connsiteY3" fmla="*/ 0 h 63525"/>
                    <a:gd name="connsiteX4" fmla="*/ 63526 w 63525"/>
                    <a:gd name="connsiteY4" fmla="*/ 31763 h 6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5" h="63525">
                      <a:moveTo>
                        <a:pt x="63526" y="31763"/>
                      </a:moveTo>
                      <a:cubicBezTo>
                        <a:pt x="63526" y="49305"/>
                        <a:pt x="49305" y="63526"/>
                        <a:pt x="31763" y="63526"/>
                      </a:cubicBezTo>
                      <a:cubicBezTo>
                        <a:pt x="14221" y="63526"/>
                        <a:pt x="0" y="49305"/>
                        <a:pt x="0" y="31763"/>
                      </a:cubicBezTo>
                      <a:cubicBezTo>
                        <a:pt x="0" y="14221"/>
                        <a:pt x="14221" y="0"/>
                        <a:pt x="31763" y="0"/>
                      </a:cubicBezTo>
                      <a:cubicBezTo>
                        <a:pt x="49305" y="0"/>
                        <a:pt x="63526" y="14221"/>
                        <a:pt x="63526" y="3176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5" name="Freeform: Shape 464">
                  <a:extLst>
                    <a:ext uri="{FF2B5EF4-FFF2-40B4-BE49-F238E27FC236}">
                      <a16:creationId xmlns:a16="http://schemas.microsoft.com/office/drawing/2014/main" id="{FFE3B59A-9F5D-4771-93BA-FE63B63BDA68}"/>
                    </a:ext>
                  </a:extLst>
                </p:cNvPr>
                <p:cNvSpPr/>
                <p:nvPr/>
              </p:nvSpPr>
              <p:spPr>
                <a:xfrm>
                  <a:off x="5011394" y="2332201"/>
                  <a:ext cx="42351" cy="42351"/>
                </a:xfrm>
                <a:custGeom>
                  <a:avLst/>
                  <a:gdLst>
                    <a:gd name="connsiteX0" fmla="*/ 46586 w 42350"/>
                    <a:gd name="connsiteY0" fmla="*/ 23293 h 42350"/>
                    <a:gd name="connsiteX1" fmla="*/ 23293 w 42350"/>
                    <a:gd name="connsiteY1" fmla="*/ 46586 h 42350"/>
                    <a:gd name="connsiteX2" fmla="*/ 0 w 42350"/>
                    <a:gd name="connsiteY2" fmla="*/ 23293 h 42350"/>
                    <a:gd name="connsiteX3" fmla="*/ 23293 w 42350"/>
                    <a:gd name="connsiteY3" fmla="*/ 0 h 42350"/>
                    <a:gd name="connsiteX4" fmla="*/ 46586 w 42350"/>
                    <a:gd name="connsiteY4" fmla="*/ 23293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6586" y="23293"/>
                      </a:moveTo>
                      <a:cubicBezTo>
                        <a:pt x="46586" y="36157"/>
                        <a:pt x="36157" y="46586"/>
                        <a:pt x="23293" y="46586"/>
                      </a:cubicBezTo>
                      <a:cubicBezTo>
                        <a:pt x="10429" y="46586"/>
                        <a:pt x="0" y="36157"/>
                        <a:pt x="0" y="23293"/>
                      </a:cubicBezTo>
                      <a:cubicBezTo>
                        <a:pt x="0" y="10429"/>
                        <a:pt x="10429" y="0"/>
                        <a:pt x="23293" y="0"/>
                      </a:cubicBezTo>
                      <a:cubicBezTo>
                        <a:pt x="36157" y="0"/>
                        <a:pt x="46586" y="10429"/>
                        <a:pt x="46586" y="23293"/>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6" name="Freeform: Shape 465">
                  <a:extLst>
                    <a:ext uri="{FF2B5EF4-FFF2-40B4-BE49-F238E27FC236}">
                      <a16:creationId xmlns:a16="http://schemas.microsoft.com/office/drawing/2014/main" id="{BF596C97-5F11-4BA6-976E-060525347934}"/>
                    </a:ext>
                  </a:extLst>
                </p:cNvPr>
                <p:cNvSpPr/>
                <p:nvPr/>
              </p:nvSpPr>
              <p:spPr>
                <a:xfrm>
                  <a:off x="5349140" y="2319496"/>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4" y="55056"/>
                        <a:pt x="0" y="42731"/>
                        <a:pt x="0" y="27528"/>
                      </a:cubicBezTo>
                      <a:cubicBezTo>
                        <a:pt x="0" y="12325"/>
                        <a:pt x="12324"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7" name="Freeform: Shape 466">
                  <a:extLst>
                    <a:ext uri="{FF2B5EF4-FFF2-40B4-BE49-F238E27FC236}">
                      <a16:creationId xmlns:a16="http://schemas.microsoft.com/office/drawing/2014/main" id="{B545C838-2FFA-46BC-AC13-D2A6D0B8F00B}"/>
                    </a:ext>
                  </a:extLst>
                </p:cNvPr>
                <p:cNvSpPr/>
                <p:nvPr/>
              </p:nvSpPr>
              <p:spPr>
                <a:xfrm>
                  <a:off x="5853112" y="2191385"/>
                  <a:ext cx="84701" cy="84701"/>
                </a:xfrm>
                <a:custGeom>
                  <a:avLst/>
                  <a:gdLst>
                    <a:gd name="connsiteX0" fmla="*/ 88936 w 84701"/>
                    <a:gd name="connsiteY0" fmla="*/ 44468 h 84701"/>
                    <a:gd name="connsiteX1" fmla="*/ 44468 w 84701"/>
                    <a:gd name="connsiteY1" fmla="*/ 88936 h 84701"/>
                    <a:gd name="connsiteX2" fmla="*/ 0 w 84701"/>
                    <a:gd name="connsiteY2" fmla="*/ 44468 h 84701"/>
                    <a:gd name="connsiteX3" fmla="*/ 44468 w 84701"/>
                    <a:gd name="connsiteY3" fmla="*/ 0 h 84701"/>
                    <a:gd name="connsiteX4" fmla="*/ 88936 w 84701"/>
                    <a:gd name="connsiteY4" fmla="*/ 44468 h 84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1" h="84701">
                      <a:moveTo>
                        <a:pt x="88936" y="44468"/>
                      </a:moveTo>
                      <a:cubicBezTo>
                        <a:pt x="88936" y="69027"/>
                        <a:pt x="69027" y="88936"/>
                        <a:pt x="44468" y="88936"/>
                      </a:cubicBezTo>
                      <a:cubicBezTo>
                        <a:pt x="19909" y="88936"/>
                        <a:pt x="0" y="69027"/>
                        <a:pt x="0" y="44468"/>
                      </a:cubicBezTo>
                      <a:cubicBezTo>
                        <a:pt x="0" y="19909"/>
                        <a:pt x="19909" y="0"/>
                        <a:pt x="44468" y="0"/>
                      </a:cubicBezTo>
                      <a:cubicBezTo>
                        <a:pt x="69027" y="0"/>
                        <a:pt x="88936" y="19909"/>
                        <a:pt x="88936" y="4446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8" name="Freeform: Shape 467">
                  <a:extLst>
                    <a:ext uri="{FF2B5EF4-FFF2-40B4-BE49-F238E27FC236}">
                      <a16:creationId xmlns:a16="http://schemas.microsoft.com/office/drawing/2014/main" id="{929D1CBA-6C2B-412C-B864-BE465D7476E8}"/>
                    </a:ext>
                  </a:extLst>
                </p:cNvPr>
                <p:cNvSpPr/>
                <p:nvPr/>
              </p:nvSpPr>
              <p:spPr>
                <a:xfrm>
                  <a:off x="5807585" y="2333260"/>
                  <a:ext cx="31763" cy="31763"/>
                </a:xfrm>
                <a:custGeom>
                  <a:avLst/>
                  <a:gdLst>
                    <a:gd name="connsiteX0" fmla="*/ 38116 w 31762"/>
                    <a:gd name="connsiteY0" fmla="*/ 19058 h 31762"/>
                    <a:gd name="connsiteX1" fmla="*/ 19058 w 31762"/>
                    <a:gd name="connsiteY1" fmla="*/ 38116 h 31762"/>
                    <a:gd name="connsiteX2" fmla="*/ 0 w 31762"/>
                    <a:gd name="connsiteY2" fmla="*/ 19058 h 31762"/>
                    <a:gd name="connsiteX3" fmla="*/ 19058 w 31762"/>
                    <a:gd name="connsiteY3" fmla="*/ 0 h 31762"/>
                    <a:gd name="connsiteX4" fmla="*/ 38116 w 31762"/>
                    <a:gd name="connsiteY4" fmla="*/ 19058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8116" y="19058"/>
                      </a:moveTo>
                      <a:cubicBezTo>
                        <a:pt x="38116" y="29583"/>
                        <a:pt x="29583" y="38116"/>
                        <a:pt x="19058" y="38116"/>
                      </a:cubicBezTo>
                      <a:cubicBezTo>
                        <a:pt x="8533" y="38116"/>
                        <a:pt x="0" y="29583"/>
                        <a:pt x="0" y="19058"/>
                      </a:cubicBezTo>
                      <a:cubicBezTo>
                        <a:pt x="0" y="8532"/>
                        <a:pt x="8533" y="0"/>
                        <a:pt x="19058" y="0"/>
                      </a:cubicBezTo>
                      <a:cubicBezTo>
                        <a:pt x="29583" y="0"/>
                        <a:pt x="38116" y="8532"/>
                        <a:pt x="38116" y="1905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69" name="Freeform: Shape 468">
                  <a:extLst>
                    <a:ext uri="{FF2B5EF4-FFF2-40B4-BE49-F238E27FC236}">
                      <a16:creationId xmlns:a16="http://schemas.microsoft.com/office/drawing/2014/main" id="{E4F3453B-91EC-48BA-B886-71E9F0AF46DC}"/>
                    </a:ext>
                  </a:extLst>
                </p:cNvPr>
                <p:cNvSpPr/>
                <p:nvPr/>
              </p:nvSpPr>
              <p:spPr>
                <a:xfrm>
                  <a:off x="4536008" y="5611197"/>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0" name="Freeform: Shape 469">
                  <a:extLst>
                    <a:ext uri="{FF2B5EF4-FFF2-40B4-BE49-F238E27FC236}">
                      <a16:creationId xmlns:a16="http://schemas.microsoft.com/office/drawing/2014/main" id="{DE932290-39E9-49BB-B026-0E0BDFB02D69}"/>
                    </a:ext>
                  </a:extLst>
                </p:cNvPr>
                <p:cNvSpPr/>
                <p:nvPr/>
              </p:nvSpPr>
              <p:spPr>
                <a:xfrm>
                  <a:off x="6689537" y="2487840"/>
                  <a:ext cx="52938" cy="52938"/>
                </a:xfrm>
                <a:custGeom>
                  <a:avLst/>
                  <a:gdLst>
                    <a:gd name="connsiteX0" fmla="*/ 55056 w 52938"/>
                    <a:gd name="connsiteY0" fmla="*/ 27528 h 52938"/>
                    <a:gd name="connsiteX1" fmla="*/ 27528 w 52938"/>
                    <a:gd name="connsiteY1" fmla="*/ 55056 h 52938"/>
                    <a:gd name="connsiteX2" fmla="*/ 0 w 52938"/>
                    <a:gd name="connsiteY2" fmla="*/ 27528 h 52938"/>
                    <a:gd name="connsiteX3" fmla="*/ 27528 w 52938"/>
                    <a:gd name="connsiteY3" fmla="*/ 0 h 52938"/>
                    <a:gd name="connsiteX4" fmla="*/ 55056 w 52938"/>
                    <a:gd name="connsiteY4" fmla="*/ 27528 h 5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38" h="52938">
                      <a:moveTo>
                        <a:pt x="55056" y="27528"/>
                      </a:moveTo>
                      <a:cubicBezTo>
                        <a:pt x="55056" y="42731"/>
                        <a:pt x="42731" y="55056"/>
                        <a:pt x="27528" y="55056"/>
                      </a:cubicBezTo>
                      <a:cubicBezTo>
                        <a:pt x="12325" y="55056"/>
                        <a:pt x="0" y="42731"/>
                        <a:pt x="0" y="27528"/>
                      </a:cubicBezTo>
                      <a:cubicBezTo>
                        <a:pt x="0" y="12325"/>
                        <a:pt x="12325" y="0"/>
                        <a:pt x="27528" y="0"/>
                      </a:cubicBezTo>
                      <a:cubicBezTo>
                        <a:pt x="42731" y="0"/>
                        <a:pt x="55056" y="12325"/>
                        <a:pt x="55056" y="27528"/>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1" name="Freeform: Shape 470">
                  <a:extLst>
                    <a:ext uri="{FF2B5EF4-FFF2-40B4-BE49-F238E27FC236}">
                      <a16:creationId xmlns:a16="http://schemas.microsoft.com/office/drawing/2014/main" id="{D123C002-0A3C-4E5E-8A88-BAC1DE25BC98}"/>
                    </a:ext>
                  </a:extLst>
                </p:cNvPr>
                <p:cNvSpPr/>
                <p:nvPr/>
              </p:nvSpPr>
              <p:spPr>
                <a:xfrm>
                  <a:off x="6630246" y="2355494"/>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0"/>
                        <a:pt x="9480" y="0"/>
                        <a:pt x="21175" y="0"/>
                      </a:cubicBezTo>
                      <a:cubicBezTo>
                        <a:pt x="32870" y="0"/>
                        <a:pt x="42351" y="9480"/>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2" name="Freeform: Shape 471">
                  <a:extLst>
                    <a:ext uri="{FF2B5EF4-FFF2-40B4-BE49-F238E27FC236}">
                      <a16:creationId xmlns:a16="http://schemas.microsoft.com/office/drawing/2014/main" id="{B2B9C590-654C-43F9-AF8A-3A067AEA6B69}"/>
                    </a:ext>
                  </a:extLst>
                </p:cNvPr>
                <p:cNvSpPr/>
                <p:nvPr/>
              </p:nvSpPr>
              <p:spPr>
                <a:xfrm>
                  <a:off x="5393608" y="3191919"/>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3" name="Freeform: Shape 472">
                  <a:extLst>
                    <a:ext uri="{FF2B5EF4-FFF2-40B4-BE49-F238E27FC236}">
                      <a16:creationId xmlns:a16="http://schemas.microsoft.com/office/drawing/2014/main" id="{E1594DB5-189A-46B6-9AEC-CB5CF1F7F75F}"/>
                    </a:ext>
                  </a:extLst>
                </p:cNvPr>
                <p:cNvSpPr/>
                <p:nvPr/>
              </p:nvSpPr>
              <p:spPr>
                <a:xfrm>
                  <a:off x="5902874" y="3170743"/>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4" name="Freeform: Shape 473">
                  <a:extLst>
                    <a:ext uri="{FF2B5EF4-FFF2-40B4-BE49-F238E27FC236}">
                      <a16:creationId xmlns:a16="http://schemas.microsoft.com/office/drawing/2014/main" id="{EF8DF757-A3D3-4E99-8D9C-F3385868C36C}"/>
                    </a:ext>
                  </a:extLst>
                </p:cNvPr>
                <p:cNvSpPr/>
                <p:nvPr/>
              </p:nvSpPr>
              <p:spPr>
                <a:xfrm>
                  <a:off x="5783234" y="3206741"/>
                  <a:ext cx="31763" cy="31763"/>
                </a:xfrm>
                <a:custGeom>
                  <a:avLst/>
                  <a:gdLst>
                    <a:gd name="connsiteX0" fmla="*/ 31763 w 31762"/>
                    <a:gd name="connsiteY0" fmla="*/ 15882 h 31762"/>
                    <a:gd name="connsiteX1" fmla="*/ 15881 w 31762"/>
                    <a:gd name="connsiteY1" fmla="*/ 31763 h 31762"/>
                    <a:gd name="connsiteX2" fmla="*/ 0 w 31762"/>
                    <a:gd name="connsiteY2" fmla="*/ 15882 h 31762"/>
                    <a:gd name="connsiteX3" fmla="*/ 15881 w 31762"/>
                    <a:gd name="connsiteY3" fmla="*/ 0 h 31762"/>
                    <a:gd name="connsiteX4" fmla="*/ 31763 w 31762"/>
                    <a:gd name="connsiteY4" fmla="*/ 15882 h 3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62" h="31762">
                      <a:moveTo>
                        <a:pt x="31763" y="15882"/>
                      </a:moveTo>
                      <a:cubicBezTo>
                        <a:pt x="31763" y="24653"/>
                        <a:pt x="24653" y="31763"/>
                        <a:pt x="15881" y="31763"/>
                      </a:cubicBezTo>
                      <a:cubicBezTo>
                        <a:pt x="7110" y="31763"/>
                        <a:pt x="0" y="24653"/>
                        <a:pt x="0" y="15882"/>
                      </a:cubicBezTo>
                      <a:cubicBezTo>
                        <a:pt x="0" y="7110"/>
                        <a:pt x="7110" y="0"/>
                        <a:pt x="15881" y="0"/>
                      </a:cubicBezTo>
                      <a:cubicBezTo>
                        <a:pt x="24653" y="0"/>
                        <a:pt x="31763" y="7110"/>
                        <a:pt x="31763" y="15882"/>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5" name="Freeform: Shape 474">
                  <a:extLst>
                    <a:ext uri="{FF2B5EF4-FFF2-40B4-BE49-F238E27FC236}">
                      <a16:creationId xmlns:a16="http://schemas.microsoft.com/office/drawing/2014/main" id="{FCA1D7E9-66A2-4FD1-8B32-2DAAD0E170BC}"/>
                    </a:ext>
                  </a:extLst>
                </p:cNvPr>
                <p:cNvSpPr/>
                <p:nvPr/>
              </p:nvSpPr>
              <p:spPr>
                <a:xfrm>
                  <a:off x="5581010" y="2943109"/>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6" name="Freeform: Shape 475">
                  <a:extLst>
                    <a:ext uri="{FF2B5EF4-FFF2-40B4-BE49-F238E27FC236}">
                      <a16:creationId xmlns:a16="http://schemas.microsoft.com/office/drawing/2014/main" id="{50E0C502-F147-4574-9C73-1B8F3E72D97C}"/>
                    </a:ext>
                  </a:extLst>
                </p:cNvPr>
                <p:cNvSpPr/>
                <p:nvPr/>
              </p:nvSpPr>
              <p:spPr>
                <a:xfrm>
                  <a:off x="7283505" y="2604304"/>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7" name="Freeform: Shape 476">
                  <a:extLst>
                    <a:ext uri="{FF2B5EF4-FFF2-40B4-BE49-F238E27FC236}">
                      <a16:creationId xmlns:a16="http://schemas.microsoft.com/office/drawing/2014/main" id="{CDA0C286-9E83-4780-B8CA-AE6A0B405C80}"/>
                    </a:ext>
                  </a:extLst>
                </p:cNvPr>
                <p:cNvSpPr/>
                <p:nvPr/>
              </p:nvSpPr>
              <p:spPr>
                <a:xfrm>
                  <a:off x="7351266" y="2606421"/>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5" y="27528"/>
                        <a:pt x="13764" y="27528"/>
                      </a:cubicBezTo>
                      <a:cubicBezTo>
                        <a:pt x="6163" y="27528"/>
                        <a:pt x="0" y="21366"/>
                        <a:pt x="0" y="13764"/>
                      </a:cubicBezTo>
                      <a:cubicBezTo>
                        <a:pt x="0" y="6162"/>
                        <a:pt x="6163" y="0"/>
                        <a:pt x="13764" y="0"/>
                      </a:cubicBezTo>
                      <a:cubicBezTo>
                        <a:pt x="21365"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8" name="Freeform: Shape 477">
                  <a:extLst>
                    <a:ext uri="{FF2B5EF4-FFF2-40B4-BE49-F238E27FC236}">
                      <a16:creationId xmlns:a16="http://schemas.microsoft.com/office/drawing/2014/main" id="{19BFBBA4-84F4-49D8-8076-59F8735D0A3E}"/>
                    </a:ext>
                  </a:extLst>
                </p:cNvPr>
                <p:cNvSpPr/>
                <p:nvPr/>
              </p:nvSpPr>
              <p:spPr>
                <a:xfrm>
                  <a:off x="7326914" y="2671006"/>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79" name="Freeform: Shape 478">
                  <a:extLst>
                    <a:ext uri="{FF2B5EF4-FFF2-40B4-BE49-F238E27FC236}">
                      <a16:creationId xmlns:a16="http://schemas.microsoft.com/office/drawing/2014/main" id="{9D4B960B-10A3-4EA3-B4C9-11B81CC04FDF}"/>
                    </a:ext>
                  </a:extLst>
                </p:cNvPr>
                <p:cNvSpPr/>
                <p:nvPr/>
              </p:nvSpPr>
              <p:spPr>
                <a:xfrm>
                  <a:off x="7232684" y="2514309"/>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0" y="42351"/>
                        <a:pt x="0" y="32870"/>
                        <a:pt x="0" y="21175"/>
                      </a:cubicBezTo>
                      <a:cubicBezTo>
                        <a:pt x="0" y="9480"/>
                        <a:pt x="9480" y="0"/>
                        <a:pt x="21175" y="0"/>
                      </a:cubicBezTo>
                      <a:cubicBezTo>
                        <a:pt x="32870" y="0"/>
                        <a:pt x="42351" y="9480"/>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80" name="Freeform: Shape 479">
                  <a:extLst>
                    <a:ext uri="{FF2B5EF4-FFF2-40B4-BE49-F238E27FC236}">
                      <a16:creationId xmlns:a16="http://schemas.microsoft.com/office/drawing/2014/main" id="{C65A3495-AACD-479A-844F-CF8661176C80}"/>
                    </a:ext>
                  </a:extLst>
                </p:cNvPr>
                <p:cNvSpPr/>
                <p:nvPr/>
              </p:nvSpPr>
              <p:spPr>
                <a:xfrm>
                  <a:off x="7138454" y="2566188"/>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81" name="Freeform: Shape 480">
                  <a:extLst>
                    <a:ext uri="{FF2B5EF4-FFF2-40B4-BE49-F238E27FC236}">
                      <a16:creationId xmlns:a16="http://schemas.microsoft.com/office/drawing/2014/main" id="{DB53912C-A684-4E8D-86F5-76E4D16DEE2F}"/>
                    </a:ext>
                  </a:extLst>
                </p:cNvPr>
                <p:cNvSpPr/>
                <p:nvPr/>
              </p:nvSpPr>
              <p:spPr>
                <a:xfrm>
                  <a:off x="4142147" y="2503721"/>
                  <a:ext cx="42351" cy="42351"/>
                </a:xfrm>
                <a:custGeom>
                  <a:avLst/>
                  <a:gdLst>
                    <a:gd name="connsiteX0" fmla="*/ 50821 w 42350"/>
                    <a:gd name="connsiteY0" fmla="*/ 25410 h 42350"/>
                    <a:gd name="connsiteX1" fmla="*/ 25410 w 42350"/>
                    <a:gd name="connsiteY1" fmla="*/ 50821 h 42350"/>
                    <a:gd name="connsiteX2" fmla="*/ 0 w 42350"/>
                    <a:gd name="connsiteY2" fmla="*/ 25410 h 42350"/>
                    <a:gd name="connsiteX3" fmla="*/ 25410 w 42350"/>
                    <a:gd name="connsiteY3" fmla="*/ 0 h 42350"/>
                    <a:gd name="connsiteX4" fmla="*/ 50821 w 42350"/>
                    <a:gd name="connsiteY4" fmla="*/ 25410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50821" y="25410"/>
                      </a:moveTo>
                      <a:cubicBezTo>
                        <a:pt x="50821" y="39444"/>
                        <a:pt x="39444" y="50821"/>
                        <a:pt x="25410" y="50821"/>
                      </a:cubicBezTo>
                      <a:cubicBezTo>
                        <a:pt x="11377" y="50821"/>
                        <a:pt x="0" y="39444"/>
                        <a:pt x="0" y="25410"/>
                      </a:cubicBezTo>
                      <a:cubicBezTo>
                        <a:pt x="0" y="11377"/>
                        <a:pt x="11377" y="0"/>
                        <a:pt x="25410" y="0"/>
                      </a:cubicBezTo>
                      <a:cubicBezTo>
                        <a:pt x="39444" y="0"/>
                        <a:pt x="50821" y="11377"/>
                        <a:pt x="50821" y="2541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82" name="Freeform: Shape 481">
                  <a:extLst>
                    <a:ext uri="{FF2B5EF4-FFF2-40B4-BE49-F238E27FC236}">
                      <a16:creationId xmlns:a16="http://schemas.microsoft.com/office/drawing/2014/main" id="{02D02B96-265E-4AD8-B196-303E1F212540}"/>
                    </a:ext>
                  </a:extLst>
                </p:cNvPr>
                <p:cNvSpPr/>
                <p:nvPr/>
              </p:nvSpPr>
              <p:spPr>
                <a:xfrm>
                  <a:off x="3934629" y="2635008"/>
                  <a:ext cx="21175" cy="21175"/>
                </a:xfrm>
                <a:custGeom>
                  <a:avLst/>
                  <a:gdLst>
                    <a:gd name="connsiteX0" fmla="*/ 23293 w 21175"/>
                    <a:gd name="connsiteY0" fmla="*/ 11646 h 21175"/>
                    <a:gd name="connsiteX1" fmla="*/ 11646 w 21175"/>
                    <a:gd name="connsiteY1" fmla="*/ 23293 h 21175"/>
                    <a:gd name="connsiteX2" fmla="*/ 0 w 21175"/>
                    <a:gd name="connsiteY2" fmla="*/ 11646 h 21175"/>
                    <a:gd name="connsiteX3" fmla="*/ 11646 w 21175"/>
                    <a:gd name="connsiteY3" fmla="*/ 0 h 21175"/>
                    <a:gd name="connsiteX4" fmla="*/ 23293 w 21175"/>
                    <a:gd name="connsiteY4" fmla="*/ 11646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3293" y="11646"/>
                      </a:moveTo>
                      <a:cubicBezTo>
                        <a:pt x="23293" y="18079"/>
                        <a:pt x="18079" y="23293"/>
                        <a:pt x="11646" y="23293"/>
                      </a:cubicBezTo>
                      <a:cubicBezTo>
                        <a:pt x="5214" y="23293"/>
                        <a:pt x="0" y="18079"/>
                        <a:pt x="0" y="11646"/>
                      </a:cubicBezTo>
                      <a:cubicBezTo>
                        <a:pt x="0" y="5214"/>
                        <a:pt x="5214" y="0"/>
                        <a:pt x="11646" y="0"/>
                      </a:cubicBezTo>
                      <a:cubicBezTo>
                        <a:pt x="18079" y="0"/>
                        <a:pt x="23293" y="5214"/>
                        <a:pt x="23293" y="11646"/>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83" name="Freeform: Shape 482">
                  <a:extLst>
                    <a:ext uri="{FF2B5EF4-FFF2-40B4-BE49-F238E27FC236}">
                      <a16:creationId xmlns:a16="http://schemas.microsoft.com/office/drawing/2014/main" id="{8B38BCFC-E3B2-4D39-9814-D2FAF2017435}"/>
                    </a:ext>
                  </a:extLst>
                </p:cNvPr>
                <p:cNvSpPr/>
                <p:nvPr/>
              </p:nvSpPr>
              <p:spPr>
                <a:xfrm>
                  <a:off x="3862633" y="2637125"/>
                  <a:ext cx="21175" cy="21175"/>
                </a:xfrm>
                <a:custGeom>
                  <a:avLst/>
                  <a:gdLst>
                    <a:gd name="connsiteX0" fmla="*/ 27528 w 21175"/>
                    <a:gd name="connsiteY0" fmla="*/ 13764 h 21175"/>
                    <a:gd name="connsiteX1" fmla="*/ 13764 w 21175"/>
                    <a:gd name="connsiteY1" fmla="*/ 27528 h 21175"/>
                    <a:gd name="connsiteX2" fmla="*/ 0 w 21175"/>
                    <a:gd name="connsiteY2" fmla="*/ 13764 h 21175"/>
                    <a:gd name="connsiteX3" fmla="*/ 13764 w 21175"/>
                    <a:gd name="connsiteY3" fmla="*/ 0 h 21175"/>
                    <a:gd name="connsiteX4" fmla="*/ 27528 w 21175"/>
                    <a:gd name="connsiteY4" fmla="*/ 13764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7528" y="13764"/>
                      </a:moveTo>
                      <a:cubicBezTo>
                        <a:pt x="27528" y="21366"/>
                        <a:pt x="21366" y="27528"/>
                        <a:pt x="13764" y="27528"/>
                      </a:cubicBezTo>
                      <a:cubicBezTo>
                        <a:pt x="6162" y="27528"/>
                        <a:pt x="0" y="21366"/>
                        <a:pt x="0" y="13764"/>
                      </a:cubicBezTo>
                      <a:cubicBezTo>
                        <a:pt x="0" y="6162"/>
                        <a:pt x="6162" y="0"/>
                        <a:pt x="13764" y="0"/>
                      </a:cubicBezTo>
                      <a:cubicBezTo>
                        <a:pt x="21366" y="0"/>
                        <a:pt x="27528" y="6162"/>
                        <a:pt x="27528" y="13764"/>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84" name="Freeform: Shape 483">
                  <a:extLst>
                    <a:ext uri="{FF2B5EF4-FFF2-40B4-BE49-F238E27FC236}">
                      <a16:creationId xmlns:a16="http://schemas.microsoft.com/office/drawing/2014/main" id="{87BAFC4A-4B16-43FE-9F4F-ADFDA6227CEC}"/>
                    </a:ext>
                  </a:extLst>
                </p:cNvPr>
                <p:cNvSpPr/>
                <p:nvPr/>
              </p:nvSpPr>
              <p:spPr>
                <a:xfrm>
                  <a:off x="3894396" y="2697475"/>
                  <a:ext cx="21175" cy="21175"/>
                </a:xfrm>
                <a:custGeom>
                  <a:avLst/>
                  <a:gdLst>
                    <a:gd name="connsiteX0" fmla="*/ 25410 w 21175"/>
                    <a:gd name="connsiteY0" fmla="*/ 12705 h 21175"/>
                    <a:gd name="connsiteX1" fmla="*/ 12705 w 21175"/>
                    <a:gd name="connsiteY1" fmla="*/ 25410 h 21175"/>
                    <a:gd name="connsiteX2" fmla="*/ 0 w 21175"/>
                    <a:gd name="connsiteY2" fmla="*/ 12705 h 21175"/>
                    <a:gd name="connsiteX3" fmla="*/ 12705 w 21175"/>
                    <a:gd name="connsiteY3" fmla="*/ 0 h 21175"/>
                    <a:gd name="connsiteX4" fmla="*/ 25410 w 21175"/>
                    <a:gd name="connsiteY4" fmla="*/ 12705 h 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 h="21175">
                      <a:moveTo>
                        <a:pt x="25410" y="12705"/>
                      </a:moveTo>
                      <a:cubicBezTo>
                        <a:pt x="25410" y="19722"/>
                        <a:pt x="19722" y="25410"/>
                        <a:pt x="12705" y="25410"/>
                      </a:cubicBezTo>
                      <a:cubicBezTo>
                        <a:pt x="5688" y="25410"/>
                        <a:pt x="0" y="19722"/>
                        <a:pt x="0" y="12705"/>
                      </a:cubicBezTo>
                      <a:cubicBezTo>
                        <a:pt x="0" y="5688"/>
                        <a:pt x="5688" y="0"/>
                        <a:pt x="12705" y="0"/>
                      </a:cubicBezTo>
                      <a:cubicBezTo>
                        <a:pt x="19722" y="0"/>
                        <a:pt x="25410" y="5688"/>
                        <a:pt x="25410" y="1270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85" name="Freeform: Shape 484">
                  <a:extLst>
                    <a:ext uri="{FF2B5EF4-FFF2-40B4-BE49-F238E27FC236}">
                      <a16:creationId xmlns:a16="http://schemas.microsoft.com/office/drawing/2014/main" id="{B2E163DF-8C1C-4758-951A-43EED38E2ECF}"/>
                    </a:ext>
                  </a:extLst>
                </p:cNvPr>
                <p:cNvSpPr/>
                <p:nvPr/>
              </p:nvSpPr>
              <p:spPr>
                <a:xfrm>
                  <a:off x="3966392" y="2545013"/>
                  <a:ext cx="42351" cy="42351"/>
                </a:xfrm>
                <a:custGeom>
                  <a:avLst/>
                  <a:gdLst>
                    <a:gd name="connsiteX0" fmla="*/ 42351 w 42350"/>
                    <a:gd name="connsiteY0" fmla="*/ 21175 h 42350"/>
                    <a:gd name="connsiteX1" fmla="*/ 21175 w 42350"/>
                    <a:gd name="connsiteY1" fmla="*/ 42351 h 42350"/>
                    <a:gd name="connsiteX2" fmla="*/ 0 w 42350"/>
                    <a:gd name="connsiteY2" fmla="*/ 21175 h 42350"/>
                    <a:gd name="connsiteX3" fmla="*/ 21175 w 42350"/>
                    <a:gd name="connsiteY3" fmla="*/ 0 h 42350"/>
                    <a:gd name="connsiteX4" fmla="*/ 42351 w 42350"/>
                    <a:gd name="connsiteY4" fmla="*/ 21175 h 4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50" h="42350">
                      <a:moveTo>
                        <a:pt x="42351" y="21175"/>
                      </a:moveTo>
                      <a:cubicBezTo>
                        <a:pt x="42351" y="32870"/>
                        <a:pt x="32870" y="42351"/>
                        <a:pt x="21175" y="42351"/>
                      </a:cubicBezTo>
                      <a:cubicBezTo>
                        <a:pt x="9481" y="42351"/>
                        <a:pt x="0" y="32870"/>
                        <a:pt x="0" y="21175"/>
                      </a:cubicBezTo>
                      <a:cubicBezTo>
                        <a:pt x="0" y="9481"/>
                        <a:pt x="9481" y="0"/>
                        <a:pt x="21175" y="0"/>
                      </a:cubicBezTo>
                      <a:cubicBezTo>
                        <a:pt x="32870" y="0"/>
                        <a:pt x="42351" y="9481"/>
                        <a:pt x="42351" y="21175"/>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486" name="Freeform: Shape 485">
                  <a:extLst>
                    <a:ext uri="{FF2B5EF4-FFF2-40B4-BE49-F238E27FC236}">
                      <a16:creationId xmlns:a16="http://schemas.microsoft.com/office/drawing/2014/main" id="{891F6255-71A9-4A65-9458-9AA1700E31B5}"/>
                    </a:ext>
                  </a:extLst>
                </p:cNvPr>
                <p:cNvSpPr/>
                <p:nvPr/>
              </p:nvSpPr>
              <p:spPr>
                <a:xfrm>
                  <a:off x="4086033" y="2596892"/>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grp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grpSp>
      </p:grpSp>
      <p:sp>
        <p:nvSpPr>
          <p:cNvPr id="494" name="TextBox 493">
            <a:extLst>
              <a:ext uri="{FF2B5EF4-FFF2-40B4-BE49-F238E27FC236}">
                <a16:creationId xmlns:a16="http://schemas.microsoft.com/office/drawing/2014/main" id="{904DDAA3-F7C3-441A-AE1E-389BF6703DE9}"/>
              </a:ext>
            </a:extLst>
          </p:cNvPr>
          <p:cNvSpPr txBox="1"/>
          <p:nvPr/>
        </p:nvSpPr>
        <p:spPr>
          <a:xfrm>
            <a:off x="554347" y="5982832"/>
            <a:ext cx="10468295"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2B3A42"/>
                </a:solidFill>
                <a:effectLst/>
                <a:uLnTx/>
                <a:uFillTx/>
                <a:latin typeface="Arial" panose="020B0604020202020204"/>
                <a:ea typeface="+mn-ea"/>
                <a:cs typeface="+mn-cs"/>
              </a:rPr>
              <a:t>Note: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2B3A42"/>
                </a:solidFill>
                <a:effectLst/>
                <a:uLnTx/>
                <a:uFillTx/>
                <a:latin typeface="Arial" panose="020B0604020202020204"/>
                <a:ea typeface="+mn-ea"/>
                <a:cs typeface="+mn-cs"/>
              </a:rPr>
              <a:t>Products with multiple indications were classified based on indication for the first global indication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2B3A42"/>
                </a:solidFill>
                <a:effectLst/>
                <a:uLnTx/>
                <a:uFillTx/>
                <a:latin typeface="Arial" panose="020B0604020202020204"/>
                <a:ea typeface="+mn-ea"/>
                <a:cs typeface="+mn-cs"/>
              </a:rPr>
              <a:t>Drug classes like antiparasitic, diagnostic agents, non-hormonal gynecological drugs etc. were combined under “Other” therapeutic class</a:t>
            </a:r>
          </a:p>
        </p:txBody>
      </p:sp>
      <p:grpSp>
        <p:nvGrpSpPr>
          <p:cNvPr id="9" name="Group 8">
            <a:extLst>
              <a:ext uri="{FF2B5EF4-FFF2-40B4-BE49-F238E27FC236}">
                <a16:creationId xmlns:a16="http://schemas.microsoft.com/office/drawing/2014/main" id="{15517C1F-B205-492B-A187-3BCD45DDA755}"/>
              </a:ext>
            </a:extLst>
          </p:cNvPr>
          <p:cNvGrpSpPr/>
          <p:nvPr/>
        </p:nvGrpSpPr>
        <p:grpSpPr>
          <a:xfrm>
            <a:off x="4613295" y="1279156"/>
            <a:ext cx="3601018" cy="4585982"/>
            <a:chOff x="8005555" y="1289871"/>
            <a:chExt cx="3601018" cy="4585982"/>
          </a:xfrm>
        </p:grpSpPr>
        <p:sp>
          <p:nvSpPr>
            <p:cNvPr id="518" name="Freeform: Shape 517">
              <a:extLst>
                <a:ext uri="{FF2B5EF4-FFF2-40B4-BE49-F238E27FC236}">
                  <a16:creationId xmlns:a16="http://schemas.microsoft.com/office/drawing/2014/main" id="{B9A61562-32C9-40E1-834E-A622C317B36B}"/>
                </a:ext>
              </a:extLst>
            </p:cNvPr>
            <p:cNvSpPr/>
            <p:nvPr/>
          </p:nvSpPr>
          <p:spPr>
            <a:xfrm>
              <a:off x="9800770" y="2815003"/>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519" name="Group 518">
              <a:extLst>
                <a:ext uri="{FF2B5EF4-FFF2-40B4-BE49-F238E27FC236}">
                  <a16:creationId xmlns:a16="http://schemas.microsoft.com/office/drawing/2014/main" id="{7EEC4E31-133B-49D5-98E5-424A1C22A95A}"/>
                </a:ext>
              </a:extLst>
            </p:cNvPr>
            <p:cNvGrpSpPr/>
            <p:nvPr/>
          </p:nvGrpSpPr>
          <p:grpSpPr>
            <a:xfrm>
              <a:off x="8005555" y="1289871"/>
              <a:ext cx="3601018" cy="723781"/>
              <a:chOff x="541128" y="1289871"/>
              <a:chExt cx="3601018" cy="723781"/>
            </a:xfrm>
          </p:grpSpPr>
          <p:sp>
            <p:nvSpPr>
              <p:cNvPr id="520" name="Text Placeholder 6">
                <a:extLst>
                  <a:ext uri="{FF2B5EF4-FFF2-40B4-BE49-F238E27FC236}">
                    <a16:creationId xmlns:a16="http://schemas.microsoft.com/office/drawing/2014/main" id="{DD843830-8A00-43ED-A338-DC1E585C15C2}"/>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Musculo-Skeletal System</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Antirheumatic (Xeljanz), Antigout (Fasturtec), etc.</a:t>
                </a:r>
              </a:p>
            </p:txBody>
          </p:sp>
          <p:sp>
            <p:nvSpPr>
              <p:cNvPr id="521" name="Oval 520">
                <a:extLst>
                  <a:ext uri="{FF2B5EF4-FFF2-40B4-BE49-F238E27FC236}">
                    <a16:creationId xmlns:a16="http://schemas.microsoft.com/office/drawing/2014/main" id="{8BA90710-CE6C-4F22-8490-81374957C4B7}"/>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23" name="Group 522">
              <a:extLst>
                <a:ext uri="{FF2B5EF4-FFF2-40B4-BE49-F238E27FC236}">
                  <a16:creationId xmlns:a16="http://schemas.microsoft.com/office/drawing/2014/main" id="{5383D350-1EDD-42F5-9502-9B456550A03A}"/>
                </a:ext>
              </a:extLst>
            </p:cNvPr>
            <p:cNvGrpSpPr/>
            <p:nvPr/>
          </p:nvGrpSpPr>
          <p:grpSpPr>
            <a:xfrm>
              <a:off x="8005555" y="2052437"/>
              <a:ext cx="3601018" cy="723781"/>
              <a:chOff x="541128" y="1289871"/>
              <a:chExt cx="3601018" cy="723781"/>
            </a:xfrm>
          </p:grpSpPr>
          <p:sp>
            <p:nvSpPr>
              <p:cNvPr id="524" name="Text Placeholder 6">
                <a:extLst>
                  <a:ext uri="{FF2B5EF4-FFF2-40B4-BE49-F238E27FC236}">
                    <a16:creationId xmlns:a16="http://schemas.microsoft.com/office/drawing/2014/main" id="{A15A40CD-D463-46E9-A0B1-B51E1BD27E1E}"/>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Nervous System</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Antipsychotic (Abilify), Antimigraine (Aimovig), etc.</a:t>
                </a:r>
              </a:p>
            </p:txBody>
          </p:sp>
          <p:sp>
            <p:nvSpPr>
              <p:cNvPr id="525" name="Oval 524">
                <a:extLst>
                  <a:ext uri="{FF2B5EF4-FFF2-40B4-BE49-F238E27FC236}">
                    <a16:creationId xmlns:a16="http://schemas.microsoft.com/office/drawing/2014/main" id="{1570171C-A1F8-4B91-BFAA-005CDBFB8D8D}"/>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27" name="Group 526">
              <a:extLst>
                <a:ext uri="{FF2B5EF4-FFF2-40B4-BE49-F238E27FC236}">
                  <a16:creationId xmlns:a16="http://schemas.microsoft.com/office/drawing/2014/main" id="{D326B1D5-601A-4A30-B75F-B7D7FAFFDFBE}"/>
                </a:ext>
              </a:extLst>
            </p:cNvPr>
            <p:cNvGrpSpPr/>
            <p:nvPr/>
          </p:nvGrpSpPr>
          <p:grpSpPr>
            <a:xfrm>
              <a:off x="8005555" y="2864376"/>
              <a:ext cx="3601018" cy="723781"/>
              <a:chOff x="541128" y="1289871"/>
              <a:chExt cx="3601018" cy="723781"/>
            </a:xfrm>
          </p:grpSpPr>
          <p:sp>
            <p:nvSpPr>
              <p:cNvPr id="528" name="Text Placeholder 6">
                <a:extLst>
                  <a:ext uri="{FF2B5EF4-FFF2-40B4-BE49-F238E27FC236}">
                    <a16:creationId xmlns:a16="http://schemas.microsoft.com/office/drawing/2014/main" id="{417B398B-AEAE-4962-A2F2-227221F6C810}"/>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Respiratory System</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Antiasthma (Nucala), COPD (Xolair), etc.</a:t>
                </a:r>
              </a:p>
            </p:txBody>
          </p:sp>
          <p:sp>
            <p:nvSpPr>
              <p:cNvPr id="529" name="Oval 528">
                <a:extLst>
                  <a:ext uri="{FF2B5EF4-FFF2-40B4-BE49-F238E27FC236}">
                    <a16:creationId xmlns:a16="http://schemas.microsoft.com/office/drawing/2014/main" id="{88B8A68B-4041-43E6-87AE-362DC80F4F96}"/>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31" name="Group 530">
              <a:extLst>
                <a:ext uri="{FF2B5EF4-FFF2-40B4-BE49-F238E27FC236}">
                  <a16:creationId xmlns:a16="http://schemas.microsoft.com/office/drawing/2014/main" id="{D772C8F3-5DE5-4207-895C-DAFEC573B7E8}"/>
                </a:ext>
              </a:extLst>
            </p:cNvPr>
            <p:cNvGrpSpPr/>
            <p:nvPr/>
          </p:nvGrpSpPr>
          <p:grpSpPr>
            <a:xfrm>
              <a:off x="8005555" y="3626942"/>
              <a:ext cx="3601018" cy="723781"/>
              <a:chOff x="541128" y="1289871"/>
              <a:chExt cx="3601018" cy="723781"/>
            </a:xfrm>
          </p:grpSpPr>
          <p:sp>
            <p:nvSpPr>
              <p:cNvPr id="532" name="Text Placeholder 6">
                <a:extLst>
                  <a:ext uri="{FF2B5EF4-FFF2-40B4-BE49-F238E27FC236}">
                    <a16:creationId xmlns:a16="http://schemas.microsoft.com/office/drawing/2014/main" id="{A893A5EE-A1F0-4B7E-B47E-4E19BA42FFAC}"/>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Ophthalmic System</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Wet AMD (Lucentis), Antiglaucoma (Vyzulta), etc.</a:t>
                </a:r>
              </a:p>
            </p:txBody>
          </p:sp>
          <p:sp>
            <p:nvSpPr>
              <p:cNvPr id="533" name="Oval 532">
                <a:extLst>
                  <a:ext uri="{FF2B5EF4-FFF2-40B4-BE49-F238E27FC236}">
                    <a16:creationId xmlns:a16="http://schemas.microsoft.com/office/drawing/2014/main" id="{5B2E8538-3563-465E-8CDC-796D93030264}"/>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35" name="Group 534">
              <a:extLst>
                <a:ext uri="{FF2B5EF4-FFF2-40B4-BE49-F238E27FC236}">
                  <a16:creationId xmlns:a16="http://schemas.microsoft.com/office/drawing/2014/main" id="{FA9E6CE3-47CA-4C43-A8FF-07CBBF280ACB}"/>
                </a:ext>
              </a:extLst>
            </p:cNvPr>
            <p:cNvGrpSpPr/>
            <p:nvPr/>
          </p:nvGrpSpPr>
          <p:grpSpPr>
            <a:xfrm>
              <a:off x="8005555" y="4389508"/>
              <a:ext cx="3601018" cy="723781"/>
              <a:chOff x="541128" y="1289871"/>
              <a:chExt cx="3601018" cy="723781"/>
            </a:xfrm>
          </p:grpSpPr>
          <p:sp>
            <p:nvSpPr>
              <p:cNvPr id="536" name="Text Placeholder 6">
                <a:extLst>
                  <a:ext uri="{FF2B5EF4-FFF2-40B4-BE49-F238E27FC236}">
                    <a16:creationId xmlns:a16="http://schemas.microsoft.com/office/drawing/2014/main" id="{A40E9453-0B21-471F-96BA-919157E0D365}"/>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Oncology</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Checkpoint inhibitor (Keytruda), Anti-VEGF (Avastin), etc.</a:t>
                </a:r>
              </a:p>
            </p:txBody>
          </p:sp>
          <p:sp>
            <p:nvSpPr>
              <p:cNvPr id="537" name="Oval 536">
                <a:extLst>
                  <a:ext uri="{FF2B5EF4-FFF2-40B4-BE49-F238E27FC236}">
                    <a16:creationId xmlns:a16="http://schemas.microsoft.com/office/drawing/2014/main" id="{6075A40E-2932-43DA-841F-6219D70E2E00}"/>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39" name="Group 538">
              <a:extLst>
                <a:ext uri="{FF2B5EF4-FFF2-40B4-BE49-F238E27FC236}">
                  <a16:creationId xmlns:a16="http://schemas.microsoft.com/office/drawing/2014/main" id="{A68179BF-0791-4D22-9B12-01580A383DFD}"/>
                </a:ext>
              </a:extLst>
            </p:cNvPr>
            <p:cNvGrpSpPr/>
            <p:nvPr/>
          </p:nvGrpSpPr>
          <p:grpSpPr>
            <a:xfrm>
              <a:off x="8005555" y="5152072"/>
              <a:ext cx="3601018" cy="723781"/>
              <a:chOff x="541128" y="1289871"/>
              <a:chExt cx="3601018" cy="723781"/>
            </a:xfrm>
          </p:grpSpPr>
          <p:sp>
            <p:nvSpPr>
              <p:cNvPr id="540" name="Text Placeholder 6">
                <a:extLst>
                  <a:ext uri="{FF2B5EF4-FFF2-40B4-BE49-F238E27FC236}">
                    <a16:creationId xmlns:a16="http://schemas.microsoft.com/office/drawing/2014/main" id="{BB0662B3-3A22-4AE2-8EFB-D264E33B8703}"/>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Other Immunosuppressants</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Anti-TNF (Cimzia), Selective Immunosuppressant (Benlysta), etc.</a:t>
                </a:r>
              </a:p>
            </p:txBody>
          </p:sp>
          <p:sp>
            <p:nvSpPr>
              <p:cNvPr id="541" name="Oval 540">
                <a:extLst>
                  <a:ext uri="{FF2B5EF4-FFF2-40B4-BE49-F238E27FC236}">
                    <a16:creationId xmlns:a16="http://schemas.microsoft.com/office/drawing/2014/main" id="{E3888A84-AEAF-4A08-98B0-DEC9F1171EF7}"/>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492" name="Graphic 491">
              <a:extLst>
                <a:ext uri="{FF2B5EF4-FFF2-40B4-BE49-F238E27FC236}">
                  <a16:creationId xmlns:a16="http://schemas.microsoft.com/office/drawing/2014/main" id="{DC672697-4936-4A47-BE74-05577123B0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8027" y="4432148"/>
              <a:ext cx="640080" cy="640080"/>
            </a:xfrm>
            <a:prstGeom prst="rect">
              <a:avLst/>
            </a:prstGeom>
          </p:spPr>
        </p:pic>
        <p:pic>
          <p:nvPicPr>
            <p:cNvPr id="493" name="Graphic 492">
              <a:extLst>
                <a:ext uri="{FF2B5EF4-FFF2-40B4-BE49-F238E27FC236}">
                  <a16:creationId xmlns:a16="http://schemas.microsoft.com/office/drawing/2014/main" id="{3F24EA02-C4AD-460B-9FC4-0F91BDC817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37096" y="3691324"/>
              <a:ext cx="640080" cy="640080"/>
            </a:xfrm>
            <a:prstGeom prst="rect">
              <a:avLst/>
            </a:prstGeom>
          </p:spPr>
        </p:pic>
        <p:pic>
          <p:nvPicPr>
            <p:cNvPr id="501" name="Graphic 500">
              <a:extLst>
                <a:ext uri="{FF2B5EF4-FFF2-40B4-BE49-F238E27FC236}">
                  <a16:creationId xmlns:a16="http://schemas.microsoft.com/office/drawing/2014/main" id="{9450ADC5-6E45-45C8-A480-30369C1643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29964" y="1323558"/>
              <a:ext cx="640080" cy="640080"/>
            </a:xfrm>
            <a:prstGeom prst="rect">
              <a:avLst/>
            </a:prstGeom>
          </p:spPr>
        </p:pic>
        <p:pic>
          <p:nvPicPr>
            <p:cNvPr id="544" name="Graphic 543">
              <a:extLst>
                <a:ext uri="{FF2B5EF4-FFF2-40B4-BE49-F238E27FC236}">
                  <a16:creationId xmlns:a16="http://schemas.microsoft.com/office/drawing/2014/main" id="{38A0794B-B26B-44AF-9002-3AB5E308FE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12380" y="2094206"/>
              <a:ext cx="640080" cy="640080"/>
            </a:xfrm>
            <a:prstGeom prst="rect">
              <a:avLst/>
            </a:prstGeom>
          </p:spPr>
        </p:pic>
        <p:pic>
          <p:nvPicPr>
            <p:cNvPr id="545" name="Graphic 544">
              <a:extLst>
                <a:ext uri="{FF2B5EF4-FFF2-40B4-BE49-F238E27FC236}">
                  <a16:creationId xmlns:a16="http://schemas.microsoft.com/office/drawing/2014/main" id="{774614BA-DB9F-4EF0-8EDE-5B0632AD59A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19318" y="2870527"/>
              <a:ext cx="640080" cy="640080"/>
            </a:xfrm>
            <a:prstGeom prst="rect">
              <a:avLst/>
            </a:prstGeom>
          </p:spPr>
        </p:pic>
        <p:pic>
          <p:nvPicPr>
            <p:cNvPr id="546" name="Graphic 545">
              <a:extLst>
                <a:ext uri="{FF2B5EF4-FFF2-40B4-BE49-F238E27FC236}">
                  <a16:creationId xmlns:a16="http://schemas.microsoft.com/office/drawing/2014/main" id="{21BD756A-EC61-4C78-8EC6-7C4918DFEE4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77367" y="5255791"/>
              <a:ext cx="535802" cy="535802"/>
            </a:xfrm>
            <a:prstGeom prst="rect">
              <a:avLst/>
            </a:prstGeom>
          </p:spPr>
        </p:pic>
      </p:grpSp>
      <p:grpSp>
        <p:nvGrpSpPr>
          <p:cNvPr id="8" name="Group 7">
            <a:extLst>
              <a:ext uri="{FF2B5EF4-FFF2-40B4-BE49-F238E27FC236}">
                <a16:creationId xmlns:a16="http://schemas.microsoft.com/office/drawing/2014/main" id="{49092CAD-D030-4F9A-B290-2756B7FAF36A}"/>
              </a:ext>
            </a:extLst>
          </p:cNvPr>
          <p:cNvGrpSpPr/>
          <p:nvPr/>
        </p:nvGrpSpPr>
        <p:grpSpPr>
          <a:xfrm>
            <a:off x="541128" y="1289871"/>
            <a:ext cx="3601018" cy="4585982"/>
            <a:chOff x="541128" y="1289871"/>
            <a:chExt cx="3601018" cy="4585982"/>
          </a:xfrm>
        </p:grpSpPr>
        <p:sp>
          <p:nvSpPr>
            <p:cNvPr id="487" name="Freeform: Shape 486">
              <a:extLst>
                <a:ext uri="{FF2B5EF4-FFF2-40B4-BE49-F238E27FC236}">
                  <a16:creationId xmlns:a16="http://schemas.microsoft.com/office/drawing/2014/main" id="{468F49E9-BEE2-471B-B97F-C3C0F21DB1C0}"/>
                </a:ext>
              </a:extLst>
            </p:cNvPr>
            <p:cNvSpPr/>
            <p:nvPr/>
          </p:nvSpPr>
          <p:spPr>
            <a:xfrm>
              <a:off x="2336343" y="2815003"/>
              <a:ext cx="10588" cy="10588"/>
            </a:xfrm>
            <a:custGeom>
              <a:avLst/>
              <a:gdLst>
                <a:gd name="connsiteX0" fmla="*/ 16940 w 10587"/>
                <a:gd name="connsiteY0" fmla="*/ 8470 h 10587"/>
                <a:gd name="connsiteX1" fmla="*/ 8470 w 10587"/>
                <a:gd name="connsiteY1" fmla="*/ 16940 h 10587"/>
                <a:gd name="connsiteX2" fmla="*/ 0 w 10587"/>
                <a:gd name="connsiteY2" fmla="*/ 8470 h 10587"/>
                <a:gd name="connsiteX3" fmla="*/ 8470 w 10587"/>
                <a:gd name="connsiteY3" fmla="*/ 0 h 10587"/>
                <a:gd name="connsiteX4" fmla="*/ 16940 w 10587"/>
                <a:gd name="connsiteY4" fmla="*/ 8470 h 10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 h="10587">
                  <a:moveTo>
                    <a:pt x="16940" y="8470"/>
                  </a:moveTo>
                  <a:cubicBezTo>
                    <a:pt x="16940" y="13148"/>
                    <a:pt x="13148" y="16940"/>
                    <a:pt x="8470" y="16940"/>
                  </a:cubicBezTo>
                  <a:cubicBezTo>
                    <a:pt x="3792" y="16940"/>
                    <a:pt x="0" y="13148"/>
                    <a:pt x="0" y="8470"/>
                  </a:cubicBezTo>
                  <a:cubicBezTo>
                    <a:pt x="0" y="3792"/>
                    <a:pt x="3792" y="0"/>
                    <a:pt x="8470" y="0"/>
                  </a:cubicBezTo>
                  <a:cubicBezTo>
                    <a:pt x="13148" y="0"/>
                    <a:pt x="16940" y="3792"/>
                    <a:pt x="16940" y="8470"/>
                  </a:cubicBezTo>
                  <a:close/>
                </a:path>
              </a:pathLst>
            </a:custGeom>
            <a:solidFill>
              <a:srgbClr val="00BBB4"/>
            </a:solidFill>
            <a:ln w="10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6" name="Group 5">
              <a:extLst>
                <a:ext uri="{FF2B5EF4-FFF2-40B4-BE49-F238E27FC236}">
                  <a16:creationId xmlns:a16="http://schemas.microsoft.com/office/drawing/2014/main" id="{52BB970F-4076-483D-AF03-FEEDFD6EA6BF}"/>
                </a:ext>
              </a:extLst>
            </p:cNvPr>
            <p:cNvGrpSpPr/>
            <p:nvPr/>
          </p:nvGrpSpPr>
          <p:grpSpPr>
            <a:xfrm>
              <a:off x="541128" y="1289871"/>
              <a:ext cx="3601018" cy="723781"/>
              <a:chOff x="541128" y="1289871"/>
              <a:chExt cx="3601018" cy="723781"/>
            </a:xfrm>
          </p:grpSpPr>
          <p:sp>
            <p:nvSpPr>
              <p:cNvPr id="490" name="Text Placeholder 6">
                <a:extLst>
                  <a:ext uri="{FF2B5EF4-FFF2-40B4-BE49-F238E27FC236}">
                    <a16:creationId xmlns:a16="http://schemas.microsoft.com/office/drawing/2014/main" id="{DF065128-3B94-43BA-BE9A-3289C72642E9}"/>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Gastrointestinal System</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Antidiabetics (Januvia), IBD (Entyvio), Antiemetic (Aloxi), etc.</a:t>
                </a:r>
              </a:p>
            </p:txBody>
          </p:sp>
          <p:sp>
            <p:nvSpPr>
              <p:cNvPr id="495" name="Oval 494">
                <a:extLst>
                  <a:ext uri="{FF2B5EF4-FFF2-40B4-BE49-F238E27FC236}">
                    <a16:creationId xmlns:a16="http://schemas.microsoft.com/office/drawing/2014/main" id="{1E88C655-4514-4724-BAA6-D999FFE6365C}"/>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97" name="Graphic 496">
                <a:extLst>
                  <a:ext uri="{FF2B5EF4-FFF2-40B4-BE49-F238E27FC236}">
                    <a16:creationId xmlns:a16="http://schemas.microsoft.com/office/drawing/2014/main" id="{F16D02F9-6ACB-40F2-9216-087C900FE0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8040" y="1321846"/>
                <a:ext cx="640080" cy="640080"/>
              </a:xfrm>
              <a:prstGeom prst="rect">
                <a:avLst/>
              </a:prstGeom>
            </p:spPr>
          </p:pic>
        </p:grpSp>
        <p:grpSp>
          <p:nvGrpSpPr>
            <p:cNvPr id="498" name="Group 497">
              <a:extLst>
                <a:ext uri="{FF2B5EF4-FFF2-40B4-BE49-F238E27FC236}">
                  <a16:creationId xmlns:a16="http://schemas.microsoft.com/office/drawing/2014/main" id="{359967A1-2D94-48B9-961A-0B055AF6019E}"/>
                </a:ext>
              </a:extLst>
            </p:cNvPr>
            <p:cNvGrpSpPr/>
            <p:nvPr/>
          </p:nvGrpSpPr>
          <p:grpSpPr>
            <a:xfrm>
              <a:off x="541128" y="2052437"/>
              <a:ext cx="3601018" cy="723781"/>
              <a:chOff x="541128" y="1289871"/>
              <a:chExt cx="3601018" cy="723781"/>
            </a:xfrm>
          </p:grpSpPr>
          <p:sp>
            <p:nvSpPr>
              <p:cNvPr id="499" name="Text Placeholder 6">
                <a:extLst>
                  <a:ext uri="{FF2B5EF4-FFF2-40B4-BE49-F238E27FC236}">
                    <a16:creationId xmlns:a16="http://schemas.microsoft.com/office/drawing/2014/main" id="{FD26AD8E-370A-435A-B1CE-377AEBE63D7B}"/>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Blood Coagulation</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Antithrombotic agents (Apixaban), Antidote to anticoagulants (Praxbind), etc.</a:t>
                </a:r>
              </a:p>
            </p:txBody>
          </p:sp>
          <p:sp>
            <p:nvSpPr>
              <p:cNvPr id="500" name="Oval 499">
                <a:extLst>
                  <a:ext uri="{FF2B5EF4-FFF2-40B4-BE49-F238E27FC236}">
                    <a16:creationId xmlns:a16="http://schemas.microsoft.com/office/drawing/2014/main" id="{14ACE0D4-8147-4608-8ABB-29175AC192B1}"/>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02" name="Group 501">
              <a:extLst>
                <a:ext uri="{FF2B5EF4-FFF2-40B4-BE49-F238E27FC236}">
                  <a16:creationId xmlns:a16="http://schemas.microsoft.com/office/drawing/2014/main" id="{DD62393A-FB90-4030-AA48-348F5BA0EDED}"/>
                </a:ext>
              </a:extLst>
            </p:cNvPr>
            <p:cNvGrpSpPr/>
            <p:nvPr/>
          </p:nvGrpSpPr>
          <p:grpSpPr>
            <a:xfrm>
              <a:off x="541128" y="2864376"/>
              <a:ext cx="3601018" cy="723781"/>
              <a:chOff x="541128" y="1289871"/>
              <a:chExt cx="3601018" cy="723781"/>
            </a:xfrm>
          </p:grpSpPr>
          <p:sp>
            <p:nvSpPr>
              <p:cNvPr id="503" name="Text Placeholder 6">
                <a:extLst>
                  <a:ext uri="{FF2B5EF4-FFF2-40B4-BE49-F238E27FC236}">
                    <a16:creationId xmlns:a16="http://schemas.microsoft.com/office/drawing/2014/main" id="{851438A2-EF89-4BAE-9FFE-D53550987E75}"/>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Cardiovascular System</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Calcium antagonists (Cleviprex), Diuretics (Vaprisol), etc.</a:t>
                </a:r>
              </a:p>
            </p:txBody>
          </p:sp>
          <p:sp>
            <p:nvSpPr>
              <p:cNvPr id="504" name="Oval 503">
                <a:extLst>
                  <a:ext uri="{FF2B5EF4-FFF2-40B4-BE49-F238E27FC236}">
                    <a16:creationId xmlns:a16="http://schemas.microsoft.com/office/drawing/2014/main" id="{20E0F33B-EA8C-4EC7-BAC0-4A1CE553AAD1}"/>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06" name="Group 505">
              <a:extLst>
                <a:ext uri="{FF2B5EF4-FFF2-40B4-BE49-F238E27FC236}">
                  <a16:creationId xmlns:a16="http://schemas.microsoft.com/office/drawing/2014/main" id="{0C777337-0D8E-4C9C-98FC-7C3D5C86B48D}"/>
                </a:ext>
              </a:extLst>
            </p:cNvPr>
            <p:cNvGrpSpPr/>
            <p:nvPr/>
          </p:nvGrpSpPr>
          <p:grpSpPr>
            <a:xfrm>
              <a:off x="541128" y="3626942"/>
              <a:ext cx="3601018" cy="723781"/>
              <a:chOff x="541128" y="1289871"/>
              <a:chExt cx="3601018" cy="723781"/>
            </a:xfrm>
          </p:grpSpPr>
          <p:sp>
            <p:nvSpPr>
              <p:cNvPr id="507" name="Text Placeholder 6">
                <a:extLst>
                  <a:ext uri="{FF2B5EF4-FFF2-40B4-BE49-F238E27FC236}">
                    <a16:creationId xmlns:a16="http://schemas.microsoft.com/office/drawing/2014/main" id="{2014DF10-462E-40B8-8CC9-F4899FCC599F}"/>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Dermatologicals</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Anti-psoriasis (Taltz), Anti-inflammatory (Dupixent), etc.</a:t>
                </a:r>
              </a:p>
            </p:txBody>
          </p:sp>
          <p:sp>
            <p:nvSpPr>
              <p:cNvPr id="508" name="Oval 507">
                <a:extLst>
                  <a:ext uri="{FF2B5EF4-FFF2-40B4-BE49-F238E27FC236}">
                    <a16:creationId xmlns:a16="http://schemas.microsoft.com/office/drawing/2014/main" id="{8D67C454-69AF-4DF4-99F5-C92E163B6F48}"/>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10" name="Group 509">
              <a:extLst>
                <a:ext uri="{FF2B5EF4-FFF2-40B4-BE49-F238E27FC236}">
                  <a16:creationId xmlns:a16="http://schemas.microsoft.com/office/drawing/2014/main" id="{190E6B4F-5BAA-4599-AAB0-98A46C7C2CA7}"/>
                </a:ext>
              </a:extLst>
            </p:cNvPr>
            <p:cNvGrpSpPr/>
            <p:nvPr/>
          </p:nvGrpSpPr>
          <p:grpSpPr>
            <a:xfrm>
              <a:off x="541128" y="4389508"/>
              <a:ext cx="3601018" cy="723781"/>
              <a:chOff x="541128" y="1289871"/>
              <a:chExt cx="3601018" cy="723781"/>
            </a:xfrm>
          </p:grpSpPr>
          <p:sp>
            <p:nvSpPr>
              <p:cNvPr id="511" name="Text Placeholder 6">
                <a:extLst>
                  <a:ext uri="{FF2B5EF4-FFF2-40B4-BE49-F238E27FC236}">
                    <a16:creationId xmlns:a16="http://schemas.microsoft.com/office/drawing/2014/main" id="{7B29FED8-E857-4C16-BB2D-3A4ADEE267DC}"/>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Hormonal Preparations</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Hormonal contraceptives (Ortho Evra), Antigrowth hormone (Signifor), etc.</a:t>
                </a:r>
              </a:p>
            </p:txBody>
          </p:sp>
          <p:sp>
            <p:nvSpPr>
              <p:cNvPr id="512" name="Oval 511">
                <a:extLst>
                  <a:ext uri="{FF2B5EF4-FFF2-40B4-BE49-F238E27FC236}">
                    <a16:creationId xmlns:a16="http://schemas.microsoft.com/office/drawing/2014/main" id="{B03EF167-EDD2-4C1E-900B-D54EF93D6A9D}"/>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514" name="Group 513">
              <a:extLst>
                <a:ext uri="{FF2B5EF4-FFF2-40B4-BE49-F238E27FC236}">
                  <a16:creationId xmlns:a16="http://schemas.microsoft.com/office/drawing/2014/main" id="{D7FF2A5D-720A-46AC-B67A-BED6EFF9FBFC}"/>
                </a:ext>
              </a:extLst>
            </p:cNvPr>
            <p:cNvGrpSpPr/>
            <p:nvPr/>
          </p:nvGrpSpPr>
          <p:grpSpPr>
            <a:xfrm>
              <a:off x="541128" y="5152072"/>
              <a:ext cx="3601018" cy="723781"/>
              <a:chOff x="541128" y="1289871"/>
              <a:chExt cx="3601018" cy="723781"/>
            </a:xfrm>
          </p:grpSpPr>
          <p:sp>
            <p:nvSpPr>
              <p:cNvPr id="515" name="Text Placeholder 6">
                <a:extLst>
                  <a:ext uri="{FF2B5EF4-FFF2-40B4-BE49-F238E27FC236}">
                    <a16:creationId xmlns:a16="http://schemas.microsoft.com/office/drawing/2014/main" id="{C6E20682-5F62-4305-A879-A4EF3992F9DB}"/>
                  </a:ext>
                </a:extLst>
              </p:cNvPr>
              <p:cNvSpPr txBox="1">
                <a:spLocks/>
              </p:cNvSpPr>
              <p:nvPr/>
            </p:nvSpPr>
            <p:spPr>
              <a:xfrm>
                <a:off x="1200809" y="1289871"/>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Systemic Anti-infectives</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100" b="0"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Examples: Antifungal (Posanol), Antiviral (Harvoni), etc.</a:t>
                </a:r>
              </a:p>
            </p:txBody>
          </p:sp>
          <p:sp>
            <p:nvSpPr>
              <p:cNvPr id="516" name="Oval 515">
                <a:extLst>
                  <a:ext uri="{FF2B5EF4-FFF2-40B4-BE49-F238E27FC236}">
                    <a16:creationId xmlns:a16="http://schemas.microsoft.com/office/drawing/2014/main" id="{A1862094-CD68-4BFA-BA8F-40F0D53667D8}"/>
                  </a:ext>
                </a:extLst>
              </p:cNvPr>
              <p:cNvSpPr/>
              <p:nvPr/>
            </p:nvSpPr>
            <p:spPr>
              <a:xfrm>
                <a:off x="541128" y="1332188"/>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543" name="Graphic 542">
              <a:extLst>
                <a:ext uri="{FF2B5EF4-FFF2-40B4-BE49-F238E27FC236}">
                  <a16:creationId xmlns:a16="http://schemas.microsoft.com/office/drawing/2014/main" id="{3E6AB25B-B5FC-4908-BB7E-C421D1AF231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4845" y="2090901"/>
              <a:ext cx="640080" cy="640080"/>
            </a:xfrm>
            <a:prstGeom prst="rect">
              <a:avLst/>
            </a:prstGeom>
          </p:spPr>
        </p:pic>
        <p:pic>
          <p:nvPicPr>
            <p:cNvPr id="488" name="Graphic 487">
              <a:extLst>
                <a:ext uri="{FF2B5EF4-FFF2-40B4-BE49-F238E27FC236}">
                  <a16:creationId xmlns:a16="http://schemas.microsoft.com/office/drawing/2014/main" id="{DF1F006D-059C-40CD-BDFB-4F42E1E7771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57789" y="2934967"/>
              <a:ext cx="640080" cy="640080"/>
            </a:xfrm>
            <a:prstGeom prst="rect">
              <a:avLst/>
            </a:prstGeom>
          </p:spPr>
        </p:pic>
        <p:pic>
          <p:nvPicPr>
            <p:cNvPr id="489" name="Graphic 488">
              <a:extLst>
                <a:ext uri="{FF2B5EF4-FFF2-40B4-BE49-F238E27FC236}">
                  <a16:creationId xmlns:a16="http://schemas.microsoft.com/office/drawing/2014/main" id="{C90BDCFF-10ED-457C-A6C4-8E2AF7FB0E2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49338" y="3631698"/>
              <a:ext cx="640080" cy="640080"/>
            </a:xfrm>
            <a:prstGeom prst="rect">
              <a:avLst/>
            </a:prstGeom>
          </p:spPr>
        </p:pic>
        <p:pic>
          <p:nvPicPr>
            <p:cNvPr id="491" name="Graphic 490">
              <a:extLst>
                <a:ext uri="{FF2B5EF4-FFF2-40B4-BE49-F238E27FC236}">
                  <a16:creationId xmlns:a16="http://schemas.microsoft.com/office/drawing/2014/main" id="{2CA9B082-1D11-4D7A-BB8D-8A00F54A1D9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58611" y="5201162"/>
              <a:ext cx="640080" cy="640080"/>
            </a:xfrm>
            <a:prstGeom prst="rect">
              <a:avLst/>
            </a:prstGeom>
          </p:spPr>
        </p:pic>
        <p:pic>
          <p:nvPicPr>
            <p:cNvPr id="547" name="Graphic 546">
              <a:extLst>
                <a:ext uri="{FF2B5EF4-FFF2-40B4-BE49-F238E27FC236}">
                  <a16:creationId xmlns:a16="http://schemas.microsoft.com/office/drawing/2014/main" id="{942E2383-3AB2-4205-9833-9A71A87770CD}"/>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54377" y="4432148"/>
              <a:ext cx="640080" cy="640080"/>
            </a:xfrm>
            <a:prstGeom prst="rect">
              <a:avLst/>
            </a:prstGeom>
          </p:spPr>
        </p:pic>
      </p:grpSp>
    </p:spTree>
    <p:extLst>
      <p:ext uri="{BB962C8B-B14F-4D97-AF65-F5344CB8AC3E}">
        <p14:creationId xmlns:p14="http://schemas.microsoft.com/office/powerpoint/2010/main" val="154367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en-CA" b="1">
              <a:solidFill>
                <a:schemeClr val="accent2"/>
              </a:solidFill>
            </a:endParaRPr>
          </a:p>
          <a:p>
            <a:r>
              <a:rPr lang="en-CA" b="1">
                <a:solidFill>
                  <a:schemeClr val="tx2"/>
                </a:solidFill>
              </a:rPr>
              <a:t>Project Objectives and Approach</a:t>
            </a:r>
          </a:p>
          <a:p>
            <a:endParaRPr lang="en-CA" b="1">
              <a:solidFill>
                <a:schemeClr val="accent1"/>
              </a:solidFill>
            </a:endParaRPr>
          </a:p>
          <a:p>
            <a:r>
              <a:rPr lang="en-CA" b="1">
                <a:solidFill>
                  <a:schemeClr val="accent1"/>
                </a:solidFill>
              </a:rPr>
              <a:t>Results</a:t>
            </a:r>
          </a:p>
          <a:p>
            <a:endParaRPr lang="en-CA" b="1">
              <a:solidFill>
                <a:schemeClr val="tx2"/>
              </a:solidFill>
            </a:endParaRPr>
          </a:p>
          <a:p>
            <a:r>
              <a:rPr lang="en-CA" b="1">
                <a:solidFill>
                  <a:schemeClr val="tx2"/>
                </a:solidFill>
              </a:rPr>
              <a:t>Summary</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of Content</a:t>
            </a:r>
          </a:p>
        </p:txBody>
      </p:sp>
    </p:spTree>
    <p:extLst>
      <p:ext uri="{BB962C8B-B14F-4D97-AF65-F5344CB8AC3E}">
        <p14:creationId xmlns:p14="http://schemas.microsoft.com/office/powerpoint/2010/main" val="6885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384694" y="294468"/>
            <a:ext cx="11338560" cy="768263"/>
          </a:xfrm>
        </p:spPr>
        <p:txBody>
          <a:bodyPr/>
          <a:lstStyle/>
          <a:p>
            <a:r>
              <a:rPr lang="en-CA" sz="2400"/>
              <a:t>This report outlines relevant findings from </a:t>
            </a:r>
            <a:r>
              <a:rPr lang="en-CA"/>
              <a:t>MIDAS global data analysis for all NAS and relevant subgroups</a:t>
            </a:r>
            <a:endParaRPr lang="en-US" sz="2400"/>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95"/>
            <a:ext cx="1663931" cy="1397852"/>
            <a:chOff x="269490" y="1782495"/>
            <a:chExt cx="1663931" cy="1397852"/>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869" y="1782495"/>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659"/>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00A3E0"/>
                  </a:solidFill>
                  <a:effectLst/>
                  <a:uLnTx/>
                  <a:uFillTx/>
                  <a:latin typeface="Arial" panose="020B0604020202020204"/>
                  <a:ea typeface="+mn-ea"/>
                  <a:cs typeface="+mn-cs"/>
                </a:rPr>
                <a:t>MIDAS Global Data Analysis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457200" y="1351724"/>
            <a:ext cx="2305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A3E0"/>
                </a:solidFill>
                <a:effectLst/>
                <a:uLnTx/>
                <a:uFillTx/>
                <a:latin typeface="Arial" panose="020B0604020202020204"/>
                <a:ea typeface="+mn-ea"/>
                <a:cs typeface="+mn-cs"/>
              </a:rPr>
              <a:t>Analysis Outputs</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730638" y="0"/>
            <a:ext cx="1461362"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Project Approach</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Arial" panose="020B0604020202020204"/>
                <a:ea typeface="+mn-ea"/>
                <a:cs typeface="+mn-cs"/>
              </a:rPr>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3577"/>
            <a:ext cx="5764358" cy="238666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CA" sz="1800" b="1" i="0" u="none" strike="noStrike" kern="1200" cap="none" spc="0" normalizeH="0" baseline="0" noProof="0">
                <a:ln>
                  <a:noFill/>
                </a:ln>
                <a:solidFill>
                  <a:srgbClr val="005587"/>
                </a:solidFill>
                <a:effectLst/>
                <a:uLnTx/>
                <a:uFillTx/>
                <a:latin typeface="Arial" panose="020B0604020202020204"/>
                <a:ea typeface="+mn-ea"/>
                <a:cs typeface="+mn-cs"/>
              </a:rPr>
              <a:t>Canada’s Position in Global Launch Sequence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Observed Country Grouping</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Proportion and Time to Launch</a:t>
            </a:r>
          </a:p>
          <a:p>
            <a:pPr marL="365760" marR="0" lvl="1" indent="-18288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2B3A42"/>
                </a:solidFill>
                <a:effectLst/>
                <a:uLnTx/>
                <a:uFillTx/>
                <a:latin typeface="Arial" panose="020B0604020202020204"/>
                <a:ea typeface="+mn-ea"/>
                <a:cs typeface="+mn-cs"/>
              </a:rPr>
              <a:t>All New Active Substances Launched Globally</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Key Therapeutic Areas in Canada</a:t>
            </a: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4956753"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a:ln>
                  <a:noFill/>
                </a:ln>
                <a:solidFill>
                  <a:srgbClr val="00A3E0"/>
                </a:solidFill>
                <a:effectLst/>
                <a:uLnTx/>
                <a:uFillTx/>
                <a:latin typeface="Arial" panose="020B0604020202020204"/>
                <a:ea typeface="+mn-ea"/>
                <a:cs typeface="+mn-cs"/>
              </a:rPr>
              <a:t>Launch Sequence Over Time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Canada's Launch Sequence Over Time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Canada’s Launches vs Global Launches over time</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4003528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384694" y="294468"/>
            <a:ext cx="11338560" cy="768263"/>
          </a:xfrm>
        </p:spPr>
        <p:txBody>
          <a:bodyPr/>
          <a:lstStyle/>
          <a:p>
            <a:r>
              <a:rPr lang="en-CA"/>
              <a:t>This report outlines relevant findings from MIDAS global data analysis for all NAS and relevant subgroups</a:t>
            </a:r>
            <a:endParaRPr lang="en-US" sz="2400"/>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95"/>
            <a:ext cx="1663931" cy="1397852"/>
            <a:chOff x="269490" y="1782495"/>
            <a:chExt cx="1663931" cy="1397852"/>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869" y="1782495"/>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659"/>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00A3E0"/>
                  </a:solidFill>
                  <a:effectLst/>
                  <a:uLnTx/>
                  <a:uFillTx/>
                  <a:latin typeface="Arial" panose="020B0604020202020204"/>
                  <a:ea typeface="+mn-ea"/>
                  <a:cs typeface="+mn-cs"/>
                </a:rPr>
                <a:t>MIDAS Global Data Analysis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457200" y="1351724"/>
            <a:ext cx="2305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A3E0"/>
                </a:solidFill>
                <a:effectLst/>
                <a:uLnTx/>
                <a:uFillTx/>
                <a:latin typeface="Arial" panose="020B0604020202020204"/>
                <a:ea typeface="+mn-ea"/>
                <a:cs typeface="+mn-cs"/>
              </a:rPr>
              <a:t>Analysis Outputs</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730638" y="0"/>
            <a:ext cx="1461362"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Project Approach</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Arial" panose="020B0604020202020204"/>
                <a:ea typeface="+mn-ea"/>
                <a:cs typeface="+mn-cs"/>
              </a:rPr>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3577"/>
            <a:ext cx="6540296" cy="2610288"/>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CA" sz="1800" b="1" i="0" u="none" strike="noStrike" kern="1200" cap="none" spc="0" normalizeH="0" baseline="0" noProof="0">
                <a:ln>
                  <a:noFill/>
                </a:ln>
                <a:solidFill>
                  <a:srgbClr val="005587"/>
                </a:solidFill>
                <a:effectLst/>
                <a:uLnTx/>
                <a:uFillTx/>
                <a:latin typeface="Arial" panose="020B0604020202020204"/>
                <a:ea typeface="+mn-ea"/>
                <a:cs typeface="+mn-cs"/>
              </a:rPr>
              <a:t>Canada’s Position in Global Launch Sequence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Observed Country Grouping</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Proportion and Time to Launch</a:t>
            </a:r>
          </a:p>
          <a:p>
            <a:pPr marL="365760" marR="0" lvl="1" indent="-18288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2B3A42"/>
                </a:solidFill>
                <a:effectLst/>
                <a:uLnTx/>
                <a:uFillTx/>
                <a:latin typeface="Arial" panose="020B0604020202020204"/>
                <a:ea typeface="+mn-ea"/>
                <a:cs typeface="+mn-cs"/>
              </a:rPr>
              <a:t>All New Active Substances Launched Globally</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Key Therapeutic Areas in Canada</a:t>
            </a: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ln w="19050" cap="rnd">
              <a:solidFill>
                <a:schemeClr val="accent2"/>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4956753"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a:ln>
                  <a:noFill/>
                </a:ln>
                <a:solidFill>
                  <a:srgbClr val="FFFFFF">
                    <a:lumMod val="65000"/>
                  </a:srgbClr>
                </a:solidFill>
                <a:effectLst/>
                <a:uLnTx/>
                <a:uFillTx/>
                <a:latin typeface="Arial" panose="020B0604020202020204"/>
                <a:ea typeface="+mn-ea"/>
                <a:cs typeface="+mn-cs"/>
              </a:rPr>
              <a:t>Launch Sequence Over Time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Canada's Launch Sequence Over Time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Global Launch Sequence Over </a:t>
            </a:r>
            <a:r>
              <a:rPr kumimoji="0" lang="en-CA" sz="1400" b="0" i="0" u="none" strike="noStrike" kern="1200" cap="none" spc="0" normalizeH="0" baseline="0" noProof="0">
                <a:ln>
                  <a:noFill/>
                </a:ln>
                <a:solidFill>
                  <a:srgbClr val="BFBFBF"/>
                </a:solidFill>
                <a:effectLst/>
                <a:uLnTx/>
                <a:uFillTx/>
                <a:latin typeface="Arial" panose="020B0604020202020204"/>
                <a:ea typeface="+mn-ea"/>
                <a:cs typeface="+mn-cs"/>
              </a:rPr>
              <a:t>Time</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2583428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C8FC-FE09-944A-9075-5C89B13592A0}"/>
              </a:ext>
            </a:extLst>
          </p:cNvPr>
          <p:cNvSpPr>
            <a:spLocks noGrp="1"/>
          </p:cNvSpPr>
          <p:nvPr>
            <p:ph type="title"/>
          </p:nvPr>
        </p:nvSpPr>
        <p:spPr>
          <a:xfrm>
            <a:off x="351431" y="121452"/>
            <a:ext cx="10948416" cy="602435"/>
          </a:xfrm>
        </p:spPr>
        <p:txBody>
          <a:bodyPr>
            <a:normAutofit/>
          </a:bodyPr>
          <a:lstStyle/>
          <a:p>
            <a:r>
              <a:rPr lang="en-CA" sz="2800" b="1">
                <a:latin typeface="+mn-lt"/>
              </a:rPr>
              <a:t>Canadian commercial pathway for medicines is uncertain and long</a:t>
            </a:r>
          </a:p>
        </p:txBody>
      </p:sp>
      <p:sp>
        <p:nvSpPr>
          <p:cNvPr id="17" name="TextBox 16">
            <a:extLst>
              <a:ext uri="{FF2B5EF4-FFF2-40B4-BE49-F238E27FC236}">
                <a16:creationId xmlns:a16="http://schemas.microsoft.com/office/drawing/2014/main" id="{E62041AC-380A-114F-A5BC-FDFAF26554C5}"/>
              </a:ext>
            </a:extLst>
          </p:cNvPr>
          <p:cNvSpPr txBox="1"/>
          <p:nvPr/>
        </p:nvSpPr>
        <p:spPr>
          <a:xfrm>
            <a:off x="255681" y="1976746"/>
            <a:ext cx="3567293" cy="369332"/>
          </a:xfrm>
          <a:prstGeom prst="rect">
            <a:avLst/>
          </a:prstGeom>
          <a:noFill/>
        </p:spPr>
        <p:txBody>
          <a:bodyPr wrap="square" rtlCol="0">
            <a:noAutofit/>
          </a:bodyPr>
          <a:lstStyle/>
          <a:p>
            <a:pPr marL="285750" indent="-285750">
              <a:buFont typeface="Arial" panose="020B0604020202020204" pitchFamily="34" charset="0"/>
              <a:buChar char="•"/>
            </a:pPr>
            <a:endParaRPr lang="en-US"/>
          </a:p>
        </p:txBody>
      </p:sp>
      <p:sp>
        <p:nvSpPr>
          <p:cNvPr id="16" name="TextBox 15">
            <a:extLst>
              <a:ext uri="{FF2B5EF4-FFF2-40B4-BE49-F238E27FC236}">
                <a16:creationId xmlns:a16="http://schemas.microsoft.com/office/drawing/2014/main" id="{725CF78F-4C07-384B-B5F2-3CB83B78EC4F}"/>
              </a:ext>
            </a:extLst>
          </p:cNvPr>
          <p:cNvSpPr txBox="1"/>
          <p:nvPr/>
        </p:nvSpPr>
        <p:spPr>
          <a:xfrm>
            <a:off x="284789" y="1572758"/>
            <a:ext cx="2480475" cy="1482235"/>
          </a:xfrm>
          <a:prstGeom prst="rect">
            <a:avLst/>
          </a:prstGeom>
          <a:solidFill>
            <a:schemeClr val="bg1">
              <a:lumMod val="95000"/>
            </a:schemeClr>
          </a:solidFill>
        </p:spPr>
        <p:txBody>
          <a:bodyPr wrap="square" rtlCol="0">
            <a:spAutoFit/>
          </a:bodyPr>
          <a:lstStyle/>
          <a:p>
            <a:r>
              <a:rPr lang="en-US" b="1">
                <a:solidFill>
                  <a:srgbClr val="0070C0"/>
                </a:solidFill>
              </a:rPr>
              <a:t>Health technology assessments</a:t>
            </a:r>
          </a:p>
          <a:p>
            <a:pPr marL="213750" indent="-213750">
              <a:buFont typeface="Arial" panose="020B0604020202020204" pitchFamily="34" charset="0"/>
              <a:buChar char="•"/>
            </a:pPr>
            <a:r>
              <a:rPr lang="en-US"/>
              <a:t>Restrictive reviews overly focused on pricing</a:t>
            </a:r>
          </a:p>
        </p:txBody>
      </p:sp>
      <p:sp>
        <p:nvSpPr>
          <p:cNvPr id="22" name="TextBox 21">
            <a:extLst>
              <a:ext uri="{FF2B5EF4-FFF2-40B4-BE49-F238E27FC236}">
                <a16:creationId xmlns:a16="http://schemas.microsoft.com/office/drawing/2014/main" id="{1A717B30-02CD-9140-8BAF-58DFFF40DA47}"/>
              </a:ext>
            </a:extLst>
          </p:cNvPr>
          <p:cNvSpPr txBox="1"/>
          <p:nvPr/>
        </p:nvSpPr>
        <p:spPr>
          <a:xfrm>
            <a:off x="249638" y="3403973"/>
            <a:ext cx="2480475" cy="1767341"/>
          </a:xfrm>
          <a:prstGeom prst="rect">
            <a:avLst/>
          </a:prstGeom>
          <a:solidFill>
            <a:schemeClr val="bg1">
              <a:lumMod val="95000"/>
            </a:schemeClr>
          </a:solidFill>
        </p:spPr>
        <p:txBody>
          <a:bodyPr wrap="square" rtlCol="0">
            <a:spAutoFit/>
          </a:bodyPr>
          <a:lstStyle/>
          <a:p>
            <a:r>
              <a:rPr lang="en-US" b="1" err="1">
                <a:solidFill>
                  <a:srgbClr val="0070C0"/>
                </a:solidFill>
              </a:rPr>
              <a:t>pCPA</a:t>
            </a:r>
            <a:endParaRPr lang="en-US" b="1">
              <a:solidFill>
                <a:srgbClr val="0070C0"/>
              </a:solidFill>
            </a:endParaRPr>
          </a:p>
          <a:p>
            <a:pPr marL="213750" indent="-213750">
              <a:buFont typeface="Arial" panose="020B0604020202020204" pitchFamily="34" charset="0"/>
              <a:buChar char="•"/>
            </a:pPr>
            <a:r>
              <a:rPr lang="en-US"/>
              <a:t>Long and uncertain process (10 months on average)</a:t>
            </a:r>
          </a:p>
          <a:p>
            <a:pPr marL="213750" indent="-213750">
              <a:buFont typeface="Arial" panose="020B0604020202020204" pitchFamily="34" charset="0"/>
              <a:buChar char="•"/>
            </a:pPr>
            <a:r>
              <a:rPr lang="en-US"/>
              <a:t>Lack of transparency and accountability</a:t>
            </a:r>
          </a:p>
        </p:txBody>
      </p:sp>
      <p:sp>
        <p:nvSpPr>
          <p:cNvPr id="31" name="TextBox 30">
            <a:extLst>
              <a:ext uri="{FF2B5EF4-FFF2-40B4-BE49-F238E27FC236}">
                <a16:creationId xmlns:a16="http://schemas.microsoft.com/office/drawing/2014/main" id="{FC17DABB-7ED8-C844-9AB1-38FA1346FC41}"/>
              </a:ext>
            </a:extLst>
          </p:cNvPr>
          <p:cNvSpPr txBox="1"/>
          <p:nvPr/>
        </p:nvSpPr>
        <p:spPr>
          <a:xfrm>
            <a:off x="9028027" y="2981706"/>
            <a:ext cx="2757295" cy="2321813"/>
          </a:xfrm>
          <a:prstGeom prst="rect">
            <a:avLst/>
          </a:prstGeom>
          <a:solidFill>
            <a:schemeClr val="bg1">
              <a:lumMod val="95000"/>
            </a:schemeClr>
          </a:solidFill>
        </p:spPr>
        <p:txBody>
          <a:bodyPr wrap="square" rtlCol="0">
            <a:spAutoFit/>
          </a:bodyPr>
          <a:lstStyle/>
          <a:p>
            <a:r>
              <a:rPr lang="en-US" b="1">
                <a:solidFill>
                  <a:srgbClr val="0070C0"/>
                </a:solidFill>
              </a:rPr>
              <a:t>PMPRB</a:t>
            </a:r>
          </a:p>
          <a:p>
            <a:pPr marL="213750" indent="-213750">
              <a:buFont typeface="Arial" panose="020B0604020202020204" pitchFamily="34" charset="0"/>
              <a:buChar char="•"/>
            </a:pPr>
            <a:r>
              <a:rPr lang="en-US"/>
              <a:t>Reform created significant business uncertainty over past 6 years</a:t>
            </a:r>
          </a:p>
          <a:p>
            <a:pPr marL="213750" indent="-213750">
              <a:buFont typeface="Arial" panose="020B0604020202020204" pitchFamily="34" charset="0"/>
              <a:buChar char="•"/>
            </a:pPr>
            <a:r>
              <a:rPr lang="en-US"/>
              <a:t>Damaged Canada’s position in global launch sequencing</a:t>
            </a:r>
          </a:p>
        </p:txBody>
      </p:sp>
      <p:sp>
        <p:nvSpPr>
          <p:cNvPr id="25" name="TextBox 24">
            <a:extLst>
              <a:ext uri="{FF2B5EF4-FFF2-40B4-BE49-F238E27FC236}">
                <a16:creationId xmlns:a16="http://schemas.microsoft.com/office/drawing/2014/main" id="{2E516DFC-33E0-BD46-8085-A7D67C26657F}"/>
              </a:ext>
            </a:extLst>
          </p:cNvPr>
          <p:cNvSpPr txBox="1"/>
          <p:nvPr/>
        </p:nvSpPr>
        <p:spPr>
          <a:xfrm>
            <a:off x="284789" y="5489270"/>
            <a:ext cx="2480475" cy="1247267"/>
          </a:xfrm>
          <a:prstGeom prst="rect">
            <a:avLst/>
          </a:prstGeom>
          <a:solidFill>
            <a:schemeClr val="bg1">
              <a:lumMod val="95000"/>
            </a:schemeClr>
          </a:solidFill>
        </p:spPr>
        <p:txBody>
          <a:bodyPr wrap="square" rtlCol="0">
            <a:spAutoFit/>
          </a:bodyPr>
          <a:lstStyle/>
          <a:p>
            <a:r>
              <a:rPr lang="en-US" b="1">
                <a:solidFill>
                  <a:srgbClr val="0070C0"/>
                </a:solidFill>
              </a:rPr>
              <a:t>Provincial listings</a:t>
            </a:r>
          </a:p>
          <a:p>
            <a:pPr marL="213750" indent="-213750">
              <a:buFont typeface="Arial" panose="020B0604020202020204" pitchFamily="34" charset="0"/>
              <a:buChar char="•"/>
            </a:pPr>
            <a:r>
              <a:rPr lang="en-US"/>
              <a:t>Long and variable from one province to another</a:t>
            </a:r>
          </a:p>
        </p:txBody>
      </p:sp>
      <p:grpSp>
        <p:nvGrpSpPr>
          <p:cNvPr id="39" name="Group 38">
            <a:extLst>
              <a:ext uri="{FF2B5EF4-FFF2-40B4-BE49-F238E27FC236}">
                <a16:creationId xmlns:a16="http://schemas.microsoft.com/office/drawing/2014/main" id="{74630F80-2976-8B4A-84E8-2D15C9407FA5}"/>
              </a:ext>
            </a:extLst>
          </p:cNvPr>
          <p:cNvGrpSpPr/>
          <p:nvPr/>
        </p:nvGrpSpPr>
        <p:grpSpPr>
          <a:xfrm>
            <a:off x="3427218" y="1288238"/>
            <a:ext cx="5545005" cy="5569762"/>
            <a:chOff x="3631389" y="174184"/>
            <a:chExt cx="4883859" cy="4905664"/>
          </a:xfrm>
        </p:grpSpPr>
        <p:pic>
          <p:nvPicPr>
            <p:cNvPr id="40" name="Google Shape;54;p13">
              <a:extLst>
                <a:ext uri="{FF2B5EF4-FFF2-40B4-BE49-F238E27FC236}">
                  <a16:creationId xmlns:a16="http://schemas.microsoft.com/office/drawing/2014/main" id="{90A03875-21B6-0E49-ADF7-D29414FAC53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631389" y="245077"/>
              <a:ext cx="4883859" cy="4834771"/>
            </a:xfrm>
            <a:prstGeom prst="rect">
              <a:avLst/>
            </a:prstGeom>
            <a:noFill/>
            <a:ln>
              <a:noFill/>
            </a:ln>
          </p:spPr>
        </p:pic>
        <p:grpSp>
          <p:nvGrpSpPr>
            <p:cNvPr id="41" name="Group 40">
              <a:extLst>
                <a:ext uri="{FF2B5EF4-FFF2-40B4-BE49-F238E27FC236}">
                  <a16:creationId xmlns:a16="http://schemas.microsoft.com/office/drawing/2014/main" id="{65D5EBD5-0627-D349-86D5-C60B74645E92}"/>
                </a:ext>
              </a:extLst>
            </p:cNvPr>
            <p:cNvGrpSpPr/>
            <p:nvPr/>
          </p:nvGrpSpPr>
          <p:grpSpPr>
            <a:xfrm>
              <a:off x="6705673" y="174184"/>
              <a:ext cx="1628605" cy="2478019"/>
              <a:chOff x="6705673" y="174184"/>
              <a:chExt cx="1628605" cy="2478019"/>
            </a:xfrm>
          </p:grpSpPr>
          <p:sp>
            <p:nvSpPr>
              <p:cNvPr id="42" name="Rectangle 41">
                <a:extLst>
                  <a:ext uri="{FF2B5EF4-FFF2-40B4-BE49-F238E27FC236}">
                    <a16:creationId xmlns:a16="http://schemas.microsoft.com/office/drawing/2014/main" id="{DB62F4AF-876A-8042-BE94-482EE2AEE40F}"/>
                  </a:ext>
                </a:extLst>
              </p:cNvPr>
              <p:cNvSpPr/>
              <p:nvPr/>
            </p:nvSpPr>
            <p:spPr>
              <a:xfrm>
                <a:off x="6705673" y="174184"/>
                <a:ext cx="1338943" cy="2024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670E0BC-CF85-484B-B506-171684D06FA2}"/>
                  </a:ext>
                </a:extLst>
              </p:cNvPr>
              <p:cNvSpPr/>
              <p:nvPr/>
            </p:nvSpPr>
            <p:spPr>
              <a:xfrm>
                <a:off x="6809014" y="2165483"/>
                <a:ext cx="1338943" cy="251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BC27D4B-835A-524D-861C-3BD95FA55CF8}"/>
                  </a:ext>
                </a:extLst>
              </p:cNvPr>
              <p:cNvSpPr/>
              <p:nvPr/>
            </p:nvSpPr>
            <p:spPr>
              <a:xfrm>
                <a:off x="6866163" y="2220686"/>
                <a:ext cx="1338943" cy="251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7BD02DA-608F-F344-BF68-63903CC0BED8}"/>
                  </a:ext>
                </a:extLst>
              </p:cNvPr>
              <p:cNvSpPr/>
              <p:nvPr/>
            </p:nvSpPr>
            <p:spPr>
              <a:xfrm>
                <a:off x="6995335" y="2400679"/>
                <a:ext cx="1338943" cy="251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Oval 4">
            <a:extLst>
              <a:ext uri="{FF2B5EF4-FFF2-40B4-BE49-F238E27FC236}">
                <a16:creationId xmlns:a16="http://schemas.microsoft.com/office/drawing/2014/main" id="{C24B7ABF-2AFF-2145-98DC-8E0EFC5C40E7}"/>
              </a:ext>
            </a:extLst>
          </p:cNvPr>
          <p:cNvSpPr/>
          <p:nvPr/>
        </p:nvSpPr>
        <p:spPr>
          <a:xfrm>
            <a:off x="3771533" y="2016871"/>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6" name="Oval 5">
            <a:extLst>
              <a:ext uri="{FF2B5EF4-FFF2-40B4-BE49-F238E27FC236}">
                <a16:creationId xmlns:a16="http://schemas.microsoft.com/office/drawing/2014/main" id="{3DF7C92B-17D7-D140-AA81-43A08020B680}"/>
              </a:ext>
            </a:extLst>
          </p:cNvPr>
          <p:cNvSpPr/>
          <p:nvPr/>
        </p:nvSpPr>
        <p:spPr>
          <a:xfrm>
            <a:off x="5061130" y="3437365"/>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sp>
        <p:nvSpPr>
          <p:cNvPr id="7" name="Oval 6">
            <a:extLst>
              <a:ext uri="{FF2B5EF4-FFF2-40B4-BE49-F238E27FC236}">
                <a16:creationId xmlns:a16="http://schemas.microsoft.com/office/drawing/2014/main" id="{4DCBE838-E916-4B49-96C8-938BF3F46566}"/>
              </a:ext>
            </a:extLst>
          </p:cNvPr>
          <p:cNvSpPr/>
          <p:nvPr/>
        </p:nvSpPr>
        <p:spPr>
          <a:xfrm>
            <a:off x="6137843" y="1891521"/>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cxnSp>
        <p:nvCxnSpPr>
          <p:cNvPr id="9" name="Straight Arrow Connector 8">
            <a:extLst>
              <a:ext uri="{FF2B5EF4-FFF2-40B4-BE49-F238E27FC236}">
                <a16:creationId xmlns:a16="http://schemas.microsoft.com/office/drawing/2014/main" id="{972FC8B7-58EA-374A-81AC-DC8841D2949C}"/>
              </a:ext>
            </a:extLst>
          </p:cNvPr>
          <p:cNvCxnSpPr>
            <a:cxnSpLocks/>
            <a:stCxn id="7" idx="5"/>
          </p:cNvCxnSpPr>
          <p:nvPr/>
        </p:nvCxnSpPr>
        <p:spPr>
          <a:xfrm>
            <a:off x="7442941" y="3176733"/>
            <a:ext cx="1359167" cy="3096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360371E-0809-8342-BC01-51C1F5798387}"/>
              </a:ext>
            </a:extLst>
          </p:cNvPr>
          <p:cNvCxnSpPr>
            <a:cxnSpLocks/>
          </p:cNvCxnSpPr>
          <p:nvPr/>
        </p:nvCxnSpPr>
        <p:spPr>
          <a:xfrm flipH="1">
            <a:off x="2889504" y="2489359"/>
            <a:ext cx="89631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A442CC-D7C9-2B49-9010-4726BE888FF9}"/>
              </a:ext>
            </a:extLst>
          </p:cNvPr>
          <p:cNvCxnSpPr>
            <a:cxnSpLocks/>
          </p:cNvCxnSpPr>
          <p:nvPr/>
        </p:nvCxnSpPr>
        <p:spPr>
          <a:xfrm flipH="1" flipV="1">
            <a:off x="2889504" y="4319519"/>
            <a:ext cx="2189314" cy="218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4DDB403-0931-074D-8942-6D2210FC73E7}"/>
              </a:ext>
            </a:extLst>
          </p:cNvPr>
          <p:cNvCxnSpPr>
            <a:cxnSpLocks/>
          </p:cNvCxnSpPr>
          <p:nvPr/>
        </p:nvCxnSpPr>
        <p:spPr>
          <a:xfrm flipH="1">
            <a:off x="6553451" y="1522448"/>
            <a:ext cx="130654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6D8A60E-2F73-B349-99E4-401BCCF594E3}"/>
              </a:ext>
            </a:extLst>
          </p:cNvPr>
          <p:cNvSpPr/>
          <p:nvPr/>
        </p:nvSpPr>
        <p:spPr>
          <a:xfrm>
            <a:off x="4733599" y="4736412"/>
            <a:ext cx="1529018" cy="150571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bg1"/>
              </a:solidFill>
            </a:endParaRPr>
          </a:p>
        </p:txBody>
      </p:sp>
      <p:cxnSp>
        <p:nvCxnSpPr>
          <p:cNvPr id="24" name="Straight Arrow Connector 23">
            <a:extLst>
              <a:ext uri="{FF2B5EF4-FFF2-40B4-BE49-F238E27FC236}">
                <a16:creationId xmlns:a16="http://schemas.microsoft.com/office/drawing/2014/main" id="{B922A75B-6099-A042-B9AE-4AE76EC8A025}"/>
              </a:ext>
            </a:extLst>
          </p:cNvPr>
          <p:cNvCxnSpPr>
            <a:cxnSpLocks/>
          </p:cNvCxnSpPr>
          <p:nvPr/>
        </p:nvCxnSpPr>
        <p:spPr>
          <a:xfrm flipH="1">
            <a:off x="2889504" y="5753351"/>
            <a:ext cx="184409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84DB9F1-B6D4-5648-B12E-A2EF095F5E50}"/>
              </a:ext>
            </a:extLst>
          </p:cNvPr>
          <p:cNvSpPr txBox="1"/>
          <p:nvPr/>
        </p:nvSpPr>
        <p:spPr>
          <a:xfrm>
            <a:off x="7859995" y="840363"/>
            <a:ext cx="2634657" cy="1505715"/>
          </a:xfrm>
          <a:prstGeom prst="rect">
            <a:avLst/>
          </a:prstGeom>
          <a:solidFill>
            <a:schemeClr val="accent1">
              <a:lumMod val="20000"/>
              <a:lumOff val="80000"/>
            </a:schemeClr>
          </a:solidFill>
        </p:spPr>
        <p:txBody>
          <a:bodyPr wrap="square" rtlCol="0">
            <a:spAutoFit/>
          </a:bodyPr>
          <a:lstStyle/>
          <a:p>
            <a:r>
              <a:rPr lang="en-US"/>
              <a:t>Since mid-2019, of the 129 medicines approved by FDA, less than half were submitted to Health Canada</a:t>
            </a:r>
          </a:p>
        </p:txBody>
      </p:sp>
      <p:sp>
        <p:nvSpPr>
          <p:cNvPr id="29" name="Triangle 28">
            <a:extLst>
              <a:ext uri="{FF2B5EF4-FFF2-40B4-BE49-F238E27FC236}">
                <a16:creationId xmlns:a16="http://schemas.microsoft.com/office/drawing/2014/main" id="{48BF67CF-6443-32D0-0AFE-2414E487E79A}"/>
              </a:ext>
            </a:extLst>
          </p:cNvPr>
          <p:cNvSpPr/>
          <p:nvPr/>
        </p:nvSpPr>
        <p:spPr>
          <a:xfrm rot="10535593">
            <a:off x="6949662" y="3807281"/>
            <a:ext cx="457676" cy="3819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9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dissolv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dissolve">
                                      <p:cBhvr>
                                        <p:cTn id="18" dur="500"/>
                                        <p:tgtEl>
                                          <p:spTgt spid="31"/>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dissolve">
                                      <p:cBhvr>
                                        <p:cTn id="26" dur="500"/>
                                        <p:tgtEl>
                                          <p:spTgt spid="16"/>
                                        </p:tgtEl>
                                      </p:cBhvr>
                                    </p:animEffect>
                                  </p:childTnLst>
                                </p:cTn>
                              </p:par>
                              <p:par>
                                <p:cTn id="27" presetID="9"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par>
                                <p:cTn id="38" presetID="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ssolve">
                                      <p:cBhvr>
                                        <p:cTn id="40" dur="500"/>
                                        <p:tgtEl>
                                          <p:spTgt spid="13"/>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par>
                                <p:cTn id="49" presetID="9"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dissolve">
                                      <p:cBhvr>
                                        <p:cTn id="51" dur="500"/>
                                        <p:tgtEl>
                                          <p:spTgt spid="24"/>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ssolve">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31" grpId="0" animBg="1"/>
      <p:bldP spid="25" grpId="0" animBg="1"/>
      <p:bldP spid="5" grpId="0" animBg="1"/>
      <p:bldP spid="6" grpId="0" animBg="1"/>
      <p:bldP spid="7" grpId="0" animBg="1"/>
      <p:bldP spid="23"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E64BE9FD-584E-4101-9600-7056FE444E83}"/>
              </a:ext>
            </a:extLst>
          </p:cNvPr>
          <p:cNvGraphicFramePr>
            <a:graphicFrameLocks/>
          </p:cNvGraphicFramePr>
          <p:nvPr/>
        </p:nvGraphicFramePr>
        <p:xfrm>
          <a:off x="334963" y="1137602"/>
          <a:ext cx="11269662" cy="500200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84693" y="294468"/>
            <a:ext cx="11544839" cy="768263"/>
          </a:xfrm>
        </p:spPr>
        <p:txBody>
          <a:bodyPr/>
          <a:lstStyle/>
          <a:p>
            <a:r>
              <a:rPr lang="en-CA"/>
              <a:t>Over the last 20 years, Canada ranked behind UK and Germany on median time to launch and behind six countries regarding number of launches</a:t>
            </a:r>
          </a:p>
        </p:txBody>
      </p:sp>
      <p:sp>
        <p:nvSpPr>
          <p:cNvPr id="11" name="TextBox 10">
            <a:extLst>
              <a:ext uri="{FF2B5EF4-FFF2-40B4-BE49-F238E27FC236}">
                <a16:creationId xmlns:a16="http://schemas.microsoft.com/office/drawing/2014/main" id="{08E08354-83B8-43FB-9615-66C4F17EF502}"/>
              </a:ext>
            </a:extLst>
          </p:cNvPr>
          <p:cNvSpPr txBox="1"/>
          <p:nvPr/>
        </p:nvSpPr>
        <p:spPr>
          <a:xfrm>
            <a:off x="10678444" y="0"/>
            <a:ext cx="1513556"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A3E0"/>
                </a:solidFill>
                <a:effectLst/>
                <a:uLnTx/>
                <a:uFillTx/>
                <a:latin typeface="Arial" panose="020B0604020202020204"/>
                <a:ea typeface="+mn-ea"/>
                <a:cs typeface="+mn-cs"/>
              </a:rPr>
              <a:t>Country Grouping</a:t>
            </a:r>
          </a:p>
        </p:txBody>
      </p:sp>
      <p:grpSp>
        <p:nvGrpSpPr>
          <p:cNvPr id="8" name="Group 7">
            <a:extLst>
              <a:ext uri="{FF2B5EF4-FFF2-40B4-BE49-F238E27FC236}">
                <a16:creationId xmlns:a16="http://schemas.microsoft.com/office/drawing/2014/main" id="{117B5BAD-E5D6-49CF-8B25-53DB701449BB}"/>
              </a:ext>
            </a:extLst>
          </p:cNvPr>
          <p:cNvGrpSpPr/>
          <p:nvPr/>
        </p:nvGrpSpPr>
        <p:grpSpPr>
          <a:xfrm>
            <a:off x="10496023" y="4465814"/>
            <a:ext cx="1089034" cy="276999"/>
            <a:chOff x="10496023" y="4141030"/>
            <a:chExt cx="1089034" cy="276999"/>
          </a:xfrm>
        </p:grpSpPr>
        <p:sp>
          <p:nvSpPr>
            <p:cNvPr id="12" name="Oval 11">
              <a:extLst>
                <a:ext uri="{FF2B5EF4-FFF2-40B4-BE49-F238E27FC236}">
                  <a16:creationId xmlns:a16="http://schemas.microsoft.com/office/drawing/2014/main" id="{9F4FB37A-A9F0-44BD-B393-BEBD7ADA3E57}"/>
                </a:ext>
              </a:extLst>
            </p:cNvPr>
            <p:cNvSpPr/>
            <p:nvPr/>
          </p:nvSpPr>
          <p:spPr>
            <a:xfrm>
              <a:off x="10496023" y="4198847"/>
              <a:ext cx="161364" cy="161364"/>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ED4E562-27B9-47B0-8E80-3B5B5EAAB117}"/>
                </a:ext>
              </a:extLst>
            </p:cNvPr>
            <p:cNvSpPr/>
            <p:nvPr/>
          </p:nvSpPr>
          <p:spPr>
            <a:xfrm>
              <a:off x="10624538" y="4141030"/>
              <a:ext cx="96051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5587"/>
                  </a:solidFill>
                  <a:effectLst/>
                  <a:uLnTx/>
                  <a:uFillTx/>
                  <a:latin typeface="Arial" panose="020B0604020202020204"/>
                  <a:ea typeface="+mn-ea"/>
                  <a:cs typeface="+mn-cs"/>
                </a:rPr>
                <a:t>Benchmark</a:t>
              </a:r>
            </a:p>
          </p:txBody>
        </p:sp>
      </p:grpSp>
      <p:grpSp>
        <p:nvGrpSpPr>
          <p:cNvPr id="2" name="Group 1">
            <a:extLst>
              <a:ext uri="{FF2B5EF4-FFF2-40B4-BE49-F238E27FC236}">
                <a16:creationId xmlns:a16="http://schemas.microsoft.com/office/drawing/2014/main" id="{925EFE2C-CD49-4760-85D2-3525F151AE32}"/>
              </a:ext>
            </a:extLst>
          </p:cNvPr>
          <p:cNvGrpSpPr/>
          <p:nvPr/>
        </p:nvGrpSpPr>
        <p:grpSpPr>
          <a:xfrm>
            <a:off x="10496023" y="4759765"/>
            <a:ext cx="858722" cy="276999"/>
            <a:chOff x="10496023" y="4833001"/>
            <a:chExt cx="858722" cy="276999"/>
          </a:xfrm>
        </p:grpSpPr>
        <p:sp>
          <p:nvSpPr>
            <p:cNvPr id="5" name="Oval 4">
              <a:extLst>
                <a:ext uri="{FF2B5EF4-FFF2-40B4-BE49-F238E27FC236}">
                  <a16:creationId xmlns:a16="http://schemas.microsoft.com/office/drawing/2014/main" id="{17D72AF5-E284-46F0-B41F-FB512FE6DAFC}"/>
                </a:ext>
              </a:extLst>
            </p:cNvPr>
            <p:cNvSpPr/>
            <p:nvPr/>
          </p:nvSpPr>
          <p:spPr>
            <a:xfrm>
              <a:off x="10496023" y="4892184"/>
              <a:ext cx="161364" cy="16136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49E4471-31E5-4EE4-82B8-BA286FAA9300}"/>
                </a:ext>
              </a:extLst>
            </p:cNvPr>
            <p:cNvSpPr/>
            <p:nvPr/>
          </p:nvSpPr>
          <p:spPr>
            <a:xfrm>
              <a:off x="10615440" y="4833001"/>
              <a:ext cx="73930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5587"/>
                  </a:solidFill>
                  <a:effectLst/>
                  <a:uLnTx/>
                  <a:uFillTx/>
                  <a:latin typeface="Arial" panose="020B0604020202020204"/>
                  <a:ea typeface="+mn-ea"/>
                  <a:cs typeface="+mn-cs"/>
                </a:rPr>
                <a:t>Group 1</a:t>
              </a:r>
            </a:p>
          </p:txBody>
        </p:sp>
      </p:grpSp>
      <p:grpSp>
        <p:nvGrpSpPr>
          <p:cNvPr id="17" name="Group 16">
            <a:extLst>
              <a:ext uri="{FF2B5EF4-FFF2-40B4-BE49-F238E27FC236}">
                <a16:creationId xmlns:a16="http://schemas.microsoft.com/office/drawing/2014/main" id="{F4A1A6DD-9677-4596-8D8A-976E1DD6DBB5}"/>
              </a:ext>
            </a:extLst>
          </p:cNvPr>
          <p:cNvGrpSpPr/>
          <p:nvPr/>
        </p:nvGrpSpPr>
        <p:grpSpPr>
          <a:xfrm>
            <a:off x="10515396" y="5042055"/>
            <a:ext cx="931398" cy="276999"/>
            <a:chOff x="10496023" y="5187892"/>
            <a:chExt cx="931398" cy="276999"/>
          </a:xfrm>
        </p:grpSpPr>
        <p:sp>
          <p:nvSpPr>
            <p:cNvPr id="10" name="Oval 9">
              <a:extLst>
                <a:ext uri="{FF2B5EF4-FFF2-40B4-BE49-F238E27FC236}">
                  <a16:creationId xmlns:a16="http://schemas.microsoft.com/office/drawing/2014/main" id="{A09B8A32-6795-4E31-B9F2-8A8CA55BDAD5}"/>
                </a:ext>
              </a:extLst>
            </p:cNvPr>
            <p:cNvSpPr/>
            <p:nvPr/>
          </p:nvSpPr>
          <p:spPr>
            <a:xfrm>
              <a:off x="10496023" y="5256120"/>
              <a:ext cx="161364" cy="16136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005587"/>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649D1BA2-0505-4382-BBBF-06EC59B4052C}"/>
                </a:ext>
              </a:extLst>
            </p:cNvPr>
            <p:cNvSpPr/>
            <p:nvPr/>
          </p:nvSpPr>
          <p:spPr>
            <a:xfrm>
              <a:off x="10598348" y="5187892"/>
              <a:ext cx="82907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a:ln>
                    <a:noFill/>
                  </a:ln>
                  <a:solidFill>
                    <a:srgbClr val="005587"/>
                  </a:solidFill>
                  <a:effectLst/>
                  <a:uLnTx/>
                  <a:uFillTx/>
                  <a:latin typeface="Arial" panose="020B0604020202020204"/>
                  <a:ea typeface="+mn-ea"/>
                  <a:cs typeface="+mn-cs"/>
                </a:rPr>
                <a:t>Group 2+</a:t>
              </a:r>
            </a:p>
          </p:txBody>
        </p:sp>
      </p:grpSp>
      <p:cxnSp>
        <p:nvCxnSpPr>
          <p:cNvPr id="21" name="Straight Connector 20">
            <a:extLst>
              <a:ext uri="{FF2B5EF4-FFF2-40B4-BE49-F238E27FC236}">
                <a16:creationId xmlns:a16="http://schemas.microsoft.com/office/drawing/2014/main" id="{BF994B04-D733-41B4-A5D2-86FE27D12FC8}"/>
              </a:ext>
            </a:extLst>
          </p:cNvPr>
          <p:cNvCxnSpPr>
            <a:cxnSpLocks/>
          </p:cNvCxnSpPr>
          <p:nvPr/>
        </p:nvCxnSpPr>
        <p:spPr>
          <a:xfrm>
            <a:off x="1076325" y="3606278"/>
            <a:ext cx="10379994" cy="0"/>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FB4619F-44B9-4FAB-B93E-87E258EE2156}"/>
              </a:ext>
            </a:extLst>
          </p:cNvPr>
          <p:cNvCxnSpPr>
            <a:cxnSpLocks/>
          </p:cNvCxnSpPr>
          <p:nvPr/>
        </p:nvCxnSpPr>
        <p:spPr>
          <a:xfrm flipV="1">
            <a:off x="5227102" y="1828800"/>
            <a:ext cx="0" cy="3700023"/>
          </a:xfrm>
          <a:prstGeom prst="line">
            <a:avLst/>
          </a:prstGeom>
          <a:ln>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9D4CAE-7480-4B9D-B2E2-FB9F95FCE462}"/>
              </a:ext>
            </a:extLst>
          </p:cNvPr>
          <p:cNvSpPr/>
          <p:nvPr/>
        </p:nvSpPr>
        <p:spPr>
          <a:xfrm>
            <a:off x="384694" y="6139607"/>
            <a:ext cx="109506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IQVIA MIDAS Database, all new launches within Jan 1, 2002 – Dec 31, 2021 (Data extracted on Mar 21, 2022). Top 25 countries based on 2021 sales. Austria and Sweden were excluded due to launch data quality. NAS: New active substance</a:t>
            </a:r>
          </a:p>
        </p:txBody>
      </p:sp>
      <p:grpSp>
        <p:nvGrpSpPr>
          <p:cNvPr id="4" name="Group 3">
            <a:extLst>
              <a:ext uri="{FF2B5EF4-FFF2-40B4-BE49-F238E27FC236}">
                <a16:creationId xmlns:a16="http://schemas.microsoft.com/office/drawing/2014/main" id="{F9512F7E-EA93-4641-B4A4-4B622E3EA260}"/>
              </a:ext>
            </a:extLst>
          </p:cNvPr>
          <p:cNvGrpSpPr/>
          <p:nvPr/>
        </p:nvGrpSpPr>
        <p:grpSpPr>
          <a:xfrm>
            <a:off x="725026" y="1792439"/>
            <a:ext cx="4302410" cy="3478363"/>
            <a:chOff x="725026" y="1792439"/>
            <a:chExt cx="4302410" cy="3478363"/>
          </a:xfrm>
        </p:grpSpPr>
        <p:sp>
          <p:nvSpPr>
            <p:cNvPr id="20" name="Oval 19">
              <a:extLst>
                <a:ext uri="{FF2B5EF4-FFF2-40B4-BE49-F238E27FC236}">
                  <a16:creationId xmlns:a16="http://schemas.microsoft.com/office/drawing/2014/main" id="{0182814A-021C-4C36-9318-0B71AE719DF6}"/>
                </a:ext>
              </a:extLst>
            </p:cNvPr>
            <p:cNvSpPr/>
            <p:nvPr/>
          </p:nvSpPr>
          <p:spPr>
            <a:xfrm>
              <a:off x="725026" y="1792439"/>
              <a:ext cx="2558743" cy="989422"/>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F85EC07C-45F4-404D-80FE-08CA8CB8554D}"/>
                </a:ext>
              </a:extLst>
            </p:cNvPr>
            <p:cNvSpPr txBox="1"/>
            <p:nvPr/>
          </p:nvSpPr>
          <p:spPr>
            <a:xfrm>
              <a:off x="1143695" y="4316695"/>
              <a:ext cx="388374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Some common characteristics: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Unrestricted list prices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Large markets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High level of regulatory certainty</a:t>
              </a:r>
            </a:p>
          </p:txBody>
        </p:sp>
        <p:cxnSp>
          <p:nvCxnSpPr>
            <p:cNvPr id="24" name="Straight Connector 23">
              <a:extLst>
                <a:ext uri="{FF2B5EF4-FFF2-40B4-BE49-F238E27FC236}">
                  <a16:creationId xmlns:a16="http://schemas.microsoft.com/office/drawing/2014/main" id="{251341A2-D63A-4A7B-ACDF-5DC6333A901B}"/>
                </a:ext>
              </a:extLst>
            </p:cNvPr>
            <p:cNvCxnSpPr/>
            <p:nvPr/>
          </p:nvCxnSpPr>
          <p:spPr>
            <a:xfrm>
              <a:off x="1789471" y="2781861"/>
              <a:ext cx="0" cy="15025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AD1F4FC0-BDA5-4346-B77A-0C4F4FD6F803}"/>
              </a:ext>
            </a:extLst>
          </p:cNvPr>
          <p:cNvGrpSpPr/>
          <p:nvPr/>
        </p:nvGrpSpPr>
        <p:grpSpPr>
          <a:xfrm>
            <a:off x="3292109" y="2871798"/>
            <a:ext cx="6038704" cy="2459165"/>
            <a:chOff x="3292109" y="2871798"/>
            <a:chExt cx="6038704" cy="2459165"/>
          </a:xfrm>
        </p:grpSpPr>
        <p:sp>
          <p:nvSpPr>
            <p:cNvPr id="26" name="Oval 25">
              <a:extLst>
                <a:ext uri="{FF2B5EF4-FFF2-40B4-BE49-F238E27FC236}">
                  <a16:creationId xmlns:a16="http://schemas.microsoft.com/office/drawing/2014/main" id="{928C4300-B100-49E7-9E65-728B8172A5CE}"/>
                </a:ext>
              </a:extLst>
            </p:cNvPr>
            <p:cNvSpPr/>
            <p:nvPr/>
          </p:nvSpPr>
          <p:spPr>
            <a:xfrm>
              <a:off x="3292109" y="2871798"/>
              <a:ext cx="750492" cy="355858"/>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52EAA315-8904-4A0E-8615-F4671A92A765}"/>
                </a:ext>
              </a:extLst>
            </p:cNvPr>
            <p:cNvCxnSpPr>
              <a:cxnSpLocks/>
              <a:stCxn id="26" idx="4"/>
            </p:cNvCxnSpPr>
            <p:nvPr/>
          </p:nvCxnSpPr>
          <p:spPr>
            <a:xfrm>
              <a:off x="3667355" y="3227656"/>
              <a:ext cx="1176646" cy="14332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34F2EC6-E672-489D-A481-0420F9C7FEF2}"/>
                </a:ext>
              </a:extLst>
            </p:cNvPr>
            <p:cNvSpPr txBox="1"/>
            <p:nvPr/>
          </p:nvSpPr>
          <p:spPr>
            <a:xfrm>
              <a:off x="4795873" y="4376856"/>
              <a:ext cx="45349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Both Canada and Switzerland are comparable: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Unique but fairly harmonized regulatory agencies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Robust private insurance markets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Relatively high list prices</a:t>
              </a:r>
            </a:p>
          </p:txBody>
        </p:sp>
      </p:grpSp>
      <p:sp>
        <p:nvSpPr>
          <p:cNvPr id="33" name="Oval 32">
            <a:extLst>
              <a:ext uri="{FF2B5EF4-FFF2-40B4-BE49-F238E27FC236}">
                <a16:creationId xmlns:a16="http://schemas.microsoft.com/office/drawing/2014/main" id="{C4D3E6A9-2E83-48B5-873C-5CA89ED4066A}"/>
              </a:ext>
            </a:extLst>
          </p:cNvPr>
          <p:cNvSpPr/>
          <p:nvPr/>
        </p:nvSpPr>
        <p:spPr>
          <a:xfrm>
            <a:off x="9805044" y="3750824"/>
            <a:ext cx="1200875" cy="529566"/>
          </a:xfrm>
          <a:prstGeom prst="ellipse">
            <a:avLst/>
          </a:prstGeom>
          <a:noFill/>
          <a:ln>
            <a:solidFill>
              <a:srgbClr val="FF0000"/>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23519908-6BF1-4CBF-9570-A26A814F45C3}"/>
              </a:ext>
            </a:extLst>
          </p:cNvPr>
          <p:cNvCxnSpPr>
            <a:cxnSpLocks/>
          </p:cNvCxnSpPr>
          <p:nvPr/>
        </p:nvCxnSpPr>
        <p:spPr>
          <a:xfrm flipH="1" flipV="1">
            <a:off x="9918278" y="3196954"/>
            <a:ext cx="271444" cy="5291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6BB9187-E013-4F1E-82AA-5F6B6C54D393}"/>
              </a:ext>
            </a:extLst>
          </p:cNvPr>
          <p:cNvSpPr txBox="1"/>
          <p:nvPr/>
        </p:nvSpPr>
        <p:spPr>
          <a:xfrm>
            <a:off x="9061140" y="2233819"/>
            <a:ext cx="230074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World’s 2</a:t>
            </a:r>
            <a:r>
              <a:rPr kumimoji="0" lang="en-US" sz="1400" b="0" i="0" u="none" strike="noStrike" kern="1200" cap="none" spc="0" normalizeH="0" baseline="30000" noProof="0">
                <a:ln>
                  <a:noFill/>
                </a:ln>
                <a:solidFill>
                  <a:srgbClr val="606B71"/>
                </a:solidFill>
                <a:effectLst/>
                <a:uLnTx/>
                <a:uFillTx/>
                <a:latin typeface="Arial" panose="020B0604020202020204"/>
                <a:ea typeface="+mn-ea"/>
                <a:cs typeface="+mn-cs"/>
              </a:rPr>
              <a:t>nd</a:t>
            </a:r>
            <a:r>
              <a:rPr kumimoji="0" lang="en-US" sz="1400" b="0" i="0" u="none" strike="noStrike" kern="1200" cap="none" spc="0" normalizeH="0" baseline="0" noProof="0">
                <a:ln>
                  <a:noFill/>
                </a:ln>
                <a:solidFill>
                  <a:srgbClr val="606B71"/>
                </a:solidFill>
                <a:effectLst/>
                <a:uLnTx/>
                <a:uFillTx/>
                <a:latin typeface="Arial" panose="020B0604020202020204"/>
                <a:ea typeface="+mn-ea"/>
                <a:cs typeface="+mn-cs"/>
              </a:rPr>
              <a:t> largest market, but historically complex &amp; unpredictable regulatory environment</a:t>
            </a:r>
          </a:p>
        </p:txBody>
      </p:sp>
      <p:sp>
        <p:nvSpPr>
          <p:cNvPr id="9" name="Arrow: Pentagon 8">
            <a:extLst>
              <a:ext uri="{FF2B5EF4-FFF2-40B4-BE49-F238E27FC236}">
                <a16:creationId xmlns:a16="http://schemas.microsoft.com/office/drawing/2014/main" id="{0964588D-A2D0-43BA-A102-01BD760BBB29}"/>
              </a:ext>
            </a:extLst>
          </p:cNvPr>
          <p:cNvSpPr/>
          <p:nvPr/>
        </p:nvSpPr>
        <p:spPr>
          <a:xfrm>
            <a:off x="1" y="1140298"/>
            <a:ext cx="1595717" cy="301055"/>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FFFFFF"/>
                </a:solidFill>
                <a:effectLst/>
                <a:uLnTx/>
                <a:uFillTx/>
                <a:latin typeface="Arial" panose="020B0604020202020204"/>
                <a:ea typeface="+mn-ea"/>
                <a:cs typeface="+mn-cs"/>
              </a:rPr>
              <a:t>20-year Analysis</a:t>
            </a:r>
            <a:endParaRPr kumimoji="0" lang="en-CA" sz="1300" b="1" i="1"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1497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p:txBody>
          <a:bodyPr/>
          <a:lstStyle/>
          <a:p>
            <a:r>
              <a:rPr lang="en-CA"/>
              <a:t>Canada ranked 4</a:t>
            </a:r>
            <a:r>
              <a:rPr lang="en-CA" baseline="30000"/>
              <a:t>th</a:t>
            </a:r>
            <a:r>
              <a:rPr lang="en-CA"/>
              <a:t> to launch a new active substance over the last 20 years with a median 1.2 years lag from first global launch</a:t>
            </a:r>
          </a:p>
        </p:txBody>
      </p:sp>
      <p:sp>
        <p:nvSpPr>
          <p:cNvPr id="11" name="TextBox 10">
            <a:extLst>
              <a:ext uri="{FF2B5EF4-FFF2-40B4-BE49-F238E27FC236}">
                <a16:creationId xmlns:a16="http://schemas.microsoft.com/office/drawing/2014/main" id="{08E08354-83B8-43FB-9615-66C4F17EF502}"/>
              </a:ext>
            </a:extLst>
          </p:cNvPr>
          <p:cNvSpPr txBox="1"/>
          <p:nvPr/>
        </p:nvSpPr>
        <p:spPr>
          <a:xfrm>
            <a:off x="10140284" y="0"/>
            <a:ext cx="2051716"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A3E0"/>
                </a:solidFill>
                <a:effectLst/>
                <a:uLnTx/>
                <a:uFillTx/>
                <a:latin typeface="Arial" panose="020B0604020202020204"/>
                <a:ea typeface="+mn-ea"/>
                <a:cs typeface="+mn-cs"/>
              </a:rPr>
              <a:t>Time to Launch – All NAS</a:t>
            </a:r>
          </a:p>
        </p:txBody>
      </p:sp>
      <p:sp>
        <p:nvSpPr>
          <p:cNvPr id="13" name="Rectangle 12">
            <a:extLst>
              <a:ext uri="{FF2B5EF4-FFF2-40B4-BE49-F238E27FC236}">
                <a16:creationId xmlns:a16="http://schemas.microsoft.com/office/drawing/2014/main" id="{D3B476DC-90E1-43F8-86E4-78E7F79A061B}"/>
              </a:ext>
            </a:extLst>
          </p:cNvPr>
          <p:cNvSpPr/>
          <p:nvPr/>
        </p:nvSpPr>
        <p:spPr>
          <a:xfrm>
            <a:off x="384694" y="6139607"/>
            <a:ext cx="109506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IQVIA MIDAS Database, all new launches within Jan 1, 2002 – Dec 31, 2021 (Data extracted on Mar 21, 2022). Top 25 countries based on 2021 sales. Austria and Sweden were excluded due to launch data quality. NAS: New active substance</a:t>
            </a:r>
          </a:p>
        </p:txBody>
      </p:sp>
      <p:graphicFrame>
        <p:nvGraphicFramePr>
          <p:cNvPr id="7" name="Chart 6">
            <a:extLst>
              <a:ext uri="{FF2B5EF4-FFF2-40B4-BE49-F238E27FC236}">
                <a16:creationId xmlns:a16="http://schemas.microsoft.com/office/drawing/2014/main" id="{22F6D82E-DAA3-488E-8CAA-D75D0BC8AB84}"/>
              </a:ext>
            </a:extLst>
          </p:cNvPr>
          <p:cNvGraphicFramePr>
            <a:graphicFrameLocks/>
          </p:cNvGraphicFramePr>
          <p:nvPr/>
        </p:nvGraphicFramePr>
        <p:xfrm>
          <a:off x="334963" y="1124668"/>
          <a:ext cx="11269662" cy="5047531"/>
        </p:xfrm>
        <a:graphic>
          <a:graphicData uri="http://schemas.openxmlformats.org/drawingml/2006/chart">
            <c:chart xmlns:c="http://schemas.openxmlformats.org/drawingml/2006/chart" xmlns:r="http://schemas.openxmlformats.org/officeDocument/2006/relationships" r:id="rId2"/>
          </a:graphicData>
        </a:graphic>
      </p:graphicFrame>
      <p:sp>
        <p:nvSpPr>
          <p:cNvPr id="8" name="Arrow: Pentagon 7">
            <a:extLst>
              <a:ext uri="{FF2B5EF4-FFF2-40B4-BE49-F238E27FC236}">
                <a16:creationId xmlns:a16="http://schemas.microsoft.com/office/drawing/2014/main" id="{FC90BFA7-01A5-4EE2-8BE4-E97DD414FADF}"/>
              </a:ext>
            </a:extLst>
          </p:cNvPr>
          <p:cNvSpPr/>
          <p:nvPr/>
        </p:nvSpPr>
        <p:spPr>
          <a:xfrm>
            <a:off x="1" y="1140298"/>
            <a:ext cx="1595717" cy="301055"/>
          </a:xfrm>
          <a:prstGeom prst="homePlate">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FFFFFF"/>
                </a:solidFill>
                <a:effectLst/>
                <a:uLnTx/>
                <a:uFillTx/>
                <a:latin typeface="Arial" panose="020B0604020202020204"/>
                <a:ea typeface="+mn-ea"/>
                <a:cs typeface="+mn-cs"/>
              </a:rPr>
              <a:t>20-year Analysis</a:t>
            </a:r>
            <a:endParaRPr kumimoji="0" lang="en-CA" sz="1300" b="1" i="1"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908583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24937-A655-44F0-90B9-02067E75C916}"/>
              </a:ext>
            </a:extLst>
          </p:cNvPr>
          <p:cNvSpPr>
            <a:spLocks noGrp="1"/>
          </p:cNvSpPr>
          <p:nvPr>
            <p:ph type="title"/>
          </p:nvPr>
        </p:nvSpPr>
        <p:spPr>
          <a:xfrm>
            <a:off x="384694" y="294468"/>
            <a:ext cx="11338560" cy="768263"/>
          </a:xfrm>
        </p:spPr>
        <p:txBody>
          <a:bodyPr/>
          <a:lstStyle/>
          <a:p>
            <a:r>
              <a:rPr lang="en-CA"/>
              <a:t>This report outlines relevant findings from MIDAS global data analysis for all NAS and relevant subgroups</a:t>
            </a:r>
            <a:endParaRPr lang="en-US" sz="2400"/>
          </a:p>
        </p:txBody>
      </p:sp>
      <p:grpSp>
        <p:nvGrpSpPr>
          <p:cNvPr id="36" name="Group 35">
            <a:extLst>
              <a:ext uri="{FF2B5EF4-FFF2-40B4-BE49-F238E27FC236}">
                <a16:creationId xmlns:a16="http://schemas.microsoft.com/office/drawing/2014/main" id="{DD788951-E175-41D2-AB64-A5446FCF5DF8}"/>
              </a:ext>
            </a:extLst>
          </p:cNvPr>
          <p:cNvGrpSpPr/>
          <p:nvPr/>
        </p:nvGrpSpPr>
        <p:grpSpPr>
          <a:xfrm>
            <a:off x="269490" y="1782495"/>
            <a:ext cx="1663931" cy="1397852"/>
            <a:chOff x="269490" y="1782495"/>
            <a:chExt cx="1663931" cy="1397852"/>
          </a:xfrm>
        </p:grpSpPr>
        <p:grpSp>
          <p:nvGrpSpPr>
            <p:cNvPr id="5" name="Group 4">
              <a:extLst>
                <a:ext uri="{FF2B5EF4-FFF2-40B4-BE49-F238E27FC236}">
                  <a16:creationId xmlns:a16="http://schemas.microsoft.com/office/drawing/2014/main" id="{DC66BFD6-6FEB-4124-82E3-EDD34221B604}"/>
                </a:ext>
              </a:extLst>
            </p:cNvPr>
            <p:cNvGrpSpPr/>
            <p:nvPr/>
          </p:nvGrpSpPr>
          <p:grpSpPr>
            <a:xfrm>
              <a:off x="611869" y="1782495"/>
              <a:ext cx="994313" cy="924068"/>
              <a:chOff x="2033588" y="2155523"/>
              <a:chExt cx="1357655" cy="1261740"/>
            </a:xfrm>
          </p:grpSpPr>
          <p:sp>
            <p:nvSpPr>
              <p:cNvPr id="6" name="Freeform 6">
                <a:extLst>
                  <a:ext uri="{FF2B5EF4-FFF2-40B4-BE49-F238E27FC236}">
                    <a16:creationId xmlns:a16="http://schemas.microsoft.com/office/drawing/2014/main" id="{1E121BFD-B4DC-4AB4-9A2D-B9F47B6D6844}"/>
                  </a:ext>
                </a:extLst>
              </p:cNvPr>
              <p:cNvSpPr>
                <a:spLocks noChangeArrowheads="1"/>
              </p:cNvSpPr>
              <p:nvPr/>
            </p:nvSpPr>
            <p:spPr bwMode="auto">
              <a:xfrm>
                <a:off x="2120760" y="2155789"/>
                <a:ext cx="569664" cy="463945"/>
              </a:xfrm>
              <a:custGeom>
                <a:avLst/>
                <a:gdLst>
                  <a:gd name="T0" fmla="*/ 0 w 9479"/>
                  <a:gd name="T1" fmla="*/ 6887 h 7723"/>
                  <a:gd name="T2" fmla="*/ 0 w 9479"/>
                  <a:gd name="T3" fmla="*/ 6887 h 7723"/>
                  <a:gd name="T4" fmla="*/ 9478 w 9479"/>
                  <a:gd name="T5" fmla="*/ 0 h 7723"/>
                  <a:gd name="T6" fmla="*/ 9478 w 9479"/>
                  <a:gd name="T7" fmla="*/ 2707 h 7723"/>
                  <a:gd name="T8" fmla="*/ 2573 w 9479"/>
                  <a:gd name="T9" fmla="*/ 7722 h 7723"/>
                  <a:gd name="T10" fmla="*/ 0 w 9479"/>
                  <a:gd name="T11" fmla="*/ 6887 h 7723"/>
                </a:gdLst>
                <a:ahLst/>
                <a:cxnLst>
                  <a:cxn ang="0">
                    <a:pos x="T0" y="T1"/>
                  </a:cxn>
                  <a:cxn ang="0">
                    <a:pos x="T2" y="T3"/>
                  </a:cxn>
                  <a:cxn ang="0">
                    <a:pos x="T4" y="T5"/>
                  </a:cxn>
                  <a:cxn ang="0">
                    <a:pos x="T6" y="T7"/>
                  </a:cxn>
                  <a:cxn ang="0">
                    <a:pos x="T8" y="T9"/>
                  </a:cxn>
                  <a:cxn ang="0">
                    <a:pos x="T10" y="T11"/>
                  </a:cxn>
                </a:cxnLst>
                <a:rect l="0" t="0" r="r" b="b"/>
                <a:pathLst>
                  <a:path w="9479" h="7723">
                    <a:moveTo>
                      <a:pt x="0" y="6887"/>
                    </a:moveTo>
                    <a:lnTo>
                      <a:pt x="0" y="6887"/>
                    </a:lnTo>
                    <a:cubicBezTo>
                      <a:pt x="1486" y="2775"/>
                      <a:pt x="5109" y="140"/>
                      <a:pt x="9478" y="0"/>
                    </a:cubicBezTo>
                    <a:cubicBezTo>
                      <a:pt x="9478" y="2707"/>
                      <a:pt x="9478" y="2707"/>
                      <a:pt x="9478" y="2707"/>
                    </a:cubicBezTo>
                    <a:cubicBezTo>
                      <a:pt x="6376" y="2853"/>
                      <a:pt x="3673" y="4816"/>
                      <a:pt x="2573" y="7722"/>
                    </a:cubicBezTo>
                    <a:lnTo>
                      <a:pt x="0" y="6887"/>
                    </a:lnTo>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7" name="Freeform 7">
                <a:extLst>
                  <a:ext uri="{FF2B5EF4-FFF2-40B4-BE49-F238E27FC236}">
                    <a16:creationId xmlns:a16="http://schemas.microsoft.com/office/drawing/2014/main" id="{5DD8490B-3B2F-4D35-863B-68E1DFEEAE79}"/>
                  </a:ext>
                </a:extLst>
              </p:cNvPr>
              <p:cNvSpPr>
                <a:spLocks noChangeArrowheads="1"/>
              </p:cNvSpPr>
              <p:nvPr/>
            </p:nvSpPr>
            <p:spPr bwMode="auto">
              <a:xfrm>
                <a:off x="2033588" y="2593502"/>
                <a:ext cx="386842" cy="687836"/>
              </a:xfrm>
              <a:custGeom>
                <a:avLst/>
                <a:gdLst>
                  <a:gd name="T0" fmla="*/ 4846 w 6439"/>
                  <a:gd name="T1" fmla="*/ 11446 h 11447"/>
                  <a:gd name="T2" fmla="*/ 4846 w 6439"/>
                  <a:gd name="T3" fmla="*/ 11446 h 11447"/>
                  <a:gd name="T4" fmla="*/ 1239 w 6439"/>
                  <a:gd name="T5" fmla="*/ 249 h 11447"/>
                  <a:gd name="T6" fmla="*/ 1317 w 6439"/>
                  <a:gd name="T7" fmla="*/ 0 h 11447"/>
                  <a:gd name="T8" fmla="*/ 3887 w 6439"/>
                  <a:gd name="T9" fmla="*/ 834 h 11447"/>
                  <a:gd name="T10" fmla="*/ 3812 w 6439"/>
                  <a:gd name="T11" fmla="*/ 1090 h 11447"/>
                  <a:gd name="T12" fmla="*/ 3526 w 6439"/>
                  <a:gd name="T13" fmla="*/ 3189 h 11447"/>
                  <a:gd name="T14" fmla="*/ 6438 w 6439"/>
                  <a:gd name="T15" fmla="*/ 9256 h 11447"/>
                  <a:gd name="T16" fmla="*/ 4846 w 6439"/>
                  <a:gd name="T17" fmla="*/ 11446 h 1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39" h="11447">
                    <a:moveTo>
                      <a:pt x="4846" y="11446"/>
                    </a:moveTo>
                    <a:lnTo>
                      <a:pt x="4846" y="11446"/>
                    </a:lnTo>
                    <a:cubicBezTo>
                      <a:pt x="1380" y="8751"/>
                      <a:pt x="0" y="4465"/>
                      <a:pt x="1239" y="249"/>
                    </a:cubicBezTo>
                    <a:cubicBezTo>
                      <a:pt x="1239" y="249"/>
                      <a:pt x="1308" y="31"/>
                      <a:pt x="1317" y="0"/>
                    </a:cubicBezTo>
                    <a:cubicBezTo>
                      <a:pt x="3887" y="834"/>
                      <a:pt x="3887" y="834"/>
                      <a:pt x="3887" y="834"/>
                    </a:cubicBezTo>
                    <a:cubicBezTo>
                      <a:pt x="3878" y="869"/>
                      <a:pt x="3828" y="1037"/>
                      <a:pt x="3812" y="1090"/>
                    </a:cubicBezTo>
                    <a:cubicBezTo>
                      <a:pt x="3622" y="1772"/>
                      <a:pt x="3526" y="2476"/>
                      <a:pt x="3526" y="3189"/>
                    </a:cubicBezTo>
                    <a:cubicBezTo>
                      <a:pt x="3526" y="5562"/>
                      <a:pt x="4585" y="7770"/>
                      <a:pt x="6438" y="9256"/>
                    </a:cubicBezTo>
                    <a:lnTo>
                      <a:pt x="4846" y="11446"/>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8" name="Freeform 8">
                <a:extLst>
                  <a:ext uri="{FF2B5EF4-FFF2-40B4-BE49-F238E27FC236}">
                    <a16:creationId xmlns:a16="http://schemas.microsoft.com/office/drawing/2014/main" id="{A115277D-F81B-4B2C-9E51-2FE663B08032}"/>
                  </a:ext>
                </a:extLst>
              </p:cNvPr>
              <p:cNvSpPr>
                <a:spLocks noChangeArrowheads="1"/>
              </p:cNvSpPr>
              <p:nvPr/>
            </p:nvSpPr>
            <p:spPr bwMode="auto">
              <a:xfrm>
                <a:off x="2344917" y="3165021"/>
                <a:ext cx="719631" cy="252242"/>
              </a:xfrm>
              <a:custGeom>
                <a:avLst/>
                <a:gdLst>
                  <a:gd name="T0" fmla="*/ 6117 w 11976"/>
                  <a:gd name="T1" fmla="*/ 4196 h 4197"/>
                  <a:gd name="T2" fmla="*/ 6117 w 11976"/>
                  <a:gd name="T3" fmla="*/ 4196 h 4197"/>
                  <a:gd name="T4" fmla="*/ 215 w 11976"/>
                  <a:gd name="T5" fmla="*/ 2336 h 4197"/>
                  <a:gd name="T6" fmla="*/ 0 w 11976"/>
                  <a:gd name="T7" fmla="*/ 2187 h 4197"/>
                  <a:gd name="T8" fmla="*/ 1588 w 11976"/>
                  <a:gd name="T9" fmla="*/ 0 h 4197"/>
                  <a:gd name="T10" fmla="*/ 1806 w 11976"/>
                  <a:gd name="T11" fmla="*/ 150 h 4197"/>
                  <a:gd name="T12" fmla="*/ 6117 w 11976"/>
                  <a:gd name="T13" fmla="*/ 1455 h 4197"/>
                  <a:gd name="T14" fmla="*/ 10386 w 11976"/>
                  <a:gd name="T15" fmla="*/ 178 h 4197"/>
                  <a:gd name="T16" fmla="*/ 11975 w 11976"/>
                  <a:gd name="T17" fmla="*/ 2367 h 4197"/>
                  <a:gd name="T18" fmla="*/ 6117 w 11976"/>
                  <a:gd name="T19" fmla="*/ 4196 h 4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76" h="4197">
                    <a:moveTo>
                      <a:pt x="6117" y="4196"/>
                    </a:moveTo>
                    <a:lnTo>
                      <a:pt x="6117" y="4196"/>
                    </a:lnTo>
                    <a:cubicBezTo>
                      <a:pt x="4033" y="4196"/>
                      <a:pt x="1993" y="3554"/>
                      <a:pt x="215" y="2336"/>
                    </a:cubicBezTo>
                    <a:cubicBezTo>
                      <a:pt x="171" y="2308"/>
                      <a:pt x="0" y="2187"/>
                      <a:pt x="0" y="2187"/>
                    </a:cubicBezTo>
                    <a:cubicBezTo>
                      <a:pt x="1588" y="0"/>
                      <a:pt x="1588" y="0"/>
                      <a:pt x="1588" y="0"/>
                    </a:cubicBezTo>
                    <a:cubicBezTo>
                      <a:pt x="1616" y="19"/>
                      <a:pt x="1763" y="122"/>
                      <a:pt x="1806" y="150"/>
                    </a:cubicBezTo>
                    <a:cubicBezTo>
                      <a:pt x="3086" y="1003"/>
                      <a:pt x="4575" y="1455"/>
                      <a:pt x="6117" y="1455"/>
                    </a:cubicBezTo>
                    <a:cubicBezTo>
                      <a:pt x="7642" y="1455"/>
                      <a:pt x="9119" y="1013"/>
                      <a:pt x="10386" y="178"/>
                    </a:cubicBezTo>
                    <a:cubicBezTo>
                      <a:pt x="11975" y="2367"/>
                      <a:pt x="11975" y="2367"/>
                      <a:pt x="11975" y="2367"/>
                    </a:cubicBezTo>
                    <a:cubicBezTo>
                      <a:pt x="10209" y="3564"/>
                      <a:pt x="8184" y="4196"/>
                      <a:pt x="6117" y="4196"/>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9" name="Freeform 9">
                <a:extLst>
                  <a:ext uri="{FF2B5EF4-FFF2-40B4-BE49-F238E27FC236}">
                    <a16:creationId xmlns:a16="http://schemas.microsoft.com/office/drawing/2014/main" id="{470E1EDD-A558-47EA-8050-F4BAB6A6EAD3}"/>
                  </a:ext>
                </a:extLst>
              </p:cNvPr>
              <p:cNvSpPr>
                <a:spLocks noChangeArrowheads="1"/>
              </p:cNvSpPr>
              <p:nvPr/>
            </p:nvSpPr>
            <p:spPr bwMode="auto">
              <a:xfrm>
                <a:off x="2989829" y="2611785"/>
                <a:ext cx="401414" cy="680947"/>
              </a:xfrm>
              <a:custGeom>
                <a:avLst/>
                <a:gdLst>
                  <a:gd name="T0" fmla="*/ 0 w 6682"/>
                  <a:gd name="T1" fmla="*/ 9147 h 11334"/>
                  <a:gd name="T2" fmla="*/ 0 w 6682"/>
                  <a:gd name="T3" fmla="*/ 9147 h 11334"/>
                  <a:gd name="T4" fmla="*/ 212 w 6682"/>
                  <a:gd name="T5" fmla="*/ 8985 h 11334"/>
                  <a:gd name="T6" fmla="*/ 3161 w 6682"/>
                  <a:gd name="T7" fmla="*/ 2887 h 11334"/>
                  <a:gd name="T8" fmla="*/ 2887 w 6682"/>
                  <a:gd name="T9" fmla="*/ 835 h 11334"/>
                  <a:gd name="T10" fmla="*/ 5460 w 6682"/>
                  <a:gd name="T11" fmla="*/ 0 h 11334"/>
                  <a:gd name="T12" fmla="*/ 1797 w 6682"/>
                  <a:gd name="T13" fmla="*/ 11175 h 11334"/>
                  <a:gd name="T14" fmla="*/ 1588 w 6682"/>
                  <a:gd name="T15" fmla="*/ 11333 h 11334"/>
                  <a:gd name="T16" fmla="*/ 0 w 6682"/>
                  <a:gd name="T17" fmla="*/ 9147 h 1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2" h="11334">
                    <a:moveTo>
                      <a:pt x="0" y="9147"/>
                    </a:moveTo>
                    <a:lnTo>
                      <a:pt x="0" y="9147"/>
                    </a:lnTo>
                    <a:cubicBezTo>
                      <a:pt x="28" y="9125"/>
                      <a:pt x="168" y="9019"/>
                      <a:pt x="212" y="8985"/>
                    </a:cubicBezTo>
                    <a:cubicBezTo>
                      <a:pt x="2087" y="7499"/>
                      <a:pt x="3161" y="5275"/>
                      <a:pt x="3161" y="2887"/>
                    </a:cubicBezTo>
                    <a:cubicBezTo>
                      <a:pt x="3161" y="2193"/>
                      <a:pt x="3068" y="1501"/>
                      <a:pt x="2887" y="835"/>
                    </a:cubicBezTo>
                    <a:cubicBezTo>
                      <a:pt x="5460" y="0"/>
                      <a:pt x="5460" y="0"/>
                      <a:pt x="5460" y="0"/>
                    </a:cubicBezTo>
                    <a:cubicBezTo>
                      <a:pt x="6681" y="4216"/>
                      <a:pt x="5279" y="8493"/>
                      <a:pt x="1797" y="11175"/>
                    </a:cubicBezTo>
                    <a:cubicBezTo>
                      <a:pt x="1757" y="11209"/>
                      <a:pt x="1588" y="11333"/>
                      <a:pt x="1588" y="11333"/>
                    </a:cubicBezTo>
                    <a:lnTo>
                      <a:pt x="0" y="9147"/>
                    </a:ln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sp>
            <p:nvSpPr>
              <p:cNvPr id="10" name="Freeform 10">
                <a:extLst>
                  <a:ext uri="{FF2B5EF4-FFF2-40B4-BE49-F238E27FC236}">
                    <a16:creationId xmlns:a16="http://schemas.microsoft.com/office/drawing/2014/main" id="{AEA814FB-85A2-477D-90AC-0597B8B4A05C}"/>
                  </a:ext>
                </a:extLst>
              </p:cNvPr>
              <p:cNvSpPr>
                <a:spLocks noChangeArrowheads="1"/>
              </p:cNvSpPr>
              <p:nvPr/>
            </p:nvSpPr>
            <p:spPr bwMode="auto">
              <a:xfrm>
                <a:off x="2715596" y="2155523"/>
                <a:ext cx="594835" cy="482492"/>
              </a:xfrm>
              <a:custGeom>
                <a:avLst/>
                <a:gdLst>
                  <a:gd name="T0" fmla="*/ 7242 w 9899"/>
                  <a:gd name="T1" fmla="*/ 7774 h 8028"/>
                  <a:gd name="T2" fmla="*/ 7242 w 9899"/>
                  <a:gd name="T3" fmla="*/ 7774 h 8028"/>
                  <a:gd name="T4" fmla="*/ 265 w 9899"/>
                  <a:gd name="T5" fmla="*/ 2713 h 8028"/>
                  <a:gd name="T6" fmla="*/ 0 w 9899"/>
                  <a:gd name="T7" fmla="*/ 2707 h 8028"/>
                  <a:gd name="T8" fmla="*/ 0 w 9899"/>
                  <a:gd name="T9" fmla="*/ 0 h 8028"/>
                  <a:gd name="T10" fmla="*/ 262 w 9899"/>
                  <a:gd name="T11" fmla="*/ 3 h 8028"/>
                  <a:gd name="T12" fmla="*/ 9814 w 9899"/>
                  <a:gd name="T13" fmla="*/ 6943 h 8028"/>
                  <a:gd name="T14" fmla="*/ 9898 w 9899"/>
                  <a:gd name="T15" fmla="*/ 7192 h 8028"/>
                  <a:gd name="T16" fmla="*/ 7329 w 9899"/>
                  <a:gd name="T17" fmla="*/ 8027 h 8028"/>
                  <a:gd name="T18" fmla="*/ 7242 w 9899"/>
                  <a:gd name="T19" fmla="*/ 7774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99" h="8028">
                    <a:moveTo>
                      <a:pt x="7242" y="7774"/>
                    </a:moveTo>
                    <a:lnTo>
                      <a:pt x="7242" y="7774"/>
                    </a:lnTo>
                    <a:cubicBezTo>
                      <a:pt x="6145" y="4828"/>
                      <a:pt x="3407" y="2838"/>
                      <a:pt x="265" y="2713"/>
                    </a:cubicBezTo>
                    <a:cubicBezTo>
                      <a:pt x="212" y="2710"/>
                      <a:pt x="37" y="2707"/>
                      <a:pt x="0" y="2707"/>
                    </a:cubicBezTo>
                    <a:cubicBezTo>
                      <a:pt x="0" y="0"/>
                      <a:pt x="0" y="0"/>
                      <a:pt x="0" y="0"/>
                    </a:cubicBezTo>
                    <a:cubicBezTo>
                      <a:pt x="0" y="0"/>
                      <a:pt x="209" y="3"/>
                      <a:pt x="262" y="3"/>
                    </a:cubicBezTo>
                    <a:cubicBezTo>
                      <a:pt x="4675" y="128"/>
                      <a:pt x="8335" y="2788"/>
                      <a:pt x="9814" y="6943"/>
                    </a:cubicBezTo>
                    <a:cubicBezTo>
                      <a:pt x="9898" y="7192"/>
                      <a:pt x="9898" y="7192"/>
                      <a:pt x="9898" y="7192"/>
                    </a:cubicBezTo>
                    <a:cubicBezTo>
                      <a:pt x="7329" y="8027"/>
                      <a:pt x="7329" y="8027"/>
                      <a:pt x="7329" y="8027"/>
                    </a:cubicBezTo>
                    <a:cubicBezTo>
                      <a:pt x="7316" y="7993"/>
                      <a:pt x="7260" y="7824"/>
                      <a:pt x="7242" y="7774"/>
                    </a:cubicBezTo>
                  </a:path>
                </a:pathLst>
              </a:custGeom>
              <a:solidFill>
                <a:srgbClr val="D9D9D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B3A42"/>
                  </a:solidFill>
                  <a:effectLst/>
                  <a:uLnTx/>
                  <a:uFillTx/>
                  <a:latin typeface="Arial" panose="020B0604020202020204"/>
                  <a:ea typeface="黑体" panose="02010609060101010101" pitchFamily="49" charset="-122"/>
                  <a:cs typeface="+mn-cs"/>
                </a:endParaRPr>
              </a:p>
            </p:txBody>
          </p:sp>
        </p:grpSp>
        <p:grpSp>
          <p:nvGrpSpPr>
            <p:cNvPr id="11" name="Group 10">
              <a:extLst>
                <a:ext uri="{FF2B5EF4-FFF2-40B4-BE49-F238E27FC236}">
                  <a16:creationId xmlns:a16="http://schemas.microsoft.com/office/drawing/2014/main" id="{A061A751-75C3-48FE-B30E-6FA6B20E89AD}"/>
                </a:ext>
              </a:extLst>
            </p:cNvPr>
            <p:cNvGrpSpPr/>
            <p:nvPr/>
          </p:nvGrpSpPr>
          <p:grpSpPr>
            <a:xfrm>
              <a:off x="819098" y="1942659"/>
              <a:ext cx="597530" cy="480388"/>
              <a:chOff x="-3365500" y="1679575"/>
              <a:chExt cx="3368675" cy="2708276"/>
            </a:xfrm>
            <a:solidFill>
              <a:schemeClr val="accent1"/>
            </a:solidFill>
          </p:grpSpPr>
          <p:sp>
            <p:nvSpPr>
              <p:cNvPr id="12" name="Freeform 124">
                <a:extLst>
                  <a:ext uri="{FF2B5EF4-FFF2-40B4-BE49-F238E27FC236}">
                    <a16:creationId xmlns:a16="http://schemas.microsoft.com/office/drawing/2014/main" id="{C3BC4215-8FF8-4F5C-9365-AFACBA90ACFE}"/>
                  </a:ext>
                </a:extLst>
              </p:cNvPr>
              <p:cNvSpPr>
                <a:spLocks noEditPoints="1"/>
              </p:cNvSpPr>
              <p:nvPr/>
            </p:nvSpPr>
            <p:spPr bwMode="auto">
              <a:xfrm>
                <a:off x="-3268663" y="3448050"/>
                <a:ext cx="493713" cy="939800"/>
              </a:xfrm>
              <a:custGeom>
                <a:avLst/>
                <a:gdLst>
                  <a:gd name="T0" fmla="*/ 311 w 311"/>
                  <a:gd name="T1" fmla="*/ 592 h 592"/>
                  <a:gd name="T2" fmla="*/ 311 w 311"/>
                  <a:gd name="T3" fmla="*/ 0 h 592"/>
                  <a:gd name="T4" fmla="*/ 0 w 311"/>
                  <a:gd name="T5" fmla="*/ 151 h 592"/>
                  <a:gd name="T6" fmla="*/ 0 w 311"/>
                  <a:gd name="T7" fmla="*/ 592 h 592"/>
                  <a:gd name="T8" fmla="*/ 311 w 311"/>
                  <a:gd name="T9" fmla="*/ 592 h 592"/>
                  <a:gd name="T10" fmla="*/ 114 w 311"/>
                  <a:gd name="T11" fmla="*/ 222 h 592"/>
                  <a:gd name="T12" fmla="*/ 197 w 311"/>
                  <a:gd name="T13" fmla="*/ 182 h 592"/>
                  <a:gd name="T14" fmla="*/ 197 w 311"/>
                  <a:gd name="T15" fmla="*/ 478 h 592"/>
                  <a:gd name="T16" fmla="*/ 114 w 311"/>
                  <a:gd name="T17" fmla="*/ 478 h 592"/>
                  <a:gd name="T18" fmla="*/ 114 w 311"/>
                  <a:gd name="T19" fmla="*/ 22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 h="592">
                    <a:moveTo>
                      <a:pt x="311" y="592"/>
                    </a:moveTo>
                    <a:lnTo>
                      <a:pt x="311" y="0"/>
                    </a:lnTo>
                    <a:lnTo>
                      <a:pt x="0" y="151"/>
                    </a:lnTo>
                    <a:lnTo>
                      <a:pt x="0" y="592"/>
                    </a:lnTo>
                    <a:lnTo>
                      <a:pt x="311" y="592"/>
                    </a:lnTo>
                    <a:close/>
                    <a:moveTo>
                      <a:pt x="114" y="222"/>
                    </a:moveTo>
                    <a:lnTo>
                      <a:pt x="197" y="182"/>
                    </a:lnTo>
                    <a:lnTo>
                      <a:pt x="197" y="478"/>
                    </a:lnTo>
                    <a:lnTo>
                      <a:pt x="114" y="478"/>
                    </a:lnTo>
                    <a:lnTo>
                      <a:pt x="11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 name="Freeform 125">
                <a:extLst>
                  <a:ext uri="{FF2B5EF4-FFF2-40B4-BE49-F238E27FC236}">
                    <a16:creationId xmlns:a16="http://schemas.microsoft.com/office/drawing/2014/main" id="{182EAFF4-C14A-4933-969D-8C8E47602512}"/>
                  </a:ext>
                </a:extLst>
              </p:cNvPr>
              <p:cNvSpPr>
                <a:spLocks/>
              </p:cNvSpPr>
              <p:nvPr/>
            </p:nvSpPr>
            <p:spPr bwMode="auto">
              <a:xfrm>
                <a:off x="-1357313" y="3506788"/>
                <a:ext cx="488950" cy="881063"/>
              </a:xfrm>
              <a:custGeom>
                <a:avLst/>
                <a:gdLst>
                  <a:gd name="T0" fmla="*/ 0 w 130"/>
                  <a:gd name="T1" fmla="*/ 9 h 234"/>
                  <a:gd name="T2" fmla="*/ 0 w 130"/>
                  <a:gd name="T3" fmla="*/ 234 h 234"/>
                  <a:gd name="T4" fmla="*/ 130 w 130"/>
                  <a:gd name="T5" fmla="*/ 234 h 234"/>
                  <a:gd name="T6" fmla="*/ 130 w 130"/>
                  <a:gd name="T7" fmla="*/ 60 h 234"/>
                  <a:gd name="T8" fmla="*/ 82 w 130"/>
                  <a:gd name="T9" fmla="*/ 12 h 234"/>
                  <a:gd name="T10" fmla="*/ 82 w 130"/>
                  <a:gd name="T11" fmla="*/ 186 h 234"/>
                  <a:gd name="T12" fmla="*/ 48 w 130"/>
                  <a:gd name="T13" fmla="*/ 186 h 234"/>
                  <a:gd name="T14" fmla="*/ 48 w 130"/>
                  <a:gd name="T15" fmla="*/ 0 h 234"/>
                  <a:gd name="T16" fmla="*/ 0 w 130"/>
                  <a:gd name="T17" fmla="*/ 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234">
                    <a:moveTo>
                      <a:pt x="0" y="9"/>
                    </a:moveTo>
                    <a:cubicBezTo>
                      <a:pt x="0" y="234"/>
                      <a:pt x="0" y="234"/>
                      <a:pt x="0" y="234"/>
                    </a:cubicBezTo>
                    <a:cubicBezTo>
                      <a:pt x="130" y="234"/>
                      <a:pt x="130" y="234"/>
                      <a:pt x="130" y="234"/>
                    </a:cubicBezTo>
                    <a:cubicBezTo>
                      <a:pt x="130" y="60"/>
                      <a:pt x="130" y="60"/>
                      <a:pt x="130" y="60"/>
                    </a:cubicBezTo>
                    <a:cubicBezTo>
                      <a:pt x="82" y="12"/>
                      <a:pt x="82" y="12"/>
                      <a:pt x="82" y="12"/>
                    </a:cubicBezTo>
                    <a:cubicBezTo>
                      <a:pt x="82" y="186"/>
                      <a:pt x="82" y="186"/>
                      <a:pt x="82" y="186"/>
                    </a:cubicBezTo>
                    <a:cubicBezTo>
                      <a:pt x="48" y="186"/>
                      <a:pt x="48" y="186"/>
                      <a:pt x="48" y="186"/>
                    </a:cubicBezTo>
                    <a:cubicBezTo>
                      <a:pt x="48" y="0"/>
                      <a:pt x="48" y="0"/>
                      <a:pt x="48" y="0"/>
                    </a:cubicBezTo>
                    <a:cubicBezTo>
                      <a:pt x="32" y="4"/>
                      <a:pt x="16" y="7"/>
                      <a:pt x="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 name="Freeform 126">
                <a:extLst>
                  <a:ext uri="{FF2B5EF4-FFF2-40B4-BE49-F238E27FC236}">
                    <a16:creationId xmlns:a16="http://schemas.microsoft.com/office/drawing/2014/main" id="{4F37F609-1C50-42F0-9F5E-2B8561665704}"/>
                  </a:ext>
                </a:extLst>
              </p:cNvPr>
              <p:cNvSpPr>
                <a:spLocks/>
              </p:cNvSpPr>
              <p:nvPr/>
            </p:nvSpPr>
            <p:spPr bwMode="auto">
              <a:xfrm>
                <a:off x="-1997075" y="3402013"/>
                <a:ext cx="492125" cy="985838"/>
              </a:xfrm>
              <a:custGeom>
                <a:avLst/>
                <a:gdLst>
                  <a:gd name="T0" fmla="*/ 0 w 131"/>
                  <a:gd name="T1" fmla="*/ 0 h 262"/>
                  <a:gd name="T2" fmla="*/ 0 w 131"/>
                  <a:gd name="T3" fmla="*/ 262 h 262"/>
                  <a:gd name="T4" fmla="*/ 131 w 131"/>
                  <a:gd name="T5" fmla="*/ 262 h 262"/>
                  <a:gd name="T6" fmla="*/ 131 w 131"/>
                  <a:gd name="T7" fmla="*/ 38 h 262"/>
                  <a:gd name="T8" fmla="*/ 83 w 131"/>
                  <a:gd name="T9" fmla="*/ 33 h 262"/>
                  <a:gd name="T10" fmla="*/ 83 w 131"/>
                  <a:gd name="T11" fmla="*/ 214 h 262"/>
                  <a:gd name="T12" fmla="*/ 48 w 131"/>
                  <a:gd name="T13" fmla="*/ 214 h 262"/>
                  <a:gd name="T14" fmla="*/ 48 w 131"/>
                  <a:gd name="T15" fmla="*/ 23 h 262"/>
                  <a:gd name="T16" fmla="*/ 0 w 131"/>
                  <a:gd name="T1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62">
                    <a:moveTo>
                      <a:pt x="0" y="0"/>
                    </a:moveTo>
                    <a:cubicBezTo>
                      <a:pt x="0" y="262"/>
                      <a:pt x="0" y="262"/>
                      <a:pt x="0" y="262"/>
                    </a:cubicBezTo>
                    <a:cubicBezTo>
                      <a:pt x="131" y="262"/>
                      <a:pt x="131" y="262"/>
                      <a:pt x="131" y="262"/>
                    </a:cubicBezTo>
                    <a:cubicBezTo>
                      <a:pt x="131" y="38"/>
                      <a:pt x="131" y="38"/>
                      <a:pt x="131" y="38"/>
                    </a:cubicBezTo>
                    <a:cubicBezTo>
                      <a:pt x="115" y="38"/>
                      <a:pt x="99" y="36"/>
                      <a:pt x="83" y="33"/>
                    </a:cubicBezTo>
                    <a:cubicBezTo>
                      <a:pt x="83" y="214"/>
                      <a:pt x="83" y="214"/>
                      <a:pt x="83" y="214"/>
                    </a:cubicBezTo>
                    <a:cubicBezTo>
                      <a:pt x="48" y="214"/>
                      <a:pt x="48" y="214"/>
                      <a:pt x="48" y="214"/>
                    </a:cubicBezTo>
                    <a:cubicBezTo>
                      <a:pt x="48" y="23"/>
                      <a:pt x="48" y="23"/>
                      <a:pt x="48" y="23"/>
                    </a:cubicBezTo>
                    <a:cubicBezTo>
                      <a:pt x="32" y="17"/>
                      <a:pt x="16" y="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 name="Freeform 127">
                <a:extLst>
                  <a:ext uri="{FF2B5EF4-FFF2-40B4-BE49-F238E27FC236}">
                    <a16:creationId xmlns:a16="http://schemas.microsoft.com/office/drawing/2014/main" id="{2CF22E91-3F54-4252-9CC9-D56B230ADFD0}"/>
                  </a:ext>
                </a:extLst>
              </p:cNvPr>
              <p:cNvSpPr>
                <a:spLocks noEditPoints="1"/>
              </p:cNvSpPr>
              <p:nvPr/>
            </p:nvSpPr>
            <p:spPr bwMode="auto">
              <a:xfrm>
                <a:off x="-2632075" y="3187700"/>
                <a:ext cx="492125" cy="1200150"/>
              </a:xfrm>
              <a:custGeom>
                <a:avLst/>
                <a:gdLst>
                  <a:gd name="T0" fmla="*/ 131 w 131"/>
                  <a:gd name="T1" fmla="*/ 319 h 319"/>
                  <a:gd name="T2" fmla="*/ 131 w 131"/>
                  <a:gd name="T3" fmla="*/ 29 h 319"/>
                  <a:gd name="T4" fmla="*/ 117 w 131"/>
                  <a:gd name="T5" fmla="*/ 16 h 319"/>
                  <a:gd name="T6" fmla="*/ 102 w 131"/>
                  <a:gd name="T7" fmla="*/ 0 h 319"/>
                  <a:gd name="T8" fmla="*/ 0 w 131"/>
                  <a:gd name="T9" fmla="*/ 50 h 319"/>
                  <a:gd name="T10" fmla="*/ 0 w 131"/>
                  <a:gd name="T11" fmla="*/ 319 h 319"/>
                  <a:gd name="T12" fmla="*/ 131 w 131"/>
                  <a:gd name="T13" fmla="*/ 319 h 319"/>
                  <a:gd name="T14" fmla="*/ 48 w 131"/>
                  <a:gd name="T15" fmla="*/ 80 h 319"/>
                  <a:gd name="T16" fmla="*/ 83 w 131"/>
                  <a:gd name="T17" fmla="*/ 63 h 319"/>
                  <a:gd name="T18" fmla="*/ 83 w 131"/>
                  <a:gd name="T19" fmla="*/ 271 h 319"/>
                  <a:gd name="T20" fmla="*/ 48 w 131"/>
                  <a:gd name="T21" fmla="*/ 271 h 319"/>
                  <a:gd name="T22" fmla="*/ 48 w 131"/>
                  <a:gd name="T23" fmla="*/ 8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319">
                    <a:moveTo>
                      <a:pt x="131" y="319"/>
                    </a:moveTo>
                    <a:cubicBezTo>
                      <a:pt x="131" y="29"/>
                      <a:pt x="131" y="29"/>
                      <a:pt x="131" y="29"/>
                    </a:cubicBezTo>
                    <a:cubicBezTo>
                      <a:pt x="126" y="25"/>
                      <a:pt x="122" y="20"/>
                      <a:pt x="117" y="16"/>
                    </a:cubicBezTo>
                    <a:cubicBezTo>
                      <a:pt x="112" y="11"/>
                      <a:pt x="107" y="5"/>
                      <a:pt x="102" y="0"/>
                    </a:cubicBezTo>
                    <a:cubicBezTo>
                      <a:pt x="0" y="50"/>
                      <a:pt x="0" y="50"/>
                      <a:pt x="0" y="50"/>
                    </a:cubicBezTo>
                    <a:cubicBezTo>
                      <a:pt x="0" y="319"/>
                      <a:pt x="0" y="319"/>
                      <a:pt x="0" y="319"/>
                    </a:cubicBezTo>
                    <a:lnTo>
                      <a:pt x="131" y="319"/>
                    </a:lnTo>
                    <a:close/>
                    <a:moveTo>
                      <a:pt x="48" y="80"/>
                    </a:moveTo>
                    <a:cubicBezTo>
                      <a:pt x="83" y="63"/>
                      <a:pt x="83" y="63"/>
                      <a:pt x="83" y="63"/>
                    </a:cubicBezTo>
                    <a:cubicBezTo>
                      <a:pt x="83" y="271"/>
                      <a:pt x="83" y="271"/>
                      <a:pt x="83" y="271"/>
                    </a:cubicBezTo>
                    <a:cubicBezTo>
                      <a:pt x="48" y="271"/>
                      <a:pt x="48" y="271"/>
                      <a:pt x="48" y="271"/>
                    </a:cubicBezTo>
                    <a:lnTo>
                      <a:pt x="48"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 name="Freeform 128">
                <a:extLst>
                  <a:ext uri="{FF2B5EF4-FFF2-40B4-BE49-F238E27FC236}">
                    <a16:creationId xmlns:a16="http://schemas.microsoft.com/office/drawing/2014/main" id="{7A7170A9-BB9D-4D35-A3A4-FB82EA63E8B1}"/>
                  </a:ext>
                </a:extLst>
              </p:cNvPr>
              <p:cNvSpPr>
                <a:spLocks/>
              </p:cNvSpPr>
              <p:nvPr/>
            </p:nvSpPr>
            <p:spPr bwMode="auto">
              <a:xfrm>
                <a:off x="-3365500" y="2901950"/>
                <a:ext cx="1025525" cy="673100"/>
              </a:xfrm>
              <a:custGeom>
                <a:avLst/>
                <a:gdLst>
                  <a:gd name="T0" fmla="*/ 0 w 273"/>
                  <a:gd name="T1" fmla="*/ 179 h 179"/>
                  <a:gd name="T2" fmla="*/ 273 w 273"/>
                  <a:gd name="T3" fmla="*/ 43 h 179"/>
                  <a:gd name="T4" fmla="*/ 252 w 273"/>
                  <a:gd name="T5" fmla="*/ 0 h 179"/>
                  <a:gd name="T6" fmla="*/ 0 w 273"/>
                  <a:gd name="T7" fmla="*/ 125 h 179"/>
                  <a:gd name="T8" fmla="*/ 0 w 273"/>
                  <a:gd name="T9" fmla="*/ 179 h 179"/>
                </a:gdLst>
                <a:ahLst/>
                <a:cxnLst>
                  <a:cxn ang="0">
                    <a:pos x="T0" y="T1"/>
                  </a:cxn>
                  <a:cxn ang="0">
                    <a:pos x="T2" y="T3"/>
                  </a:cxn>
                  <a:cxn ang="0">
                    <a:pos x="T4" y="T5"/>
                  </a:cxn>
                  <a:cxn ang="0">
                    <a:pos x="T6" y="T7"/>
                  </a:cxn>
                  <a:cxn ang="0">
                    <a:pos x="T8" y="T9"/>
                  </a:cxn>
                </a:cxnLst>
                <a:rect l="0" t="0" r="r" b="b"/>
                <a:pathLst>
                  <a:path w="273" h="179">
                    <a:moveTo>
                      <a:pt x="0" y="179"/>
                    </a:moveTo>
                    <a:cubicBezTo>
                      <a:pt x="273" y="43"/>
                      <a:pt x="273" y="43"/>
                      <a:pt x="273" y="43"/>
                    </a:cubicBezTo>
                    <a:cubicBezTo>
                      <a:pt x="265" y="29"/>
                      <a:pt x="257" y="15"/>
                      <a:pt x="252" y="0"/>
                    </a:cubicBezTo>
                    <a:cubicBezTo>
                      <a:pt x="0" y="125"/>
                      <a:pt x="0" y="125"/>
                      <a:pt x="0" y="125"/>
                    </a:cubicBezTo>
                    <a:lnTo>
                      <a:pt x="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 name="Freeform 129">
                <a:extLst>
                  <a:ext uri="{FF2B5EF4-FFF2-40B4-BE49-F238E27FC236}">
                    <a16:creationId xmlns:a16="http://schemas.microsoft.com/office/drawing/2014/main" id="{7DED8D31-8FAD-47D8-B5E7-8BF6FCC92C59}"/>
                  </a:ext>
                </a:extLst>
              </p:cNvPr>
              <p:cNvSpPr>
                <a:spLocks noEditPoints="1"/>
              </p:cNvSpPr>
              <p:nvPr/>
            </p:nvSpPr>
            <p:spPr bwMode="auto">
              <a:xfrm>
                <a:off x="-2392363" y="1679575"/>
                <a:ext cx="2395538" cy="2317750"/>
              </a:xfrm>
              <a:custGeom>
                <a:avLst/>
                <a:gdLst>
                  <a:gd name="T0" fmla="*/ 627 w 637"/>
                  <a:gd name="T1" fmla="*/ 513 h 616"/>
                  <a:gd name="T2" fmla="*/ 444 w 637"/>
                  <a:gd name="T3" fmla="*/ 329 h 616"/>
                  <a:gd name="T4" fmla="*/ 404 w 637"/>
                  <a:gd name="T5" fmla="*/ 66 h 616"/>
                  <a:gd name="T6" fmla="*/ 245 w 637"/>
                  <a:gd name="T7" fmla="*/ 0 h 616"/>
                  <a:gd name="T8" fmla="*/ 87 w 637"/>
                  <a:gd name="T9" fmla="*/ 66 h 616"/>
                  <a:gd name="T10" fmla="*/ 87 w 637"/>
                  <a:gd name="T11" fmla="*/ 383 h 616"/>
                  <a:gd name="T12" fmla="*/ 245 w 637"/>
                  <a:gd name="T13" fmla="*/ 449 h 616"/>
                  <a:gd name="T14" fmla="*/ 350 w 637"/>
                  <a:gd name="T15" fmla="*/ 423 h 616"/>
                  <a:gd name="T16" fmla="*/ 534 w 637"/>
                  <a:gd name="T17" fmla="*/ 606 h 616"/>
                  <a:gd name="T18" fmla="*/ 558 w 637"/>
                  <a:gd name="T19" fmla="*/ 616 h 616"/>
                  <a:gd name="T20" fmla="*/ 611 w 637"/>
                  <a:gd name="T21" fmla="*/ 590 h 616"/>
                  <a:gd name="T22" fmla="*/ 637 w 637"/>
                  <a:gd name="T23" fmla="*/ 538 h 616"/>
                  <a:gd name="T24" fmla="*/ 627 w 637"/>
                  <a:gd name="T25" fmla="*/ 513 h 616"/>
                  <a:gd name="T26" fmla="*/ 245 w 637"/>
                  <a:gd name="T27" fmla="*/ 401 h 616"/>
                  <a:gd name="T28" fmla="*/ 121 w 637"/>
                  <a:gd name="T29" fmla="*/ 349 h 616"/>
                  <a:gd name="T30" fmla="*/ 121 w 637"/>
                  <a:gd name="T31" fmla="*/ 100 h 616"/>
                  <a:gd name="T32" fmla="*/ 245 w 637"/>
                  <a:gd name="T33" fmla="*/ 48 h 616"/>
                  <a:gd name="T34" fmla="*/ 370 w 637"/>
                  <a:gd name="T35" fmla="*/ 100 h 616"/>
                  <a:gd name="T36" fmla="*/ 370 w 637"/>
                  <a:gd name="T37" fmla="*/ 100 h 616"/>
                  <a:gd name="T38" fmla="*/ 370 w 637"/>
                  <a:gd name="T39" fmla="*/ 349 h 616"/>
                  <a:gd name="T40" fmla="*/ 245 w 637"/>
                  <a:gd name="T41" fmla="*/ 401 h 616"/>
                  <a:gd name="T42" fmla="*/ 429 w 637"/>
                  <a:gd name="T43" fmla="*/ 408 h 616"/>
                  <a:gd name="T44" fmla="*/ 415 w 637"/>
                  <a:gd name="T45" fmla="*/ 420 h 616"/>
                  <a:gd name="T46" fmla="*/ 391 w 637"/>
                  <a:gd name="T47" fmla="*/ 395 h 616"/>
                  <a:gd name="T48" fmla="*/ 404 w 637"/>
                  <a:gd name="T49" fmla="*/ 383 h 616"/>
                  <a:gd name="T50" fmla="*/ 416 w 637"/>
                  <a:gd name="T51" fmla="*/ 370 h 616"/>
                  <a:gd name="T52" fmla="*/ 441 w 637"/>
                  <a:gd name="T53" fmla="*/ 394 h 616"/>
                  <a:gd name="T54" fmla="*/ 429 w 637"/>
                  <a:gd name="T55" fmla="*/ 408 h 616"/>
                  <a:gd name="T56" fmla="*/ 577 w 637"/>
                  <a:gd name="T57" fmla="*/ 556 h 616"/>
                  <a:gd name="T58" fmla="*/ 562 w 637"/>
                  <a:gd name="T59" fmla="*/ 567 h 616"/>
                  <a:gd name="T60" fmla="*/ 450 w 637"/>
                  <a:gd name="T61" fmla="*/ 454 h 616"/>
                  <a:gd name="T62" fmla="*/ 463 w 637"/>
                  <a:gd name="T63" fmla="*/ 442 h 616"/>
                  <a:gd name="T64" fmla="*/ 475 w 637"/>
                  <a:gd name="T65" fmla="*/ 429 h 616"/>
                  <a:gd name="T66" fmla="*/ 588 w 637"/>
                  <a:gd name="T67" fmla="*/ 541 h 616"/>
                  <a:gd name="T68" fmla="*/ 577 w 637"/>
                  <a:gd name="T69" fmla="*/ 55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7" h="616">
                    <a:moveTo>
                      <a:pt x="627" y="513"/>
                    </a:moveTo>
                    <a:cubicBezTo>
                      <a:pt x="444" y="329"/>
                      <a:pt x="444" y="329"/>
                      <a:pt x="444" y="329"/>
                    </a:cubicBezTo>
                    <a:cubicBezTo>
                      <a:pt x="488" y="244"/>
                      <a:pt x="475" y="137"/>
                      <a:pt x="404" y="66"/>
                    </a:cubicBezTo>
                    <a:cubicBezTo>
                      <a:pt x="362" y="24"/>
                      <a:pt x="305" y="0"/>
                      <a:pt x="245" y="0"/>
                    </a:cubicBezTo>
                    <a:cubicBezTo>
                      <a:pt x="186" y="0"/>
                      <a:pt x="129" y="24"/>
                      <a:pt x="87" y="66"/>
                    </a:cubicBezTo>
                    <a:cubicBezTo>
                      <a:pt x="0" y="153"/>
                      <a:pt x="0" y="296"/>
                      <a:pt x="87" y="383"/>
                    </a:cubicBezTo>
                    <a:cubicBezTo>
                      <a:pt x="129" y="425"/>
                      <a:pt x="186" y="449"/>
                      <a:pt x="245" y="449"/>
                    </a:cubicBezTo>
                    <a:cubicBezTo>
                      <a:pt x="283" y="449"/>
                      <a:pt x="318" y="440"/>
                      <a:pt x="350" y="423"/>
                    </a:cubicBezTo>
                    <a:cubicBezTo>
                      <a:pt x="534" y="606"/>
                      <a:pt x="534" y="606"/>
                      <a:pt x="534" y="606"/>
                    </a:cubicBezTo>
                    <a:cubicBezTo>
                      <a:pt x="540" y="613"/>
                      <a:pt x="549" y="616"/>
                      <a:pt x="558" y="616"/>
                    </a:cubicBezTo>
                    <a:cubicBezTo>
                      <a:pt x="575" y="616"/>
                      <a:pt x="593" y="607"/>
                      <a:pt x="611" y="590"/>
                    </a:cubicBezTo>
                    <a:cubicBezTo>
                      <a:pt x="628" y="573"/>
                      <a:pt x="637" y="554"/>
                      <a:pt x="637" y="538"/>
                    </a:cubicBezTo>
                    <a:cubicBezTo>
                      <a:pt x="637" y="528"/>
                      <a:pt x="634" y="519"/>
                      <a:pt x="627" y="513"/>
                    </a:cubicBezTo>
                    <a:close/>
                    <a:moveTo>
                      <a:pt x="245" y="401"/>
                    </a:moveTo>
                    <a:cubicBezTo>
                      <a:pt x="198" y="401"/>
                      <a:pt x="154" y="382"/>
                      <a:pt x="121" y="349"/>
                    </a:cubicBezTo>
                    <a:cubicBezTo>
                      <a:pt x="52" y="280"/>
                      <a:pt x="52" y="169"/>
                      <a:pt x="121" y="100"/>
                    </a:cubicBezTo>
                    <a:cubicBezTo>
                      <a:pt x="154" y="67"/>
                      <a:pt x="198" y="48"/>
                      <a:pt x="245" y="48"/>
                    </a:cubicBezTo>
                    <a:cubicBezTo>
                      <a:pt x="293" y="48"/>
                      <a:pt x="337" y="67"/>
                      <a:pt x="370" y="100"/>
                    </a:cubicBezTo>
                    <a:cubicBezTo>
                      <a:pt x="370" y="100"/>
                      <a:pt x="370" y="100"/>
                      <a:pt x="370" y="100"/>
                    </a:cubicBezTo>
                    <a:cubicBezTo>
                      <a:pt x="439" y="169"/>
                      <a:pt x="439" y="280"/>
                      <a:pt x="370" y="349"/>
                    </a:cubicBezTo>
                    <a:cubicBezTo>
                      <a:pt x="337" y="382"/>
                      <a:pt x="293" y="401"/>
                      <a:pt x="245" y="401"/>
                    </a:cubicBezTo>
                    <a:close/>
                    <a:moveTo>
                      <a:pt x="429" y="408"/>
                    </a:moveTo>
                    <a:cubicBezTo>
                      <a:pt x="424" y="414"/>
                      <a:pt x="419" y="418"/>
                      <a:pt x="415" y="420"/>
                    </a:cubicBezTo>
                    <a:cubicBezTo>
                      <a:pt x="391" y="395"/>
                      <a:pt x="391" y="395"/>
                      <a:pt x="391" y="395"/>
                    </a:cubicBezTo>
                    <a:cubicBezTo>
                      <a:pt x="395" y="391"/>
                      <a:pt x="400" y="387"/>
                      <a:pt x="404" y="383"/>
                    </a:cubicBezTo>
                    <a:cubicBezTo>
                      <a:pt x="408" y="379"/>
                      <a:pt x="412" y="374"/>
                      <a:pt x="416" y="370"/>
                    </a:cubicBezTo>
                    <a:cubicBezTo>
                      <a:pt x="441" y="394"/>
                      <a:pt x="441" y="394"/>
                      <a:pt x="441" y="394"/>
                    </a:cubicBezTo>
                    <a:cubicBezTo>
                      <a:pt x="439" y="398"/>
                      <a:pt x="435" y="403"/>
                      <a:pt x="429" y="408"/>
                    </a:cubicBezTo>
                    <a:close/>
                    <a:moveTo>
                      <a:pt x="577" y="556"/>
                    </a:moveTo>
                    <a:cubicBezTo>
                      <a:pt x="571" y="562"/>
                      <a:pt x="566" y="565"/>
                      <a:pt x="562" y="567"/>
                    </a:cubicBezTo>
                    <a:cubicBezTo>
                      <a:pt x="450" y="454"/>
                      <a:pt x="450" y="454"/>
                      <a:pt x="450" y="454"/>
                    </a:cubicBezTo>
                    <a:cubicBezTo>
                      <a:pt x="454" y="451"/>
                      <a:pt x="459" y="447"/>
                      <a:pt x="463" y="442"/>
                    </a:cubicBezTo>
                    <a:cubicBezTo>
                      <a:pt x="466" y="439"/>
                      <a:pt x="471" y="434"/>
                      <a:pt x="475" y="429"/>
                    </a:cubicBezTo>
                    <a:cubicBezTo>
                      <a:pt x="588" y="541"/>
                      <a:pt x="588" y="541"/>
                      <a:pt x="588" y="541"/>
                    </a:cubicBezTo>
                    <a:cubicBezTo>
                      <a:pt x="586" y="545"/>
                      <a:pt x="583" y="550"/>
                      <a:pt x="577" y="5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sp>
          <p:nvSpPr>
            <p:cNvPr id="18" name="Rectangle 17">
              <a:extLst>
                <a:ext uri="{FF2B5EF4-FFF2-40B4-BE49-F238E27FC236}">
                  <a16:creationId xmlns:a16="http://schemas.microsoft.com/office/drawing/2014/main" id="{6A82A2FA-03C9-4F97-8CE5-1A1BF7D19EBA}"/>
                </a:ext>
              </a:extLst>
            </p:cNvPr>
            <p:cNvSpPr/>
            <p:nvPr/>
          </p:nvSpPr>
          <p:spPr>
            <a:xfrm>
              <a:off x="269490" y="2657127"/>
              <a:ext cx="16639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srgbClr val="00A3E0"/>
                  </a:solidFill>
                  <a:effectLst/>
                  <a:uLnTx/>
                  <a:uFillTx/>
                  <a:latin typeface="Arial" panose="020B0604020202020204"/>
                  <a:ea typeface="+mn-ea"/>
                  <a:cs typeface="+mn-cs"/>
                </a:rPr>
                <a:t>MIDAS Global Data Analysis</a:t>
              </a:r>
            </a:p>
          </p:txBody>
        </p:sp>
      </p:grpSp>
      <p:sp>
        <p:nvSpPr>
          <p:cNvPr id="21" name="TextBox 20">
            <a:extLst>
              <a:ext uri="{FF2B5EF4-FFF2-40B4-BE49-F238E27FC236}">
                <a16:creationId xmlns:a16="http://schemas.microsoft.com/office/drawing/2014/main" id="{5EB4D13B-5614-4A4E-82E6-A196A07D43E8}"/>
              </a:ext>
            </a:extLst>
          </p:cNvPr>
          <p:cNvSpPr txBox="1"/>
          <p:nvPr/>
        </p:nvSpPr>
        <p:spPr>
          <a:xfrm>
            <a:off x="457200" y="1351724"/>
            <a:ext cx="2305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srgbClr val="00A3E0"/>
                </a:solidFill>
                <a:effectLst/>
                <a:uLnTx/>
                <a:uFillTx/>
                <a:latin typeface="Arial" panose="020B0604020202020204"/>
                <a:ea typeface="+mn-ea"/>
                <a:cs typeface="+mn-cs"/>
              </a:rPr>
              <a:t>Analysis Outputs</a:t>
            </a:r>
          </a:p>
        </p:txBody>
      </p:sp>
      <p:sp>
        <p:nvSpPr>
          <p:cNvPr id="38" name="TextBox 37">
            <a:extLst>
              <a:ext uri="{FF2B5EF4-FFF2-40B4-BE49-F238E27FC236}">
                <a16:creationId xmlns:a16="http://schemas.microsoft.com/office/drawing/2014/main" id="{523A85D0-BB53-409B-8AE9-1A6E9D37FF62}"/>
              </a:ext>
            </a:extLst>
          </p:cNvPr>
          <p:cNvSpPr txBox="1"/>
          <p:nvPr/>
        </p:nvSpPr>
        <p:spPr>
          <a:xfrm>
            <a:off x="10730638" y="0"/>
            <a:ext cx="1461362"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Project Approach</a:t>
            </a:r>
          </a:p>
        </p:txBody>
      </p:sp>
      <p:sp>
        <p:nvSpPr>
          <p:cNvPr id="23" name="Oval 22">
            <a:extLst>
              <a:ext uri="{FF2B5EF4-FFF2-40B4-BE49-F238E27FC236}">
                <a16:creationId xmlns:a16="http://schemas.microsoft.com/office/drawing/2014/main" id="{24410BF6-81DC-4C58-B06F-E6825D82C68F}"/>
              </a:ext>
            </a:extLst>
          </p:cNvPr>
          <p:cNvSpPr/>
          <p:nvPr/>
        </p:nvSpPr>
        <p:spPr>
          <a:xfrm>
            <a:off x="2462502" y="1885401"/>
            <a:ext cx="1189177" cy="1167363"/>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Arial" panose="020B0604020202020204"/>
                <a:ea typeface="+mn-ea"/>
                <a:cs typeface="+mn-cs"/>
              </a:rPr>
              <a:t>1</a:t>
            </a:r>
          </a:p>
        </p:txBody>
      </p:sp>
      <p:sp>
        <p:nvSpPr>
          <p:cNvPr id="24" name="Text Placeholder 30">
            <a:extLst>
              <a:ext uri="{FF2B5EF4-FFF2-40B4-BE49-F238E27FC236}">
                <a16:creationId xmlns:a16="http://schemas.microsoft.com/office/drawing/2014/main" id="{BC8638CA-10B0-4DDB-89BE-403179EFEE54}"/>
              </a:ext>
            </a:extLst>
          </p:cNvPr>
          <p:cNvSpPr txBox="1">
            <a:spLocks/>
          </p:cNvSpPr>
          <p:nvPr/>
        </p:nvSpPr>
        <p:spPr>
          <a:xfrm>
            <a:off x="4589877" y="1883577"/>
            <a:ext cx="5800217" cy="2009693"/>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CA" sz="1800" b="1" i="0" u="none" strike="noStrike" kern="1200" cap="none" spc="0" normalizeH="0" baseline="0" noProof="0">
                <a:ln>
                  <a:noFill/>
                </a:ln>
                <a:solidFill>
                  <a:srgbClr val="FFFFFF">
                    <a:lumMod val="65000"/>
                  </a:srgbClr>
                </a:solidFill>
                <a:effectLst/>
                <a:uLnTx/>
                <a:uFillTx/>
                <a:latin typeface="Arial" panose="020B0604020202020204"/>
                <a:ea typeface="+mn-ea"/>
                <a:cs typeface="+mn-cs"/>
              </a:rPr>
              <a:t>Canada’s Position in Global Launch Sequence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Observed Country Grouping</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Proportion and Time to Launch</a:t>
            </a:r>
          </a:p>
          <a:p>
            <a:pPr marL="365760" marR="0" lvl="1" indent="-18288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CA" sz="12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All New Active Substances Launched Globally</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Key Therapeutic Areas in Canada</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endParaRPr kumimoji="0" lang="en-CA" sz="1400" b="0" i="0" u="none" strike="noStrike" kern="1200" cap="none" spc="0" normalizeH="0" baseline="0" noProof="0">
              <a:ln>
                <a:noFill/>
              </a:ln>
              <a:solidFill>
                <a:srgbClr val="FFFFFF">
                  <a:lumMod val="65000"/>
                </a:srgbClr>
              </a:solidFill>
              <a:effectLst/>
              <a:uLnTx/>
              <a:uFillTx/>
              <a:latin typeface="Arial" panose="020B0604020202020204"/>
              <a:ea typeface="+mn-ea"/>
              <a:cs typeface="+mn-cs"/>
            </a:endParaRPr>
          </a:p>
        </p:txBody>
      </p:sp>
      <p:grpSp>
        <p:nvGrpSpPr>
          <p:cNvPr id="25" name="Group 24">
            <a:extLst>
              <a:ext uri="{FF2B5EF4-FFF2-40B4-BE49-F238E27FC236}">
                <a16:creationId xmlns:a16="http://schemas.microsoft.com/office/drawing/2014/main" id="{94481CDA-50B9-4422-B9B9-F389010174FA}"/>
              </a:ext>
            </a:extLst>
          </p:cNvPr>
          <p:cNvGrpSpPr/>
          <p:nvPr/>
        </p:nvGrpSpPr>
        <p:grpSpPr>
          <a:xfrm>
            <a:off x="3651680" y="1866306"/>
            <a:ext cx="769312" cy="1186458"/>
            <a:chOff x="5711346" y="890246"/>
            <a:chExt cx="769312" cy="1186458"/>
          </a:xfrm>
        </p:grpSpPr>
        <p:cxnSp>
          <p:nvCxnSpPr>
            <p:cNvPr id="26" name="Straight Connector 25">
              <a:extLst>
                <a:ext uri="{FF2B5EF4-FFF2-40B4-BE49-F238E27FC236}">
                  <a16:creationId xmlns:a16="http://schemas.microsoft.com/office/drawing/2014/main" id="{2CA88367-3C50-4EF6-921B-777C404CF208}"/>
                </a:ext>
              </a:extLst>
            </p:cNvPr>
            <p:cNvCxnSpPr/>
            <p:nvPr/>
          </p:nvCxnSpPr>
          <p:spPr>
            <a:xfrm>
              <a:off x="6480658" y="890246"/>
              <a:ext cx="0" cy="1186458"/>
            </a:xfrm>
            <a:prstGeom prst="line">
              <a:avLst/>
            </a:prstGeom>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A563B6C-A59A-4FD6-AA6F-33518C09EF62}"/>
                </a:ext>
              </a:extLst>
            </p:cNvPr>
            <p:cNvCxnSpPr>
              <a:cxnSpLocks/>
            </p:cNvCxnSpPr>
            <p:nvPr/>
          </p:nvCxnSpPr>
          <p:spPr>
            <a:xfrm flipV="1">
              <a:off x="5711346" y="1492475"/>
              <a:ext cx="769312" cy="548"/>
            </a:xfrm>
            <a:prstGeom prst="line">
              <a:avLst/>
            </a:prstGeom>
            <a:ln w="19050" cap="rnd">
              <a:solidFill>
                <a:srgbClr val="BFBFBF"/>
              </a:solidFill>
              <a:round/>
              <a:tailEnd type="non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22695A4-3789-4D7C-AE60-EA2137BB1468}"/>
              </a:ext>
            </a:extLst>
          </p:cNvPr>
          <p:cNvGrpSpPr/>
          <p:nvPr/>
        </p:nvGrpSpPr>
        <p:grpSpPr>
          <a:xfrm>
            <a:off x="3651680" y="4590849"/>
            <a:ext cx="769312" cy="1186458"/>
            <a:chOff x="5711346" y="890246"/>
            <a:chExt cx="769312" cy="1186458"/>
          </a:xfrm>
        </p:grpSpPr>
        <p:cxnSp>
          <p:nvCxnSpPr>
            <p:cNvPr id="29" name="Straight Connector 28">
              <a:extLst>
                <a:ext uri="{FF2B5EF4-FFF2-40B4-BE49-F238E27FC236}">
                  <a16:creationId xmlns:a16="http://schemas.microsoft.com/office/drawing/2014/main" id="{1B86DF54-BB65-478A-BA98-A05E895316EA}"/>
                </a:ext>
              </a:extLst>
            </p:cNvPr>
            <p:cNvCxnSpPr/>
            <p:nvPr/>
          </p:nvCxnSpPr>
          <p:spPr>
            <a:xfrm>
              <a:off x="6480658" y="890246"/>
              <a:ext cx="0" cy="118645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C6394A-B310-4D09-898C-BC793D98B47B}"/>
                </a:ext>
              </a:extLst>
            </p:cNvPr>
            <p:cNvCxnSpPr>
              <a:cxnSpLocks/>
            </p:cNvCxnSpPr>
            <p:nvPr/>
          </p:nvCxnSpPr>
          <p:spPr>
            <a:xfrm flipV="1">
              <a:off x="5711346" y="1492475"/>
              <a:ext cx="769312" cy="548"/>
            </a:xfrm>
            <a:prstGeom prst="line">
              <a:avLst/>
            </a:prstGeom>
            <a:ln w="19050" cap="rnd">
              <a:solidFill>
                <a:schemeClr val="accent1"/>
              </a:solidFill>
              <a:round/>
              <a:tailEnd type="none"/>
            </a:ln>
          </p:spPr>
          <p:style>
            <a:lnRef idx="1">
              <a:schemeClr val="accent1"/>
            </a:lnRef>
            <a:fillRef idx="0">
              <a:schemeClr val="accent1"/>
            </a:fillRef>
            <a:effectRef idx="0">
              <a:schemeClr val="accent1"/>
            </a:effectRef>
            <a:fontRef idx="minor">
              <a:schemeClr val="tx1"/>
            </a:fontRef>
          </p:style>
        </p:cxnSp>
      </p:grpSp>
      <p:sp>
        <p:nvSpPr>
          <p:cNvPr id="31" name="Text Placeholder 30">
            <a:extLst>
              <a:ext uri="{FF2B5EF4-FFF2-40B4-BE49-F238E27FC236}">
                <a16:creationId xmlns:a16="http://schemas.microsoft.com/office/drawing/2014/main" id="{E36BE583-9945-4DFB-A964-79516D5C12F2}"/>
              </a:ext>
            </a:extLst>
          </p:cNvPr>
          <p:cNvSpPr txBox="1">
            <a:spLocks/>
          </p:cNvSpPr>
          <p:nvPr/>
        </p:nvSpPr>
        <p:spPr>
          <a:xfrm>
            <a:off x="4589877" y="4609944"/>
            <a:ext cx="4956753" cy="1211035"/>
          </a:xfrm>
          <a:prstGeom prst="rect">
            <a:avLst/>
          </a:prstGeom>
        </p:spPr>
        <p:txBody>
          <a:bodyPr>
            <a:noAutofit/>
          </a:bodyPr>
          <a:lstStyle>
            <a:lvl1pPr marL="0" indent="0">
              <a:lnSpc>
                <a:spcPts val="1200"/>
              </a:lnSpc>
              <a:spcBef>
                <a:spcPts val="200"/>
              </a:spcBef>
              <a:buFontTx/>
              <a:buNone/>
              <a:defRPr sz="1200" b="1" i="0">
                <a:solidFill>
                  <a:schemeClr val="accent3"/>
                </a:solidFill>
              </a:defRPr>
            </a:lvl1pPr>
            <a:lvl2pPr marL="91440" indent="-91440">
              <a:lnSpc>
                <a:spcPts val="1200"/>
              </a:lnSpc>
              <a:spcBef>
                <a:spcPts val="200"/>
              </a:spcBef>
              <a:buFont typeface="Arial"/>
              <a:buChar char="•"/>
              <a:defRPr sz="1000"/>
            </a:lvl2pPr>
            <a:lvl3pPr marL="91440" indent="-91440">
              <a:lnSpc>
                <a:spcPts val="1200"/>
              </a:lnSpc>
              <a:spcBef>
                <a:spcPts val="200"/>
              </a:spcBef>
              <a:buFont typeface="Arial"/>
              <a:buChar char="•"/>
              <a:defRPr sz="1000"/>
            </a:lvl3pPr>
            <a:lvl4pPr marL="91440" indent="-91440">
              <a:lnSpc>
                <a:spcPts val="1200"/>
              </a:lnSpc>
              <a:spcBef>
                <a:spcPts val="200"/>
              </a:spcBef>
              <a:buFont typeface="Arial"/>
              <a:buChar char="•"/>
              <a:defRPr sz="1000"/>
            </a:lvl4pPr>
            <a:lvl5pPr marL="91440" indent="-91440">
              <a:lnSpc>
                <a:spcPts val="1200"/>
              </a:lnSpc>
              <a:spcBef>
                <a:spcPts val="200"/>
              </a:spcBef>
              <a:buFont typeface="Arial"/>
              <a:buChar char="•"/>
              <a:defRPr sz="1000"/>
            </a:lvl5pPr>
          </a:lstStyle>
          <a:p>
            <a:pPr marL="0" marR="0" lvl="0" indent="0" algn="l" defTabSz="914400" rtl="0" eaLnBrk="1" fontAlgn="base" latinLnBrk="0" hangingPunct="1">
              <a:lnSpc>
                <a:spcPct val="100000"/>
              </a:lnSpc>
              <a:spcBef>
                <a:spcPts val="200"/>
              </a:spcBef>
              <a:spcAft>
                <a:spcPct val="0"/>
              </a:spcAft>
              <a:buClrTx/>
              <a:buSzTx/>
              <a:buFontTx/>
              <a:buNone/>
              <a:tabLst/>
              <a:defRPr/>
            </a:pPr>
            <a:r>
              <a:rPr kumimoji="0" lang="en-US" sz="1800" b="1" i="0" u="none" strike="noStrike" kern="1200" cap="none" spc="0" normalizeH="0" baseline="0" noProof="0">
                <a:ln>
                  <a:noFill/>
                </a:ln>
                <a:solidFill>
                  <a:srgbClr val="00A3E0"/>
                </a:solidFill>
                <a:effectLst/>
                <a:uLnTx/>
                <a:uFillTx/>
                <a:latin typeface="Arial" panose="020B0604020202020204"/>
                <a:ea typeface="+mn-ea"/>
                <a:cs typeface="+mn-cs"/>
              </a:rPr>
              <a:t>Launch Sequence Over Time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Canada's Launch Sequence Over Time</a:t>
            </a:r>
          </a:p>
          <a:p>
            <a:pPr marL="173736" marR="0" lvl="0" indent="-173736" algn="l" defTabSz="914400" rtl="0" eaLnBrk="1" fontAlgn="auto" latinLnBrk="0" hangingPunct="1">
              <a:lnSpc>
                <a:spcPct val="100000"/>
              </a:lnSpc>
              <a:spcBef>
                <a:spcPts val="400"/>
              </a:spcBef>
              <a:spcAft>
                <a:spcPts val="0"/>
              </a:spcAft>
              <a:buClrTx/>
              <a:buSzTx/>
              <a:buFontTx/>
              <a:buChar char="•"/>
              <a:tabLst/>
              <a:defRPr/>
            </a:pPr>
            <a:r>
              <a:rPr kumimoji="0" lang="en-CA" sz="1400" b="0" i="0" u="none" strike="noStrike" kern="1200" cap="none" spc="0" normalizeH="0" baseline="0" noProof="0">
                <a:ln>
                  <a:noFill/>
                </a:ln>
                <a:solidFill>
                  <a:srgbClr val="2B3A42"/>
                </a:solidFill>
                <a:effectLst/>
                <a:uLnTx/>
                <a:uFillTx/>
                <a:latin typeface="Arial" panose="020B0604020202020204"/>
                <a:ea typeface="+mn-ea"/>
                <a:cs typeface="+mn-cs"/>
              </a:rPr>
              <a:t>Global Launch Sequence Over Time</a:t>
            </a:r>
          </a:p>
        </p:txBody>
      </p:sp>
      <p:sp>
        <p:nvSpPr>
          <p:cNvPr id="32" name="Oval 31">
            <a:extLst>
              <a:ext uri="{FF2B5EF4-FFF2-40B4-BE49-F238E27FC236}">
                <a16:creationId xmlns:a16="http://schemas.microsoft.com/office/drawing/2014/main" id="{E2FBCB38-48F0-4868-9D8B-E210798700A1}"/>
              </a:ext>
            </a:extLst>
          </p:cNvPr>
          <p:cNvSpPr/>
          <p:nvPr/>
        </p:nvSpPr>
        <p:spPr>
          <a:xfrm>
            <a:off x="2462502" y="4600396"/>
            <a:ext cx="1189177" cy="116736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FFF"/>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3753488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p:txBody>
          <a:bodyPr/>
          <a:lstStyle/>
          <a:p>
            <a:r>
              <a:rPr lang="en-CA"/>
              <a:t>In 2021, Canada experienced the longest time to launch since 2012, with 2.1 years median time to launch and ranked at 9</a:t>
            </a:r>
            <a:r>
              <a:rPr lang="en-CA" baseline="30000"/>
              <a:t>th </a:t>
            </a:r>
            <a:r>
              <a:rPr lang="en-CA"/>
              <a:t>compared to other countries</a:t>
            </a:r>
          </a:p>
        </p:txBody>
      </p:sp>
      <p:sp>
        <p:nvSpPr>
          <p:cNvPr id="11" name="TextBox 10">
            <a:extLst>
              <a:ext uri="{FF2B5EF4-FFF2-40B4-BE49-F238E27FC236}">
                <a16:creationId xmlns:a16="http://schemas.microsoft.com/office/drawing/2014/main" id="{08E08354-83B8-43FB-9615-66C4F17EF502}"/>
              </a:ext>
            </a:extLst>
          </p:cNvPr>
          <p:cNvSpPr txBox="1"/>
          <p:nvPr/>
        </p:nvSpPr>
        <p:spPr>
          <a:xfrm>
            <a:off x="10075010" y="0"/>
            <a:ext cx="2116990"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A3E0"/>
                </a:solidFill>
                <a:effectLst/>
                <a:uLnTx/>
                <a:uFillTx/>
                <a:latin typeface="Arial" panose="020B0604020202020204"/>
                <a:ea typeface="+mn-ea"/>
                <a:cs typeface="+mn-cs"/>
              </a:rPr>
              <a:t>Canada’s Trend Over Time</a:t>
            </a:r>
          </a:p>
        </p:txBody>
      </p:sp>
      <p:sp>
        <p:nvSpPr>
          <p:cNvPr id="10" name="Rectangle 9">
            <a:extLst>
              <a:ext uri="{FF2B5EF4-FFF2-40B4-BE49-F238E27FC236}">
                <a16:creationId xmlns:a16="http://schemas.microsoft.com/office/drawing/2014/main" id="{E9E761A2-6E5E-4FCF-9C65-62F8F0E74E0C}"/>
              </a:ext>
            </a:extLst>
          </p:cNvPr>
          <p:cNvSpPr/>
          <p:nvPr/>
        </p:nvSpPr>
        <p:spPr>
          <a:xfrm>
            <a:off x="384694" y="6139607"/>
            <a:ext cx="109506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IQVIA MIDAS Database, all new launches within Jan 1, 2002 – Dec 31, 2021 (Data extracted on Mar 21, 2022). Top 25 countries based on 2021 sales. Austria and Sweden were excluded due to launch data quality. NAS: New active substance</a:t>
            </a:r>
          </a:p>
        </p:txBody>
      </p:sp>
      <p:graphicFrame>
        <p:nvGraphicFramePr>
          <p:cNvPr id="8" name="Chart 7">
            <a:extLst>
              <a:ext uri="{FF2B5EF4-FFF2-40B4-BE49-F238E27FC236}">
                <a16:creationId xmlns:a16="http://schemas.microsoft.com/office/drawing/2014/main" id="{69D692FF-0904-4FC5-8043-8B2B099BC343}"/>
              </a:ext>
            </a:extLst>
          </p:cNvPr>
          <p:cNvGraphicFramePr>
            <a:graphicFrameLocks/>
          </p:cNvGraphicFramePr>
          <p:nvPr/>
        </p:nvGraphicFramePr>
        <p:xfrm>
          <a:off x="334964" y="1257300"/>
          <a:ext cx="11269662" cy="4882307"/>
        </p:xfrm>
        <a:graphic>
          <a:graphicData uri="http://schemas.openxmlformats.org/drawingml/2006/chart">
            <c:chart xmlns:c="http://schemas.openxmlformats.org/drawingml/2006/chart" xmlns:r="http://schemas.openxmlformats.org/officeDocument/2006/relationships" r:id="rId2"/>
          </a:graphicData>
        </a:graphic>
      </p:graphicFrame>
      <p:sp>
        <p:nvSpPr>
          <p:cNvPr id="7" name="Arrow: Pentagon 6">
            <a:extLst>
              <a:ext uri="{FF2B5EF4-FFF2-40B4-BE49-F238E27FC236}">
                <a16:creationId xmlns:a16="http://schemas.microsoft.com/office/drawing/2014/main" id="{5FFEF853-CD1B-4455-A7D5-A3DE5FD5EBBA}"/>
              </a:ext>
            </a:extLst>
          </p:cNvPr>
          <p:cNvSpPr/>
          <p:nvPr/>
        </p:nvSpPr>
        <p:spPr>
          <a:xfrm>
            <a:off x="1" y="1140298"/>
            <a:ext cx="2160493" cy="301055"/>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FFFFFF"/>
                </a:solidFill>
                <a:effectLst/>
                <a:uLnTx/>
                <a:uFillTx/>
                <a:latin typeface="Arial" panose="020B0604020202020204"/>
                <a:ea typeface="+mn-ea"/>
                <a:cs typeface="+mn-cs"/>
              </a:rPr>
              <a:t>Year-over-year Analysis</a:t>
            </a:r>
            <a:endParaRPr kumimoji="0" lang="en-CA" sz="1300" b="1" i="1"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9720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BC064774-A795-4A15-B1AE-853C42758D58}"/>
              </a:ext>
            </a:extLst>
          </p:cNvPr>
          <p:cNvGraphicFramePr>
            <a:graphicFrameLocks/>
          </p:cNvGraphicFramePr>
          <p:nvPr/>
        </p:nvGraphicFramePr>
        <p:xfrm>
          <a:off x="-1165413" y="1080200"/>
          <a:ext cx="12770037" cy="5091999"/>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AF3220A9-47B5-461F-A499-BE56C7D97BEA}"/>
              </a:ext>
            </a:extLst>
          </p:cNvPr>
          <p:cNvSpPr/>
          <p:nvPr/>
        </p:nvSpPr>
        <p:spPr>
          <a:xfrm>
            <a:off x="-815788" y="1532965"/>
            <a:ext cx="1676400" cy="85164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2AD29B1-8847-4109-B8F8-0E5A59F7A829}"/>
              </a:ext>
            </a:extLst>
          </p:cNvPr>
          <p:cNvSpPr/>
          <p:nvPr/>
        </p:nvSpPr>
        <p:spPr>
          <a:xfrm rot="21098942">
            <a:off x="-831654" y="3579452"/>
            <a:ext cx="1954307" cy="82141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07397750-575A-4178-B765-B7718C3A5B76}"/>
              </a:ext>
            </a:extLst>
          </p:cNvPr>
          <p:cNvGraphicFramePr>
            <a:graphicFrameLocks/>
          </p:cNvGraphicFramePr>
          <p:nvPr/>
        </p:nvGraphicFramePr>
        <p:xfrm>
          <a:off x="334964" y="1080200"/>
          <a:ext cx="11269661" cy="50919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E7C9C4E2-9663-44F8-8B77-3EFAF87C7859}"/>
              </a:ext>
            </a:extLst>
          </p:cNvPr>
          <p:cNvSpPr>
            <a:spLocks noGrp="1"/>
          </p:cNvSpPr>
          <p:nvPr>
            <p:ph type="title"/>
          </p:nvPr>
        </p:nvSpPr>
        <p:spPr/>
        <p:txBody>
          <a:bodyPr/>
          <a:lstStyle/>
          <a:p>
            <a:r>
              <a:rPr lang="en-CA"/>
              <a:t>Number of annual NAS launches in Canada has declined every year since 2016 and lags behind the global NAS launches</a:t>
            </a:r>
          </a:p>
        </p:txBody>
      </p:sp>
      <p:sp>
        <p:nvSpPr>
          <p:cNvPr id="16" name="TextBox 15">
            <a:extLst>
              <a:ext uri="{FF2B5EF4-FFF2-40B4-BE49-F238E27FC236}">
                <a16:creationId xmlns:a16="http://schemas.microsoft.com/office/drawing/2014/main" id="{66110112-9A67-48B4-B117-4BF8020C071D}"/>
              </a:ext>
            </a:extLst>
          </p:cNvPr>
          <p:cNvSpPr txBox="1"/>
          <p:nvPr/>
        </p:nvSpPr>
        <p:spPr>
          <a:xfrm>
            <a:off x="10075010" y="0"/>
            <a:ext cx="2116990"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A3E0"/>
                </a:solidFill>
                <a:effectLst/>
                <a:uLnTx/>
                <a:uFillTx/>
                <a:latin typeface="Arial" panose="020B0604020202020204"/>
                <a:ea typeface="+mn-ea"/>
                <a:cs typeface="+mn-cs"/>
              </a:rPr>
              <a:t>Canada’s Trend Over Time</a:t>
            </a:r>
          </a:p>
        </p:txBody>
      </p:sp>
      <p:sp>
        <p:nvSpPr>
          <p:cNvPr id="10" name="Rectangle 9">
            <a:extLst>
              <a:ext uri="{FF2B5EF4-FFF2-40B4-BE49-F238E27FC236}">
                <a16:creationId xmlns:a16="http://schemas.microsoft.com/office/drawing/2014/main" id="{3516346C-19FB-4274-85BE-402FD9E5E054}"/>
              </a:ext>
            </a:extLst>
          </p:cNvPr>
          <p:cNvSpPr/>
          <p:nvPr/>
        </p:nvSpPr>
        <p:spPr>
          <a:xfrm>
            <a:off x="384694" y="6139607"/>
            <a:ext cx="109506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IQVIA MIDAS Database, all new launches within Jan 1, 2002 – Dec 31, 2021 (Data extracted on Mar 21, 2022). Top 25 countries based on 2021 sales. Austria and Sweden were excluded due to launch data quality. NAS: New active substance</a:t>
            </a:r>
          </a:p>
        </p:txBody>
      </p:sp>
      <p:sp>
        <p:nvSpPr>
          <p:cNvPr id="20" name="Rectangle 19">
            <a:extLst>
              <a:ext uri="{FF2B5EF4-FFF2-40B4-BE49-F238E27FC236}">
                <a16:creationId xmlns:a16="http://schemas.microsoft.com/office/drawing/2014/main" id="{EAEC1193-3BC6-4A73-ACEF-84298F3DCA58}"/>
              </a:ext>
            </a:extLst>
          </p:cNvPr>
          <p:cNvSpPr/>
          <p:nvPr/>
        </p:nvSpPr>
        <p:spPr>
          <a:xfrm>
            <a:off x="11243572" y="2663910"/>
            <a:ext cx="1538694" cy="72618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4" name="Group 3">
            <a:extLst>
              <a:ext uri="{FF2B5EF4-FFF2-40B4-BE49-F238E27FC236}">
                <a16:creationId xmlns:a16="http://schemas.microsoft.com/office/drawing/2014/main" id="{308BC04E-DC8E-44E2-BED3-D54F01C3D955}"/>
              </a:ext>
            </a:extLst>
          </p:cNvPr>
          <p:cNvGrpSpPr/>
          <p:nvPr/>
        </p:nvGrpSpPr>
        <p:grpSpPr>
          <a:xfrm>
            <a:off x="9363075" y="1257300"/>
            <a:ext cx="2219325" cy="2063396"/>
            <a:chOff x="9363075" y="1257300"/>
            <a:chExt cx="2219325" cy="2063396"/>
          </a:xfrm>
        </p:grpSpPr>
        <p:sp>
          <p:nvSpPr>
            <p:cNvPr id="9" name="Oval 8">
              <a:extLst>
                <a:ext uri="{FF2B5EF4-FFF2-40B4-BE49-F238E27FC236}">
                  <a16:creationId xmlns:a16="http://schemas.microsoft.com/office/drawing/2014/main" id="{BECD3FC8-6D9A-4D24-A4C2-5849E9B4B64B}"/>
                </a:ext>
              </a:extLst>
            </p:cNvPr>
            <p:cNvSpPr/>
            <p:nvPr/>
          </p:nvSpPr>
          <p:spPr>
            <a:xfrm>
              <a:off x="11155068" y="3212696"/>
              <a:ext cx="108000" cy="108000"/>
            </a:xfrm>
            <a:prstGeom prst="ellipse">
              <a:avLst/>
            </a:prstGeom>
            <a:solidFill>
              <a:schemeClr val="accent5"/>
            </a:solidFill>
            <a:ln w="28575"/>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 name="Speech Bubble: Rectangle 11">
              <a:extLst>
                <a:ext uri="{FF2B5EF4-FFF2-40B4-BE49-F238E27FC236}">
                  <a16:creationId xmlns:a16="http://schemas.microsoft.com/office/drawing/2014/main" id="{E25B2A29-0903-4508-89AF-27C59FE4A290}"/>
                </a:ext>
              </a:extLst>
            </p:cNvPr>
            <p:cNvSpPr/>
            <p:nvPr/>
          </p:nvSpPr>
          <p:spPr>
            <a:xfrm>
              <a:off x="9363075" y="1257300"/>
              <a:ext cx="2219325" cy="531617"/>
            </a:xfrm>
            <a:prstGeom prst="wedgeRectCallout">
              <a:avLst>
                <a:gd name="adj1" fmla="val 34246"/>
                <a:gd name="adj2" fmla="val 88465"/>
              </a:avLst>
            </a:prstGeom>
            <a:noFill/>
            <a:ln w="28575">
              <a:solidFill>
                <a:schemeClr val="accent5"/>
              </a:solidFill>
            </a:ln>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a:ln>
                    <a:noFill/>
                  </a:ln>
                  <a:solidFill>
                    <a:srgbClr val="00BFB3"/>
                  </a:solidFill>
                  <a:effectLst/>
                  <a:uLnTx/>
                  <a:uFillTx/>
                  <a:latin typeface="Arial" panose="020B0604020202020204"/>
                  <a:ea typeface="+mn-ea"/>
                  <a:cs typeface="+mn-cs"/>
                </a:rPr>
                <a:t>35 new drugs were launched in </a:t>
              </a:r>
              <a:r>
                <a:rPr kumimoji="0" lang="en-CA" sz="1400" b="1" i="1" u="none" strike="noStrike" kern="1200" cap="none" spc="0" normalizeH="0" baseline="0" noProof="0">
                  <a:ln>
                    <a:noFill/>
                  </a:ln>
                  <a:solidFill>
                    <a:srgbClr val="00BFB3"/>
                  </a:solidFill>
                  <a:effectLst/>
                  <a:uLnTx/>
                  <a:uFillTx/>
                  <a:latin typeface="Arial" panose="020B0604020202020204"/>
                  <a:ea typeface="+mn-ea"/>
                  <a:cs typeface="+mn-cs"/>
                </a:rPr>
                <a:t>US</a:t>
              </a:r>
              <a:r>
                <a:rPr kumimoji="0" lang="en-CA" sz="1400" b="0" i="1" u="none" strike="noStrike" kern="1200" cap="none" spc="0" normalizeH="0" baseline="0" noProof="0">
                  <a:ln>
                    <a:noFill/>
                  </a:ln>
                  <a:solidFill>
                    <a:srgbClr val="00BFB3"/>
                  </a:solidFill>
                  <a:effectLst/>
                  <a:uLnTx/>
                  <a:uFillTx/>
                  <a:latin typeface="Arial" panose="020B0604020202020204"/>
                  <a:ea typeface="+mn-ea"/>
                  <a:cs typeface="+mn-cs"/>
                </a:rPr>
                <a:t> in 2021</a:t>
              </a:r>
            </a:p>
          </p:txBody>
        </p:sp>
      </p:grpSp>
      <p:sp>
        <p:nvSpPr>
          <p:cNvPr id="13" name="Rectangle 12">
            <a:extLst>
              <a:ext uri="{FF2B5EF4-FFF2-40B4-BE49-F238E27FC236}">
                <a16:creationId xmlns:a16="http://schemas.microsoft.com/office/drawing/2014/main" id="{487496D5-0AE5-4624-BB91-17C342B56E0B}"/>
              </a:ext>
            </a:extLst>
          </p:cNvPr>
          <p:cNvSpPr/>
          <p:nvPr/>
        </p:nvSpPr>
        <p:spPr>
          <a:xfrm>
            <a:off x="11604625" y="1326776"/>
            <a:ext cx="1770716" cy="2976867"/>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E803D84-7BD5-4229-8EBF-8DED4F0527F3}"/>
              </a:ext>
            </a:extLst>
          </p:cNvPr>
          <p:cNvSpPr/>
          <p:nvPr/>
        </p:nvSpPr>
        <p:spPr>
          <a:xfrm rot="18846287">
            <a:off x="11144947" y="3017476"/>
            <a:ext cx="1770716" cy="41965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28" name="Group 27">
            <a:extLst>
              <a:ext uri="{FF2B5EF4-FFF2-40B4-BE49-F238E27FC236}">
                <a16:creationId xmlns:a16="http://schemas.microsoft.com/office/drawing/2014/main" id="{16E16972-A05C-4B6F-B6C5-7084B22A4314}"/>
              </a:ext>
            </a:extLst>
          </p:cNvPr>
          <p:cNvGrpSpPr/>
          <p:nvPr/>
        </p:nvGrpSpPr>
        <p:grpSpPr>
          <a:xfrm>
            <a:off x="2352132" y="5845139"/>
            <a:ext cx="2891012" cy="276999"/>
            <a:chOff x="1958008" y="1775996"/>
            <a:chExt cx="2891012" cy="276999"/>
          </a:xfrm>
        </p:grpSpPr>
        <p:cxnSp>
          <p:nvCxnSpPr>
            <p:cNvPr id="23" name="Straight Connector 22">
              <a:extLst>
                <a:ext uri="{FF2B5EF4-FFF2-40B4-BE49-F238E27FC236}">
                  <a16:creationId xmlns:a16="http://schemas.microsoft.com/office/drawing/2014/main" id="{326065D0-1E65-46B3-80B4-CD7476C0CAB8}"/>
                </a:ext>
              </a:extLst>
            </p:cNvPr>
            <p:cNvCxnSpPr>
              <a:cxnSpLocks/>
            </p:cNvCxnSpPr>
            <p:nvPr/>
          </p:nvCxnSpPr>
          <p:spPr>
            <a:xfrm>
              <a:off x="1958008" y="1914496"/>
              <a:ext cx="36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5253ACA1-5A9A-461A-BF7D-1825190B53F4}"/>
                </a:ext>
              </a:extLst>
            </p:cNvPr>
            <p:cNvSpPr/>
            <p:nvPr/>
          </p:nvSpPr>
          <p:spPr>
            <a:xfrm>
              <a:off x="2097157" y="1878496"/>
              <a:ext cx="72000" cy="72000"/>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664C5DEE-BD16-4231-ACC9-40CE4A0618FE}"/>
                </a:ext>
              </a:extLst>
            </p:cNvPr>
            <p:cNvSpPr txBox="1"/>
            <p:nvPr/>
          </p:nvSpPr>
          <p:spPr>
            <a:xfrm>
              <a:off x="2277482" y="1775996"/>
              <a:ext cx="257153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3B02A"/>
                  </a:solidFill>
                  <a:effectLst/>
                  <a:uLnTx/>
                  <a:uFillTx/>
                  <a:latin typeface="Arial" panose="020B0604020202020204"/>
                  <a:ea typeface="+mn-ea"/>
                  <a:cs typeface="+mn-cs"/>
                </a:rPr>
                <a:t>Number of NAS Launched Globally</a:t>
              </a:r>
              <a:endParaRPr kumimoji="0" lang="en-CA" sz="1200" b="0" i="0" u="none" strike="noStrike" kern="1200" cap="none" spc="0" normalizeH="0" baseline="0" noProof="0" err="1">
                <a:ln>
                  <a:noFill/>
                </a:ln>
                <a:solidFill>
                  <a:srgbClr val="43B02A"/>
                </a:solidFill>
                <a:effectLst/>
                <a:uLnTx/>
                <a:uFillTx/>
                <a:latin typeface="Arial" panose="020B0604020202020204"/>
                <a:ea typeface="+mn-ea"/>
                <a:cs typeface="+mn-cs"/>
              </a:endParaRPr>
            </a:p>
          </p:txBody>
        </p:sp>
      </p:grpSp>
      <p:grpSp>
        <p:nvGrpSpPr>
          <p:cNvPr id="29" name="Group 28">
            <a:extLst>
              <a:ext uri="{FF2B5EF4-FFF2-40B4-BE49-F238E27FC236}">
                <a16:creationId xmlns:a16="http://schemas.microsoft.com/office/drawing/2014/main" id="{19132A41-2902-499F-AE45-4D7364DBE23D}"/>
              </a:ext>
            </a:extLst>
          </p:cNvPr>
          <p:cNvGrpSpPr/>
          <p:nvPr/>
        </p:nvGrpSpPr>
        <p:grpSpPr>
          <a:xfrm>
            <a:off x="6327793" y="5845139"/>
            <a:ext cx="3035282" cy="276999"/>
            <a:chOff x="1958008" y="1775996"/>
            <a:chExt cx="3035282" cy="276999"/>
          </a:xfrm>
        </p:grpSpPr>
        <p:cxnSp>
          <p:nvCxnSpPr>
            <p:cNvPr id="30" name="Straight Connector 29">
              <a:extLst>
                <a:ext uri="{FF2B5EF4-FFF2-40B4-BE49-F238E27FC236}">
                  <a16:creationId xmlns:a16="http://schemas.microsoft.com/office/drawing/2014/main" id="{5A9B1789-D3FB-411F-BA86-529059E4E8BB}"/>
                </a:ext>
              </a:extLst>
            </p:cNvPr>
            <p:cNvCxnSpPr>
              <a:cxnSpLocks/>
            </p:cNvCxnSpPr>
            <p:nvPr/>
          </p:nvCxnSpPr>
          <p:spPr>
            <a:xfrm>
              <a:off x="1958008" y="1914496"/>
              <a:ext cx="3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5C9EABD3-0E14-4846-884C-16090AD9470B}"/>
                </a:ext>
              </a:extLst>
            </p:cNvPr>
            <p:cNvSpPr/>
            <p:nvPr/>
          </p:nvSpPr>
          <p:spPr>
            <a:xfrm>
              <a:off x="2097157" y="1878496"/>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8B2447D9-C4BC-408C-927A-BCE57F6878A3}"/>
                </a:ext>
              </a:extLst>
            </p:cNvPr>
            <p:cNvSpPr txBox="1"/>
            <p:nvPr/>
          </p:nvSpPr>
          <p:spPr>
            <a:xfrm>
              <a:off x="2277482" y="1775996"/>
              <a:ext cx="271580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A3E0"/>
                  </a:solidFill>
                  <a:effectLst/>
                  <a:uLnTx/>
                  <a:uFillTx/>
                  <a:latin typeface="Arial" panose="020B0604020202020204"/>
                  <a:ea typeface="+mn-ea"/>
                  <a:cs typeface="+mn-cs"/>
                </a:rPr>
                <a:t>Number of NAS Launched in Canada</a:t>
              </a:r>
              <a:endParaRPr kumimoji="0" lang="en-CA" sz="1200" b="0" i="0" u="none" strike="noStrike" kern="1200" cap="none" spc="0" normalizeH="0" baseline="0" noProof="0" err="1">
                <a:ln>
                  <a:noFill/>
                </a:ln>
                <a:solidFill>
                  <a:srgbClr val="00A3E0"/>
                </a:solidFill>
                <a:effectLst/>
                <a:uLnTx/>
                <a:uFillTx/>
                <a:latin typeface="Arial" panose="020B0604020202020204"/>
                <a:ea typeface="+mn-ea"/>
                <a:cs typeface="+mn-cs"/>
              </a:endParaRPr>
            </a:p>
          </p:txBody>
        </p:sp>
      </p:grpSp>
      <p:sp>
        <p:nvSpPr>
          <p:cNvPr id="24" name="Arrow: Pentagon 23">
            <a:extLst>
              <a:ext uri="{FF2B5EF4-FFF2-40B4-BE49-F238E27FC236}">
                <a16:creationId xmlns:a16="http://schemas.microsoft.com/office/drawing/2014/main" id="{1787A4B2-889C-448A-8C2D-A1C15DF2AF91}"/>
              </a:ext>
            </a:extLst>
          </p:cNvPr>
          <p:cNvSpPr/>
          <p:nvPr/>
        </p:nvSpPr>
        <p:spPr>
          <a:xfrm>
            <a:off x="1" y="1140298"/>
            <a:ext cx="2160493" cy="301055"/>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FFFFFF"/>
                </a:solidFill>
                <a:effectLst/>
                <a:uLnTx/>
                <a:uFillTx/>
                <a:latin typeface="Arial" panose="020B0604020202020204"/>
                <a:ea typeface="+mn-ea"/>
                <a:cs typeface="+mn-cs"/>
              </a:rPr>
              <a:t>Year-over-year Analysis</a:t>
            </a:r>
            <a:endParaRPr kumimoji="0" lang="en-CA" sz="1300" b="1" i="1"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853923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84694" y="294468"/>
            <a:ext cx="11338560" cy="768263"/>
          </a:xfrm>
        </p:spPr>
        <p:txBody>
          <a:bodyPr/>
          <a:lstStyle/>
          <a:p>
            <a:r>
              <a:rPr lang="en-US"/>
              <a:t>Comparing with top 3 countries, there are fewer NAS launched in Canada within 2 years following the global launch</a:t>
            </a:r>
            <a:endParaRPr lang="en-CA"/>
          </a:p>
        </p:txBody>
      </p:sp>
      <p:sp>
        <p:nvSpPr>
          <p:cNvPr id="11" name="TextBox 10">
            <a:extLst>
              <a:ext uri="{FF2B5EF4-FFF2-40B4-BE49-F238E27FC236}">
                <a16:creationId xmlns:a16="http://schemas.microsoft.com/office/drawing/2014/main" id="{08E08354-83B8-43FB-9615-66C4F17EF502}"/>
              </a:ext>
            </a:extLst>
          </p:cNvPr>
          <p:cNvSpPr txBox="1"/>
          <p:nvPr/>
        </p:nvSpPr>
        <p:spPr>
          <a:xfrm>
            <a:off x="10075010" y="0"/>
            <a:ext cx="2116990"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A3E0"/>
                </a:solidFill>
                <a:effectLst/>
                <a:uLnTx/>
                <a:uFillTx/>
                <a:latin typeface="Arial" panose="020B0604020202020204"/>
                <a:ea typeface="+mn-ea"/>
                <a:cs typeface="+mn-cs"/>
              </a:rPr>
              <a:t>Canada’s Trend Over Time</a:t>
            </a:r>
          </a:p>
        </p:txBody>
      </p:sp>
      <p:sp>
        <p:nvSpPr>
          <p:cNvPr id="31" name="Rectangle 30">
            <a:extLst>
              <a:ext uri="{FF2B5EF4-FFF2-40B4-BE49-F238E27FC236}">
                <a16:creationId xmlns:a16="http://schemas.microsoft.com/office/drawing/2014/main" id="{11EDB1B3-887E-4A7C-956E-F9A725DC48D6}"/>
              </a:ext>
            </a:extLst>
          </p:cNvPr>
          <p:cNvSpPr/>
          <p:nvPr/>
        </p:nvSpPr>
        <p:spPr>
          <a:xfrm>
            <a:off x="384694" y="6139607"/>
            <a:ext cx="109506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IQVIA MIDAS Database, all new launches within Jan 1, 2002 – Dec 31, 2021 (Data extracted on Mar 21, 2022). Top 25 countries based on 2021 sales. Austria and Sweden were excluded due to launch data quality. NAS: New active substance</a:t>
            </a:r>
          </a:p>
        </p:txBody>
      </p:sp>
      <p:graphicFrame>
        <p:nvGraphicFramePr>
          <p:cNvPr id="9" name="Chart 8">
            <a:extLst>
              <a:ext uri="{FF2B5EF4-FFF2-40B4-BE49-F238E27FC236}">
                <a16:creationId xmlns:a16="http://schemas.microsoft.com/office/drawing/2014/main" id="{96F59002-B737-4958-B095-A415110D0A7A}"/>
              </a:ext>
            </a:extLst>
          </p:cNvPr>
          <p:cNvGraphicFramePr>
            <a:graphicFrameLocks/>
          </p:cNvGraphicFramePr>
          <p:nvPr/>
        </p:nvGraphicFramePr>
        <p:xfrm>
          <a:off x="334961" y="1310983"/>
          <a:ext cx="11570899" cy="48286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8BBDFC5F-6D97-411D-80E8-43963A2E5F7C}"/>
              </a:ext>
            </a:extLst>
          </p:cNvPr>
          <p:cNvSpPr/>
          <p:nvPr/>
        </p:nvSpPr>
        <p:spPr>
          <a:xfrm>
            <a:off x="11201400" y="3557015"/>
            <a:ext cx="403225" cy="1911097"/>
          </a:xfrm>
          <a:prstGeom prst="rect">
            <a:avLst/>
          </a:prstGeom>
          <a:noFill/>
          <a:ln w="19050">
            <a:solidFill>
              <a:schemeClr val="accent4"/>
            </a:solidFill>
            <a:prstDash val="dash"/>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Arrow: Pentagon 7">
            <a:extLst>
              <a:ext uri="{FF2B5EF4-FFF2-40B4-BE49-F238E27FC236}">
                <a16:creationId xmlns:a16="http://schemas.microsoft.com/office/drawing/2014/main" id="{C2B75B20-EE0A-4ACB-970A-62657DE1D90C}"/>
              </a:ext>
            </a:extLst>
          </p:cNvPr>
          <p:cNvSpPr/>
          <p:nvPr/>
        </p:nvSpPr>
        <p:spPr>
          <a:xfrm>
            <a:off x="1" y="1140298"/>
            <a:ext cx="2160493" cy="301055"/>
          </a:xfrm>
          <a:prstGeom prst="homePlate">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1" u="none" strike="noStrike" kern="1200" cap="none" spc="0" normalizeH="0" baseline="0" noProof="0">
                <a:ln>
                  <a:noFill/>
                </a:ln>
                <a:solidFill>
                  <a:srgbClr val="FFFFFF"/>
                </a:solidFill>
                <a:effectLst/>
                <a:uLnTx/>
                <a:uFillTx/>
                <a:latin typeface="Arial" panose="020B0604020202020204"/>
                <a:ea typeface="+mn-ea"/>
                <a:cs typeface="+mn-cs"/>
              </a:rPr>
              <a:t>Year-over-year Analysis</a:t>
            </a:r>
            <a:endParaRPr kumimoji="0" lang="en-CA" sz="1300" b="1" i="1" u="none" strike="noStrike" kern="1200" cap="none" spc="0" normalizeH="0" baseline="0" noProof="0" err="1">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2750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888B4C3D-65D5-43D3-9798-F9D802147857}"/>
              </a:ext>
            </a:extLst>
          </p:cNvPr>
          <p:cNvGrpSpPr/>
          <p:nvPr/>
        </p:nvGrpSpPr>
        <p:grpSpPr>
          <a:xfrm>
            <a:off x="4617601" y="3655659"/>
            <a:ext cx="4038673" cy="779122"/>
            <a:chOff x="541128" y="5194389"/>
            <a:chExt cx="4038673" cy="779122"/>
          </a:xfrm>
        </p:grpSpPr>
        <p:sp>
          <p:nvSpPr>
            <p:cNvPr id="137" name="Text Placeholder 6">
              <a:extLst>
                <a:ext uri="{FF2B5EF4-FFF2-40B4-BE49-F238E27FC236}">
                  <a16:creationId xmlns:a16="http://schemas.microsoft.com/office/drawing/2014/main" id="{81A384C5-0021-4A3F-AA58-BFE33C335578}"/>
                </a:ext>
              </a:extLst>
            </p:cNvPr>
            <p:cNvSpPr txBox="1">
              <a:spLocks/>
            </p:cNvSpPr>
            <p:nvPr/>
          </p:nvSpPr>
          <p:spPr>
            <a:xfrm>
              <a:off x="1200809" y="5249730"/>
              <a:ext cx="3378992"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8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 in Systemic Anti-infectives</a:t>
              </a:r>
            </a:p>
          </p:txBody>
        </p:sp>
        <p:grpSp>
          <p:nvGrpSpPr>
            <p:cNvPr id="138" name="Group 137">
              <a:extLst>
                <a:ext uri="{FF2B5EF4-FFF2-40B4-BE49-F238E27FC236}">
                  <a16:creationId xmlns:a16="http://schemas.microsoft.com/office/drawing/2014/main" id="{5557091E-88CB-4E1A-908C-5083140BBE71}"/>
                </a:ext>
              </a:extLst>
            </p:cNvPr>
            <p:cNvGrpSpPr/>
            <p:nvPr/>
          </p:nvGrpSpPr>
          <p:grpSpPr>
            <a:xfrm>
              <a:off x="541128" y="5194389"/>
              <a:ext cx="673707" cy="661349"/>
              <a:chOff x="541128" y="5194389"/>
              <a:chExt cx="673707" cy="661349"/>
            </a:xfrm>
          </p:grpSpPr>
          <p:sp>
            <p:nvSpPr>
              <p:cNvPr id="139" name="Oval 138">
                <a:extLst>
                  <a:ext uri="{FF2B5EF4-FFF2-40B4-BE49-F238E27FC236}">
                    <a16:creationId xmlns:a16="http://schemas.microsoft.com/office/drawing/2014/main" id="{F83AE630-9E5A-4336-A904-191DE30388F7}"/>
                  </a:ext>
                </a:extLst>
              </p:cNvPr>
              <p:cNvSpPr/>
              <p:nvPr/>
            </p:nvSpPr>
            <p:spPr>
              <a:xfrm>
                <a:off x="541128" y="5194389"/>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0" name="Graphic 139">
                <a:extLst>
                  <a:ext uri="{FF2B5EF4-FFF2-40B4-BE49-F238E27FC236}">
                    <a16:creationId xmlns:a16="http://schemas.microsoft.com/office/drawing/2014/main" id="{DEA8C7DA-66B2-4146-99BE-CEAD8E8573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611" y="5201162"/>
                <a:ext cx="640080" cy="640080"/>
              </a:xfrm>
              <a:prstGeom prst="rect">
                <a:avLst/>
              </a:prstGeom>
            </p:spPr>
          </p:pic>
        </p:grpSp>
      </p:grpSp>
      <p:sp>
        <p:nvSpPr>
          <p:cNvPr id="3" name="Title 2">
            <a:extLst>
              <a:ext uri="{FF2B5EF4-FFF2-40B4-BE49-F238E27FC236}">
                <a16:creationId xmlns:a16="http://schemas.microsoft.com/office/drawing/2014/main" id="{813E85BA-B0EA-40EC-B0E8-B88E257AAB2B}"/>
              </a:ext>
            </a:extLst>
          </p:cNvPr>
          <p:cNvSpPr>
            <a:spLocks noGrp="1"/>
          </p:cNvSpPr>
          <p:nvPr>
            <p:ph type="title"/>
          </p:nvPr>
        </p:nvSpPr>
        <p:spPr>
          <a:xfrm>
            <a:off x="384694" y="294468"/>
            <a:ext cx="11564052" cy="768263"/>
          </a:xfrm>
        </p:spPr>
        <p:txBody>
          <a:bodyPr/>
          <a:lstStyle/>
          <a:p>
            <a:r>
              <a:rPr lang="en-CA"/>
              <a:t>Among 26 NAS launched globally in 2019, 54% of them were not launched in Canada within 2 years</a:t>
            </a:r>
          </a:p>
        </p:txBody>
      </p:sp>
      <p:sp>
        <p:nvSpPr>
          <p:cNvPr id="11" name="TextBox 10">
            <a:extLst>
              <a:ext uri="{FF2B5EF4-FFF2-40B4-BE49-F238E27FC236}">
                <a16:creationId xmlns:a16="http://schemas.microsoft.com/office/drawing/2014/main" id="{08E08354-83B8-43FB-9615-66C4F17EF502}"/>
              </a:ext>
            </a:extLst>
          </p:cNvPr>
          <p:cNvSpPr txBox="1"/>
          <p:nvPr/>
        </p:nvSpPr>
        <p:spPr>
          <a:xfrm>
            <a:off x="10075010" y="0"/>
            <a:ext cx="2116990"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A3E0"/>
                </a:solidFill>
                <a:effectLst/>
                <a:uLnTx/>
                <a:uFillTx/>
                <a:latin typeface="Arial" panose="020B0604020202020204"/>
                <a:ea typeface="+mn-ea"/>
                <a:cs typeface="+mn-cs"/>
              </a:rPr>
              <a:t>Canada’s Trend Over Time</a:t>
            </a:r>
          </a:p>
        </p:txBody>
      </p:sp>
      <p:grpSp>
        <p:nvGrpSpPr>
          <p:cNvPr id="118" name="Group 117">
            <a:extLst>
              <a:ext uri="{FF2B5EF4-FFF2-40B4-BE49-F238E27FC236}">
                <a16:creationId xmlns:a16="http://schemas.microsoft.com/office/drawing/2014/main" id="{05D7C76F-5EBD-49AA-A38A-CDD831271024}"/>
              </a:ext>
            </a:extLst>
          </p:cNvPr>
          <p:cNvGrpSpPr/>
          <p:nvPr/>
        </p:nvGrpSpPr>
        <p:grpSpPr>
          <a:xfrm>
            <a:off x="327157" y="2457446"/>
            <a:ext cx="2984713" cy="1943108"/>
            <a:chOff x="285075" y="2753952"/>
            <a:chExt cx="2581950" cy="1509806"/>
          </a:xfrm>
        </p:grpSpPr>
        <p:sp>
          <p:nvSpPr>
            <p:cNvPr id="117" name="Rectangle: Rounded Corners 116">
              <a:extLst>
                <a:ext uri="{FF2B5EF4-FFF2-40B4-BE49-F238E27FC236}">
                  <a16:creationId xmlns:a16="http://schemas.microsoft.com/office/drawing/2014/main" id="{EF6A31BC-C34C-4E07-87EA-13B9C18FD6E4}"/>
                </a:ext>
              </a:extLst>
            </p:cNvPr>
            <p:cNvSpPr/>
            <p:nvPr/>
          </p:nvSpPr>
          <p:spPr>
            <a:xfrm>
              <a:off x="285075" y="2753952"/>
              <a:ext cx="2581950" cy="150980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64AEF25E-4DC3-45C7-AE57-DAB98D6827A6}"/>
                </a:ext>
              </a:extLst>
            </p:cNvPr>
            <p:cNvSpPr/>
            <p:nvPr/>
          </p:nvSpPr>
          <p:spPr>
            <a:xfrm>
              <a:off x="324307" y="2833808"/>
              <a:ext cx="2503487" cy="1350095"/>
            </a:xfrm>
            <a:prstGeom prst="rect">
              <a:avLst/>
            </a:prstGeom>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a:ea typeface="+mn-ea"/>
                  <a:cs typeface="+mn-cs"/>
                </a:rPr>
                <a:t>14</a:t>
              </a: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 (54%)</a:t>
              </a: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out of 26 NAS launched globally in 2019 were not launched in Canada* within 2 years</a:t>
              </a:r>
            </a:p>
          </p:txBody>
        </p:sp>
      </p:grpSp>
      <p:grpSp>
        <p:nvGrpSpPr>
          <p:cNvPr id="113" name="Group 112">
            <a:extLst>
              <a:ext uri="{FF2B5EF4-FFF2-40B4-BE49-F238E27FC236}">
                <a16:creationId xmlns:a16="http://schemas.microsoft.com/office/drawing/2014/main" id="{37C961FB-F516-4EA9-897D-0409E6C815EC}"/>
              </a:ext>
            </a:extLst>
          </p:cNvPr>
          <p:cNvGrpSpPr/>
          <p:nvPr/>
        </p:nvGrpSpPr>
        <p:grpSpPr>
          <a:xfrm>
            <a:off x="3498517" y="1561486"/>
            <a:ext cx="896445" cy="3854169"/>
            <a:chOff x="5104959" y="1071241"/>
            <a:chExt cx="1047948" cy="4999163"/>
          </a:xfrm>
        </p:grpSpPr>
        <p:sp>
          <p:nvSpPr>
            <p:cNvPr id="114" name="Rectangle: Rounded Corners 7">
              <a:extLst>
                <a:ext uri="{FF2B5EF4-FFF2-40B4-BE49-F238E27FC236}">
                  <a16:creationId xmlns:a16="http://schemas.microsoft.com/office/drawing/2014/main" id="{28B23345-E1DA-46A3-A3A4-85474DA8C577}"/>
                </a:ext>
              </a:extLst>
            </p:cNvPr>
            <p:cNvSpPr/>
            <p:nvPr/>
          </p:nvSpPr>
          <p:spPr>
            <a:xfrm>
              <a:off x="5716525" y="1071241"/>
              <a:ext cx="436382" cy="4999163"/>
            </a:xfrm>
            <a:custGeom>
              <a:avLst/>
              <a:gdLst>
                <a:gd name="connsiteX0" fmla="*/ 0 w 1541806"/>
                <a:gd name="connsiteY0" fmla="*/ 770903 h 4645573"/>
                <a:gd name="connsiteX1" fmla="*/ 770903 w 1541806"/>
                <a:gd name="connsiteY1" fmla="*/ 0 h 4645573"/>
                <a:gd name="connsiteX2" fmla="*/ 770903 w 1541806"/>
                <a:gd name="connsiteY2" fmla="*/ 0 h 4645573"/>
                <a:gd name="connsiteX3" fmla="*/ 1541806 w 1541806"/>
                <a:gd name="connsiteY3" fmla="*/ 770903 h 4645573"/>
                <a:gd name="connsiteX4" fmla="*/ 1541806 w 1541806"/>
                <a:gd name="connsiteY4" fmla="*/ 3874670 h 4645573"/>
                <a:gd name="connsiteX5" fmla="*/ 770903 w 1541806"/>
                <a:gd name="connsiteY5" fmla="*/ 4645573 h 4645573"/>
                <a:gd name="connsiteX6" fmla="*/ 770903 w 1541806"/>
                <a:gd name="connsiteY6" fmla="*/ 4645573 h 4645573"/>
                <a:gd name="connsiteX7" fmla="*/ 0 w 1541806"/>
                <a:gd name="connsiteY7" fmla="*/ 3874670 h 4645573"/>
                <a:gd name="connsiteX8" fmla="*/ 0 w 1541806"/>
                <a:gd name="connsiteY8" fmla="*/ 770903 h 4645573"/>
                <a:gd name="connsiteX0" fmla="*/ 1541806 w 1633246"/>
                <a:gd name="connsiteY0" fmla="*/ 770903 h 4645573"/>
                <a:gd name="connsiteX1" fmla="*/ 1541806 w 1633246"/>
                <a:gd name="connsiteY1" fmla="*/ 3874670 h 4645573"/>
                <a:gd name="connsiteX2" fmla="*/ 770903 w 1633246"/>
                <a:gd name="connsiteY2" fmla="*/ 4645573 h 4645573"/>
                <a:gd name="connsiteX3" fmla="*/ 770903 w 1633246"/>
                <a:gd name="connsiteY3" fmla="*/ 4645573 h 4645573"/>
                <a:gd name="connsiteX4" fmla="*/ 0 w 1633246"/>
                <a:gd name="connsiteY4" fmla="*/ 3874670 h 4645573"/>
                <a:gd name="connsiteX5" fmla="*/ 0 w 1633246"/>
                <a:gd name="connsiteY5" fmla="*/ 770903 h 4645573"/>
                <a:gd name="connsiteX6" fmla="*/ 770903 w 1633246"/>
                <a:gd name="connsiteY6" fmla="*/ 0 h 4645573"/>
                <a:gd name="connsiteX7" fmla="*/ 770903 w 1633246"/>
                <a:gd name="connsiteY7" fmla="*/ 0 h 4645573"/>
                <a:gd name="connsiteX8" fmla="*/ 1633246 w 1633246"/>
                <a:gd name="connsiteY8" fmla="*/ 862343 h 4645573"/>
                <a:gd name="connsiteX0" fmla="*/ 1541806 w 1541806"/>
                <a:gd name="connsiteY0" fmla="*/ 770903 h 4645573"/>
                <a:gd name="connsiteX1" fmla="*/ 1541806 w 1541806"/>
                <a:gd name="connsiteY1" fmla="*/ 3874670 h 4645573"/>
                <a:gd name="connsiteX2" fmla="*/ 770903 w 1541806"/>
                <a:gd name="connsiteY2" fmla="*/ 4645573 h 4645573"/>
                <a:gd name="connsiteX3" fmla="*/ 770903 w 1541806"/>
                <a:gd name="connsiteY3" fmla="*/ 4645573 h 4645573"/>
                <a:gd name="connsiteX4" fmla="*/ 0 w 1541806"/>
                <a:gd name="connsiteY4" fmla="*/ 3874670 h 4645573"/>
                <a:gd name="connsiteX5" fmla="*/ 0 w 1541806"/>
                <a:gd name="connsiteY5" fmla="*/ 770903 h 4645573"/>
                <a:gd name="connsiteX6" fmla="*/ 770903 w 1541806"/>
                <a:gd name="connsiteY6" fmla="*/ 0 h 4645573"/>
                <a:gd name="connsiteX7" fmla="*/ 770903 w 1541806"/>
                <a:gd name="connsiteY7" fmla="*/ 0 h 4645573"/>
                <a:gd name="connsiteX0" fmla="*/ 1541806 w 1541806"/>
                <a:gd name="connsiteY0" fmla="*/ 3874670 h 4645573"/>
                <a:gd name="connsiteX1" fmla="*/ 770903 w 1541806"/>
                <a:gd name="connsiteY1" fmla="*/ 4645573 h 4645573"/>
                <a:gd name="connsiteX2" fmla="*/ 770903 w 1541806"/>
                <a:gd name="connsiteY2" fmla="*/ 4645573 h 4645573"/>
                <a:gd name="connsiteX3" fmla="*/ 0 w 1541806"/>
                <a:gd name="connsiteY3" fmla="*/ 3874670 h 4645573"/>
                <a:gd name="connsiteX4" fmla="*/ 0 w 1541806"/>
                <a:gd name="connsiteY4" fmla="*/ 770903 h 4645573"/>
                <a:gd name="connsiteX5" fmla="*/ 770903 w 1541806"/>
                <a:gd name="connsiteY5" fmla="*/ 0 h 4645573"/>
                <a:gd name="connsiteX6" fmla="*/ 770903 w 1541806"/>
                <a:gd name="connsiteY6" fmla="*/ 0 h 4645573"/>
                <a:gd name="connsiteX0" fmla="*/ 770903 w 770903"/>
                <a:gd name="connsiteY0" fmla="*/ 4645573 h 4645573"/>
                <a:gd name="connsiteX1" fmla="*/ 770903 w 770903"/>
                <a:gd name="connsiteY1" fmla="*/ 4645573 h 4645573"/>
                <a:gd name="connsiteX2" fmla="*/ 0 w 770903"/>
                <a:gd name="connsiteY2" fmla="*/ 3874670 h 4645573"/>
                <a:gd name="connsiteX3" fmla="*/ 0 w 770903"/>
                <a:gd name="connsiteY3" fmla="*/ 770903 h 4645573"/>
                <a:gd name="connsiteX4" fmla="*/ 770903 w 770903"/>
                <a:gd name="connsiteY4" fmla="*/ 0 h 4645573"/>
                <a:gd name="connsiteX5" fmla="*/ 770903 w 770903"/>
                <a:gd name="connsiteY5" fmla="*/ 0 h 464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903" h="4645573">
                  <a:moveTo>
                    <a:pt x="770903" y="4645573"/>
                  </a:moveTo>
                  <a:lnTo>
                    <a:pt x="770903" y="4645573"/>
                  </a:lnTo>
                  <a:cubicBezTo>
                    <a:pt x="345145" y="4645573"/>
                    <a:pt x="0" y="4300428"/>
                    <a:pt x="0" y="3874670"/>
                  </a:cubicBezTo>
                  <a:lnTo>
                    <a:pt x="0" y="770903"/>
                  </a:lnTo>
                  <a:cubicBezTo>
                    <a:pt x="0" y="345145"/>
                    <a:pt x="345145" y="0"/>
                    <a:pt x="770903" y="0"/>
                  </a:cubicBezTo>
                  <a:lnTo>
                    <a:pt x="770903" y="0"/>
                  </a:lnTo>
                </a:path>
              </a:pathLst>
            </a:custGeom>
            <a:noFill/>
            <a:ln w="38100" cap="rnd">
              <a:gradFill flip="none" rotWithShape="1">
                <a:gsLst>
                  <a:gs pos="0">
                    <a:schemeClr val="accent2">
                      <a:lumMod val="40000"/>
                      <a:lumOff val="60000"/>
                    </a:schemeClr>
                  </a:gs>
                  <a:gs pos="17000">
                    <a:schemeClr val="accent2">
                      <a:lumMod val="95000"/>
                      <a:lumOff val="5000"/>
                    </a:schemeClr>
                  </a:gs>
                  <a:gs pos="46000">
                    <a:schemeClr val="accent2">
                      <a:lumMod val="60000"/>
                    </a:schemeClr>
                  </a:gs>
                </a:gsLst>
                <a:lin ang="27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15" name="Straight Connector 114">
              <a:extLst>
                <a:ext uri="{FF2B5EF4-FFF2-40B4-BE49-F238E27FC236}">
                  <a16:creationId xmlns:a16="http://schemas.microsoft.com/office/drawing/2014/main" id="{74E10B11-C2D5-4D3A-8E28-DC13AF4FFF98}"/>
                </a:ext>
              </a:extLst>
            </p:cNvPr>
            <p:cNvCxnSpPr>
              <a:cxnSpLocks/>
            </p:cNvCxnSpPr>
            <p:nvPr/>
          </p:nvCxnSpPr>
          <p:spPr>
            <a:xfrm flipH="1">
              <a:off x="5104959" y="3570823"/>
              <a:ext cx="611567" cy="0"/>
            </a:xfrm>
            <a:prstGeom prst="line">
              <a:avLst/>
            </a:prstGeom>
            <a:ln w="38100" cap="rnd">
              <a:gradFill flip="none" rotWithShape="1">
                <a:gsLst>
                  <a:gs pos="0">
                    <a:schemeClr val="accent2">
                      <a:lumMod val="40000"/>
                      <a:lumOff val="60000"/>
                    </a:schemeClr>
                  </a:gs>
                  <a:gs pos="17000">
                    <a:schemeClr val="accent2">
                      <a:lumMod val="95000"/>
                      <a:lumOff val="5000"/>
                    </a:schemeClr>
                  </a:gs>
                  <a:gs pos="46000">
                    <a:schemeClr val="accent2">
                      <a:lumMod val="60000"/>
                    </a:schemeClr>
                  </a:gs>
                </a:gsLst>
                <a:lin ang="2700000" scaled="1"/>
                <a:tileRect/>
              </a:gradFill>
              <a:round/>
              <a:tailEnd type="oval" w="lg" len="lg"/>
            </a:ln>
          </p:spPr>
          <p:style>
            <a:lnRef idx="1">
              <a:schemeClr val="accent1"/>
            </a:lnRef>
            <a:fillRef idx="0">
              <a:schemeClr val="accent1"/>
            </a:fillRef>
            <a:effectRef idx="0">
              <a:schemeClr val="accent1"/>
            </a:effectRef>
            <a:fontRef idx="minor">
              <a:schemeClr val="tx1"/>
            </a:fontRef>
          </p:style>
        </p:cxnSp>
      </p:grpSp>
      <p:sp>
        <p:nvSpPr>
          <p:cNvPr id="121" name="Rectangle 120">
            <a:extLst>
              <a:ext uri="{FF2B5EF4-FFF2-40B4-BE49-F238E27FC236}">
                <a16:creationId xmlns:a16="http://schemas.microsoft.com/office/drawing/2014/main" id="{E45AE127-5190-492C-B86B-3CE394897A91}"/>
              </a:ext>
            </a:extLst>
          </p:cNvPr>
          <p:cNvSpPr/>
          <p:nvPr/>
        </p:nvSpPr>
        <p:spPr>
          <a:xfrm>
            <a:off x="407865" y="5584179"/>
            <a:ext cx="11187616"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 NAS from all therapeutic areas were grouped into the “Rare Disease Area” group according to FDA Orphan Drug Designations and Approvals Database. Therefore, NAS in rare disease area were double counted in the “Rare Disease Area” group as well as corresponding therapeutic areas.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 1 NAS was grouped into “Others” and not listed here.</a:t>
            </a:r>
          </a:p>
        </p:txBody>
      </p:sp>
      <p:sp>
        <p:nvSpPr>
          <p:cNvPr id="109" name="Rectangle 108">
            <a:extLst>
              <a:ext uri="{FF2B5EF4-FFF2-40B4-BE49-F238E27FC236}">
                <a16:creationId xmlns:a16="http://schemas.microsoft.com/office/drawing/2014/main" id="{4804D2E6-3493-4FE8-831E-EB93B00E7897}"/>
              </a:ext>
            </a:extLst>
          </p:cNvPr>
          <p:cNvSpPr/>
          <p:nvPr/>
        </p:nvSpPr>
        <p:spPr>
          <a:xfrm>
            <a:off x="384694" y="6139607"/>
            <a:ext cx="109506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IQVIA MIDAS Database, all new launches within Jan 1, 2002 – Dec 31, 2021 (Data extracted on Mar 21, 2022). Top 25 countries based on 2021 sales. Austria and Sweden were excluded due to launch data quality. NAS: New active substance</a:t>
            </a:r>
          </a:p>
        </p:txBody>
      </p:sp>
      <p:grpSp>
        <p:nvGrpSpPr>
          <p:cNvPr id="110" name="Group 109">
            <a:extLst>
              <a:ext uri="{FF2B5EF4-FFF2-40B4-BE49-F238E27FC236}">
                <a16:creationId xmlns:a16="http://schemas.microsoft.com/office/drawing/2014/main" id="{0A2A05FE-C589-47B4-971C-24D043CED3EC}"/>
              </a:ext>
            </a:extLst>
          </p:cNvPr>
          <p:cNvGrpSpPr/>
          <p:nvPr/>
        </p:nvGrpSpPr>
        <p:grpSpPr>
          <a:xfrm>
            <a:off x="4617601" y="1348424"/>
            <a:ext cx="3358494" cy="752488"/>
            <a:chOff x="4613295" y="4421110"/>
            <a:chExt cx="3358494" cy="752488"/>
          </a:xfrm>
        </p:grpSpPr>
        <p:sp>
          <p:nvSpPr>
            <p:cNvPr id="111" name="Text Placeholder 6">
              <a:extLst>
                <a:ext uri="{FF2B5EF4-FFF2-40B4-BE49-F238E27FC236}">
                  <a16:creationId xmlns:a16="http://schemas.microsoft.com/office/drawing/2014/main" id="{5F69F1D6-205A-4DF1-B174-DF282E9BC6BB}"/>
                </a:ext>
              </a:extLst>
            </p:cNvPr>
            <p:cNvSpPr txBox="1">
              <a:spLocks/>
            </p:cNvSpPr>
            <p:nvPr/>
          </p:nvSpPr>
          <p:spPr>
            <a:xfrm>
              <a:off x="5272977" y="4449817"/>
              <a:ext cx="2698812"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2800" b="1" i="0" u="none" strike="noStrike" kern="1200" cap="none" spc="0" normalizeH="0" baseline="0" noProof="0">
                  <a:ln>
                    <a:noFill/>
                  </a:ln>
                  <a:solidFill>
                    <a:srgbClr val="00A3E0"/>
                  </a:solidFill>
                  <a:effectLst/>
                  <a:uLnTx/>
                  <a:uFillTx/>
                  <a:latin typeface="Arial" panose="020B0604020202020204"/>
                  <a:ea typeface="Noto Sans" panose="020B0502040504020204" pitchFamily="34"/>
                  <a:cs typeface="Noto Sans" panose="020B0502040504020204" pitchFamily="34"/>
                </a:rPr>
                <a:t>5</a:t>
              </a:r>
              <a:r>
                <a:rPr kumimoji="0" lang="en-US" sz="1800" b="1" i="0" u="none" strike="noStrike" kern="1200" cap="none" spc="0" normalizeH="0" baseline="0" noProof="0">
                  <a:ln>
                    <a:noFill/>
                  </a:ln>
                  <a:solidFill>
                    <a:srgbClr val="00A3E0"/>
                  </a:solidFill>
                  <a:effectLst/>
                  <a:uLnTx/>
                  <a:uFillTx/>
                  <a:latin typeface="Arial" panose="020B0604020202020204"/>
                  <a:ea typeface="Noto Sans" panose="020B0502040504020204" pitchFamily="34"/>
                  <a:cs typeface="Noto Sans" panose="020B0502040504020204" pitchFamily="34"/>
                </a:rPr>
                <a:t> in Oncology</a:t>
              </a:r>
            </a:p>
          </p:txBody>
        </p:sp>
        <p:grpSp>
          <p:nvGrpSpPr>
            <p:cNvPr id="112" name="Group 111">
              <a:extLst>
                <a:ext uri="{FF2B5EF4-FFF2-40B4-BE49-F238E27FC236}">
                  <a16:creationId xmlns:a16="http://schemas.microsoft.com/office/drawing/2014/main" id="{799CEB48-8831-46A1-9CE7-32D9CBC5C925}"/>
                </a:ext>
              </a:extLst>
            </p:cNvPr>
            <p:cNvGrpSpPr/>
            <p:nvPr/>
          </p:nvGrpSpPr>
          <p:grpSpPr>
            <a:xfrm>
              <a:off x="4613295" y="4421110"/>
              <a:ext cx="673707" cy="661349"/>
              <a:chOff x="4613295" y="4421110"/>
              <a:chExt cx="673707" cy="661349"/>
            </a:xfrm>
          </p:grpSpPr>
          <p:sp>
            <p:nvSpPr>
              <p:cNvPr id="116" name="Oval 115">
                <a:extLst>
                  <a:ext uri="{FF2B5EF4-FFF2-40B4-BE49-F238E27FC236}">
                    <a16:creationId xmlns:a16="http://schemas.microsoft.com/office/drawing/2014/main" id="{B15EDD6A-79BB-40FA-871F-105D59915144}"/>
                  </a:ext>
                </a:extLst>
              </p:cNvPr>
              <p:cNvSpPr/>
              <p:nvPr/>
            </p:nvSpPr>
            <p:spPr>
              <a:xfrm>
                <a:off x="4613295" y="4421110"/>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9" name="Graphic 118">
                <a:extLst>
                  <a:ext uri="{FF2B5EF4-FFF2-40B4-BE49-F238E27FC236}">
                    <a16:creationId xmlns:a16="http://schemas.microsoft.com/office/drawing/2014/main" id="{F2DC77AF-D22E-436D-B149-26DF89318F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0108" y="4431744"/>
                <a:ext cx="640080" cy="640080"/>
              </a:xfrm>
              <a:prstGeom prst="rect">
                <a:avLst/>
              </a:prstGeom>
            </p:spPr>
          </p:pic>
        </p:grpSp>
      </p:grpSp>
      <p:grpSp>
        <p:nvGrpSpPr>
          <p:cNvPr id="120" name="Group 119">
            <a:extLst>
              <a:ext uri="{FF2B5EF4-FFF2-40B4-BE49-F238E27FC236}">
                <a16:creationId xmlns:a16="http://schemas.microsoft.com/office/drawing/2014/main" id="{F49EB51D-965C-4692-8220-40B0540121DC}"/>
              </a:ext>
            </a:extLst>
          </p:cNvPr>
          <p:cNvGrpSpPr/>
          <p:nvPr/>
        </p:nvGrpSpPr>
        <p:grpSpPr>
          <a:xfrm>
            <a:off x="4617601" y="2481700"/>
            <a:ext cx="3601018" cy="788274"/>
            <a:chOff x="4613295" y="2083765"/>
            <a:chExt cx="3601018" cy="788274"/>
          </a:xfrm>
        </p:grpSpPr>
        <p:sp>
          <p:nvSpPr>
            <p:cNvPr id="122" name="Text Placeholder 6">
              <a:extLst>
                <a:ext uri="{FF2B5EF4-FFF2-40B4-BE49-F238E27FC236}">
                  <a16:creationId xmlns:a16="http://schemas.microsoft.com/office/drawing/2014/main" id="{D8D9F30F-B10C-4BC6-8549-9957FA046339}"/>
                </a:ext>
              </a:extLst>
            </p:cNvPr>
            <p:cNvSpPr txBox="1">
              <a:spLocks/>
            </p:cNvSpPr>
            <p:nvPr/>
          </p:nvSpPr>
          <p:spPr>
            <a:xfrm>
              <a:off x="5272976" y="2148258"/>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8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2</a:t>
              </a: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 in Nervous System</a:t>
              </a:r>
            </a:p>
          </p:txBody>
        </p:sp>
        <p:grpSp>
          <p:nvGrpSpPr>
            <p:cNvPr id="123" name="Group 122">
              <a:extLst>
                <a:ext uri="{FF2B5EF4-FFF2-40B4-BE49-F238E27FC236}">
                  <a16:creationId xmlns:a16="http://schemas.microsoft.com/office/drawing/2014/main" id="{7DA743EF-509C-41AD-83B0-B6CD5CB628E5}"/>
                </a:ext>
              </a:extLst>
            </p:cNvPr>
            <p:cNvGrpSpPr/>
            <p:nvPr/>
          </p:nvGrpSpPr>
          <p:grpSpPr>
            <a:xfrm>
              <a:off x="4613295" y="2083765"/>
              <a:ext cx="673707" cy="661349"/>
              <a:chOff x="4613295" y="2083765"/>
              <a:chExt cx="673707" cy="661349"/>
            </a:xfrm>
          </p:grpSpPr>
          <p:sp>
            <p:nvSpPr>
              <p:cNvPr id="124" name="Oval 123">
                <a:extLst>
                  <a:ext uri="{FF2B5EF4-FFF2-40B4-BE49-F238E27FC236}">
                    <a16:creationId xmlns:a16="http://schemas.microsoft.com/office/drawing/2014/main" id="{87B99299-8421-4391-8339-05EB978D0259}"/>
                  </a:ext>
                </a:extLst>
              </p:cNvPr>
              <p:cNvSpPr/>
              <p:nvPr/>
            </p:nvSpPr>
            <p:spPr>
              <a:xfrm>
                <a:off x="4613295" y="2083765"/>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5" name="Graphic 124">
                <a:extLst>
                  <a:ext uri="{FF2B5EF4-FFF2-40B4-BE49-F238E27FC236}">
                    <a16:creationId xmlns:a16="http://schemas.microsoft.com/office/drawing/2014/main" id="{0EB5606B-1D72-4733-B4E4-1A09F301A9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30108" y="2094399"/>
                <a:ext cx="640080" cy="640080"/>
              </a:xfrm>
              <a:prstGeom prst="rect">
                <a:avLst/>
              </a:prstGeom>
            </p:spPr>
          </p:pic>
        </p:grpSp>
      </p:grpSp>
      <p:grpSp>
        <p:nvGrpSpPr>
          <p:cNvPr id="151" name="Group 150">
            <a:extLst>
              <a:ext uri="{FF2B5EF4-FFF2-40B4-BE49-F238E27FC236}">
                <a16:creationId xmlns:a16="http://schemas.microsoft.com/office/drawing/2014/main" id="{515D571A-97CD-4A82-89E2-5CC29BCEC91F}"/>
              </a:ext>
            </a:extLst>
          </p:cNvPr>
          <p:cNvGrpSpPr/>
          <p:nvPr/>
        </p:nvGrpSpPr>
        <p:grpSpPr>
          <a:xfrm>
            <a:off x="8094511" y="1348424"/>
            <a:ext cx="3604939" cy="752488"/>
            <a:chOff x="4964150" y="1073306"/>
            <a:chExt cx="3604939" cy="752488"/>
          </a:xfrm>
        </p:grpSpPr>
        <p:grpSp>
          <p:nvGrpSpPr>
            <p:cNvPr id="152" name="Group 151">
              <a:extLst>
                <a:ext uri="{FF2B5EF4-FFF2-40B4-BE49-F238E27FC236}">
                  <a16:creationId xmlns:a16="http://schemas.microsoft.com/office/drawing/2014/main" id="{F80407C5-6322-472B-998A-7803F052F14F}"/>
                </a:ext>
              </a:extLst>
            </p:cNvPr>
            <p:cNvGrpSpPr/>
            <p:nvPr/>
          </p:nvGrpSpPr>
          <p:grpSpPr>
            <a:xfrm>
              <a:off x="4968071" y="1073306"/>
              <a:ext cx="3601018" cy="752488"/>
              <a:chOff x="4613295" y="4421110"/>
              <a:chExt cx="3601018" cy="752488"/>
            </a:xfrm>
          </p:grpSpPr>
          <p:sp>
            <p:nvSpPr>
              <p:cNvPr id="154" name="Text Placeholder 6">
                <a:extLst>
                  <a:ext uri="{FF2B5EF4-FFF2-40B4-BE49-F238E27FC236}">
                    <a16:creationId xmlns:a16="http://schemas.microsoft.com/office/drawing/2014/main" id="{920C4597-28BF-49E2-83BA-FA5D841A59CB}"/>
                  </a:ext>
                </a:extLst>
              </p:cNvPr>
              <p:cNvSpPr txBox="1">
                <a:spLocks/>
              </p:cNvSpPr>
              <p:nvPr/>
            </p:nvSpPr>
            <p:spPr>
              <a:xfrm>
                <a:off x="5272976" y="4449817"/>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2800" b="1" i="0" u="none" strike="noStrike" kern="1200" cap="none" spc="0" normalizeH="0" baseline="0" noProof="0">
                    <a:ln>
                      <a:noFill/>
                    </a:ln>
                    <a:solidFill>
                      <a:srgbClr val="00BFB3"/>
                    </a:solidFill>
                    <a:effectLst/>
                    <a:uLnTx/>
                    <a:uFillTx/>
                    <a:latin typeface="Arial" panose="020B0604020202020204"/>
                    <a:ea typeface="Noto Sans" panose="020B0502040504020204" pitchFamily="34"/>
                    <a:cs typeface="Noto Sans" panose="020B0502040504020204" pitchFamily="34"/>
                  </a:rPr>
                  <a:t>8</a:t>
                </a:r>
                <a:r>
                  <a:rPr kumimoji="0" lang="en-US" sz="1800" b="1" i="0" u="none" strike="noStrike" kern="1200" cap="none" spc="0" normalizeH="0" baseline="0" noProof="0">
                    <a:ln>
                      <a:noFill/>
                    </a:ln>
                    <a:solidFill>
                      <a:srgbClr val="00BFB3"/>
                    </a:solidFill>
                    <a:effectLst/>
                    <a:uLnTx/>
                    <a:uFillTx/>
                    <a:latin typeface="Arial" panose="020B0604020202020204"/>
                    <a:ea typeface="Noto Sans" panose="020B0502040504020204" pitchFamily="34"/>
                    <a:cs typeface="Noto Sans" panose="020B0502040504020204" pitchFamily="34"/>
                  </a:rPr>
                  <a:t> in Rare Disease Area*</a:t>
                </a:r>
              </a:p>
            </p:txBody>
          </p:sp>
          <p:sp>
            <p:nvSpPr>
              <p:cNvPr id="155" name="Oval 154">
                <a:extLst>
                  <a:ext uri="{FF2B5EF4-FFF2-40B4-BE49-F238E27FC236}">
                    <a16:creationId xmlns:a16="http://schemas.microsoft.com/office/drawing/2014/main" id="{517F1546-C9AB-4BFE-B9AA-4C26A193C192}"/>
                  </a:ext>
                </a:extLst>
              </p:cNvPr>
              <p:cNvSpPr/>
              <p:nvPr/>
            </p:nvSpPr>
            <p:spPr>
              <a:xfrm>
                <a:off x="4613295" y="4421110"/>
                <a:ext cx="673707" cy="661349"/>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153" name="Graphic 152">
              <a:extLst>
                <a:ext uri="{FF2B5EF4-FFF2-40B4-BE49-F238E27FC236}">
                  <a16:creationId xmlns:a16="http://schemas.microsoft.com/office/drawing/2014/main" id="{93EB65C1-1277-46CC-A6A1-4A744881F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64150" y="1074695"/>
              <a:ext cx="640080" cy="640080"/>
            </a:xfrm>
            <a:prstGeom prst="rect">
              <a:avLst/>
            </a:prstGeom>
          </p:spPr>
        </p:pic>
      </p:grpSp>
      <p:grpSp>
        <p:nvGrpSpPr>
          <p:cNvPr id="5" name="Group 4">
            <a:extLst>
              <a:ext uri="{FF2B5EF4-FFF2-40B4-BE49-F238E27FC236}">
                <a16:creationId xmlns:a16="http://schemas.microsoft.com/office/drawing/2014/main" id="{71E45D45-283E-4D7B-A4D5-C578076DB999}"/>
              </a:ext>
            </a:extLst>
          </p:cNvPr>
          <p:cNvGrpSpPr/>
          <p:nvPr/>
        </p:nvGrpSpPr>
        <p:grpSpPr>
          <a:xfrm>
            <a:off x="4617601" y="4808042"/>
            <a:ext cx="3601018" cy="806780"/>
            <a:chOff x="4617601" y="3947633"/>
            <a:chExt cx="3601018" cy="806780"/>
          </a:xfrm>
        </p:grpSpPr>
        <p:grpSp>
          <p:nvGrpSpPr>
            <p:cNvPr id="126" name="Group 125">
              <a:extLst>
                <a:ext uri="{FF2B5EF4-FFF2-40B4-BE49-F238E27FC236}">
                  <a16:creationId xmlns:a16="http://schemas.microsoft.com/office/drawing/2014/main" id="{DD095283-E170-4E67-AEA6-6FD837C758CE}"/>
                </a:ext>
              </a:extLst>
            </p:cNvPr>
            <p:cNvGrpSpPr/>
            <p:nvPr/>
          </p:nvGrpSpPr>
          <p:grpSpPr>
            <a:xfrm>
              <a:off x="4617601" y="3947633"/>
              <a:ext cx="3601018" cy="806780"/>
              <a:chOff x="541128" y="3650479"/>
              <a:chExt cx="3601018" cy="806780"/>
            </a:xfrm>
          </p:grpSpPr>
          <p:sp>
            <p:nvSpPr>
              <p:cNvPr id="127" name="Text Placeholder 6">
                <a:extLst>
                  <a:ext uri="{FF2B5EF4-FFF2-40B4-BE49-F238E27FC236}">
                    <a16:creationId xmlns:a16="http://schemas.microsoft.com/office/drawing/2014/main" id="{069E7C05-7D97-4DAC-A0E3-3C9ABCE12ED3}"/>
                  </a:ext>
                </a:extLst>
              </p:cNvPr>
              <p:cNvSpPr txBox="1">
                <a:spLocks/>
              </p:cNvSpPr>
              <p:nvPr/>
            </p:nvSpPr>
            <p:spPr>
              <a:xfrm>
                <a:off x="1200809" y="3733478"/>
                <a:ext cx="2941337"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8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 in Cardiovascular System</a:t>
                </a:r>
              </a:p>
            </p:txBody>
          </p:sp>
          <p:sp>
            <p:nvSpPr>
              <p:cNvPr id="129" name="Oval 128">
                <a:extLst>
                  <a:ext uri="{FF2B5EF4-FFF2-40B4-BE49-F238E27FC236}">
                    <a16:creationId xmlns:a16="http://schemas.microsoft.com/office/drawing/2014/main" id="{C587C28D-18DB-49A4-B82E-7D6587210A3D}"/>
                  </a:ext>
                </a:extLst>
              </p:cNvPr>
              <p:cNvSpPr/>
              <p:nvPr/>
            </p:nvSpPr>
            <p:spPr>
              <a:xfrm>
                <a:off x="541128" y="3650479"/>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161" name="Graphic 160">
              <a:extLst>
                <a:ext uri="{FF2B5EF4-FFF2-40B4-BE49-F238E27FC236}">
                  <a16:creationId xmlns:a16="http://schemas.microsoft.com/office/drawing/2014/main" id="{A76E2588-B219-4B2E-8BED-8E18B65582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1228" y="3981409"/>
              <a:ext cx="640080" cy="640080"/>
            </a:xfrm>
            <a:prstGeom prst="rect">
              <a:avLst/>
            </a:prstGeom>
          </p:spPr>
        </p:pic>
      </p:grpSp>
      <p:grpSp>
        <p:nvGrpSpPr>
          <p:cNvPr id="131" name="Group 130">
            <a:extLst>
              <a:ext uri="{FF2B5EF4-FFF2-40B4-BE49-F238E27FC236}">
                <a16:creationId xmlns:a16="http://schemas.microsoft.com/office/drawing/2014/main" id="{441D907F-BF27-476C-8FA3-9B4E3EAB4A42}"/>
              </a:ext>
            </a:extLst>
          </p:cNvPr>
          <p:cNvGrpSpPr/>
          <p:nvPr/>
        </p:nvGrpSpPr>
        <p:grpSpPr>
          <a:xfrm>
            <a:off x="8094511" y="4819694"/>
            <a:ext cx="3476910" cy="787602"/>
            <a:chOff x="4613295" y="3658942"/>
            <a:chExt cx="3476910" cy="787602"/>
          </a:xfrm>
        </p:grpSpPr>
        <p:sp>
          <p:nvSpPr>
            <p:cNvPr id="132" name="Text Placeholder 6">
              <a:extLst>
                <a:ext uri="{FF2B5EF4-FFF2-40B4-BE49-F238E27FC236}">
                  <a16:creationId xmlns:a16="http://schemas.microsoft.com/office/drawing/2014/main" id="{05B2784E-01D3-4B20-B82A-3CA308B1D7A8}"/>
                </a:ext>
              </a:extLst>
            </p:cNvPr>
            <p:cNvSpPr txBox="1">
              <a:spLocks/>
            </p:cNvSpPr>
            <p:nvPr/>
          </p:nvSpPr>
          <p:spPr>
            <a:xfrm>
              <a:off x="5272976" y="3722763"/>
              <a:ext cx="2817229"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8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2</a:t>
              </a: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 in Hematological Agents</a:t>
              </a:r>
            </a:p>
          </p:txBody>
        </p:sp>
        <p:sp>
          <p:nvSpPr>
            <p:cNvPr id="134" name="Oval 133">
              <a:extLst>
                <a:ext uri="{FF2B5EF4-FFF2-40B4-BE49-F238E27FC236}">
                  <a16:creationId xmlns:a16="http://schemas.microsoft.com/office/drawing/2014/main" id="{6B39A9E1-2433-4595-8A0A-3F23727D95C7}"/>
                </a:ext>
              </a:extLst>
            </p:cNvPr>
            <p:cNvSpPr/>
            <p:nvPr/>
          </p:nvSpPr>
          <p:spPr>
            <a:xfrm>
              <a:off x="4613295" y="3658942"/>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54" name="Graphic 53">
            <a:extLst>
              <a:ext uri="{FF2B5EF4-FFF2-40B4-BE49-F238E27FC236}">
                <a16:creationId xmlns:a16="http://schemas.microsoft.com/office/drawing/2014/main" id="{7D23FABD-CC3B-43E1-A97F-A2751EFB99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0646" y="4833080"/>
            <a:ext cx="640080" cy="640080"/>
          </a:xfrm>
          <a:prstGeom prst="rect">
            <a:avLst/>
          </a:prstGeom>
        </p:spPr>
      </p:pic>
      <p:grpSp>
        <p:nvGrpSpPr>
          <p:cNvPr id="9" name="Group 8">
            <a:extLst>
              <a:ext uri="{FF2B5EF4-FFF2-40B4-BE49-F238E27FC236}">
                <a16:creationId xmlns:a16="http://schemas.microsoft.com/office/drawing/2014/main" id="{3DB4938E-8A0E-4D0F-979C-1E28A73AA9CE}"/>
              </a:ext>
            </a:extLst>
          </p:cNvPr>
          <p:cNvGrpSpPr/>
          <p:nvPr/>
        </p:nvGrpSpPr>
        <p:grpSpPr>
          <a:xfrm>
            <a:off x="8094511" y="3637263"/>
            <a:ext cx="3476910" cy="797518"/>
            <a:chOff x="8094511" y="3637263"/>
            <a:chExt cx="3476910" cy="797518"/>
          </a:xfrm>
        </p:grpSpPr>
        <p:grpSp>
          <p:nvGrpSpPr>
            <p:cNvPr id="141" name="Group 140">
              <a:extLst>
                <a:ext uri="{FF2B5EF4-FFF2-40B4-BE49-F238E27FC236}">
                  <a16:creationId xmlns:a16="http://schemas.microsoft.com/office/drawing/2014/main" id="{01FC3C3F-0CE2-4354-8C5A-83FBE1C3FDAC}"/>
                </a:ext>
              </a:extLst>
            </p:cNvPr>
            <p:cNvGrpSpPr/>
            <p:nvPr/>
          </p:nvGrpSpPr>
          <p:grpSpPr>
            <a:xfrm>
              <a:off x="8094511" y="3641610"/>
              <a:ext cx="3476910" cy="793171"/>
              <a:chOff x="541128" y="1327017"/>
              <a:chExt cx="3476910" cy="793171"/>
            </a:xfrm>
          </p:grpSpPr>
          <p:sp>
            <p:nvSpPr>
              <p:cNvPr id="142" name="Text Placeholder 6">
                <a:extLst>
                  <a:ext uri="{FF2B5EF4-FFF2-40B4-BE49-F238E27FC236}">
                    <a16:creationId xmlns:a16="http://schemas.microsoft.com/office/drawing/2014/main" id="{445F11E8-B028-46B5-81F1-E285E3B6A772}"/>
                  </a:ext>
                </a:extLst>
              </p:cNvPr>
              <p:cNvSpPr txBox="1">
                <a:spLocks/>
              </p:cNvSpPr>
              <p:nvPr/>
            </p:nvSpPr>
            <p:spPr>
              <a:xfrm>
                <a:off x="1200809" y="1396407"/>
                <a:ext cx="2817229"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8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 in </a:t>
                </a:r>
                <a:r>
                  <a:rPr kumimoji="0" lang="en-CA"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Respiratory System</a:t>
                </a:r>
                <a:endPar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endParaRPr>
              </a:p>
            </p:txBody>
          </p:sp>
          <p:sp>
            <p:nvSpPr>
              <p:cNvPr id="144" name="Oval 143">
                <a:extLst>
                  <a:ext uri="{FF2B5EF4-FFF2-40B4-BE49-F238E27FC236}">
                    <a16:creationId xmlns:a16="http://schemas.microsoft.com/office/drawing/2014/main" id="{FCDBC9DA-0A2D-44C7-97A5-859834C67859}"/>
                  </a:ext>
                </a:extLst>
              </p:cNvPr>
              <p:cNvSpPr/>
              <p:nvPr/>
            </p:nvSpPr>
            <p:spPr>
              <a:xfrm>
                <a:off x="541128" y="1327017"/>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55" name="Graphic 54">
              <a:extLst>
                <a:ext uri="{FF2B5EF4-FFF2-40B4-BE49-F238E27FC236}">
                  <a16:creationId xmlns:a16="http://schemas.microsoft.com/office/drawing/2014/main" id="{793A9E53-3510-4B14-A752-9EDF9C5F8DA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120646" y="3637263"/>
              <a:ext cx="640080" cy="640080"/>
            </a:xfrm>
            <a:prstGeom prst="rect">
              <a:avLst/>
            </a:prstGeom>
          </p:spPr>
        </p:pic>
      </p:grpSp>
      <p:grpSp>
        <p:nvGrpSpPr>
          <p:cNvPr id="10" name="Group 9">
            <a:extLst>
              <a:ext uri="{FF2B5EF4-FFF2-40B4-BE49-F238E27FC236}">
                <a16:creationId xmlns:a16="http://schemas.microsoft.com/office/drawing/2014/main" id="{E31A1FD7-DA56-4DB8-B29D-AD105AD695E9}"/>
              </a:ext>
            </a:extLst>
          </p:cNvPr>
          <p:cNvGrpSpPr/>
          <p:nvPr/>
        </p:nvGrpSpPr>
        <p:grpSpPr>
          <a:xfrm>
            <a:off x="8094511" y="2481700"/>
            <a:ext cx="3724980" cy="779122"/>
            <a:chOff x="8094511" y="2481700"/>
            <a:chExt cx="3724980" cy="779122"/>
          </a:xfrm>
        </p:grpSpPr>
        <p:grpSp>
          <p:nvGrpSpPr>
            <p:cNvPr id="156" name="Group 155">
              <a:extLst>
                <a:ext uri="{FF2B5EF4-FFF2-40B4-BE49-F238E27FC236}">
                  <a16:creationId xmlns:a16="http://schemas.microsoft.com/office/drawing/2014/main" id="{95E4AA10-25B7-436D-9FD7-3EE481F6876D}"/>
                </a:ext>
              </a:extLst>
            </p:cNvPr>
            <p:cNvGrpSpPr/>
            <p:nvPr/>
          </p:nvGrpSpPr>
          <p:grpSpPr>
            <a:xfrm>
              <a:off x="8094511" y="2481700"/>
              <a:ext cx="3724980" cy="779122"/>
              <a:chOff x="541128" y="5194389"/>
              <a:chExt cx="3724980" cy="779122"/>
            </a:xfrm>
          </p:grpSpPr>
          <p:sp>
            <p:nvSpPr>
              <p:cNvPr id="157" name="Text Placeholder 6">
                <a:extLst>
                  <a:ext uri="{FF2B5EF4-FFF2-40B4-BE49-F238E27FC236}">
                    <a16:creationId xmlns:a16="http://schemas.microsoft.com/office/drawing/2014/main" id="{F9528359-AD6E-4382-942E-7B1D8484754B}"/>
                  </a:ext>
                </a:extLst>
              </p:cNvPr>
              <p:cNvSpPr txBox="1">
                <a:spLocks/>
              </p:cNvSpPr>
              <p:nvPr/>
            </p:nvSpPr>
            <p:spPr>
              <a:xfrm>
                <a:off x="1200809" y="5249730"/>
                <a:ext cx="3065299" cy="723781"/>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tab pos="4283075" algn="l"/>
                  </a:tabLst>
                  <a:defRPr/>
                </a:pPr>
                <a:r>
                  <a:rPr kumimoji="0" lang="en-US" sz="18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1</a:t>
                </a:r>
                <a:r>
                  <a:rPr kumimoji="0" lang="en-US" sz="1400" b="1" i="0" u="none" strike="noStrike" kern="1200" cap="none" spc="0" normalizeH="0" baseline="0" noProof="0">
                    <a:ln>
                      <a:noFill/>
                    </a:ln>
                    <a:solidFill>
                      <a:srgbClr val="2B3A42"/>
                    </a:solidFill>
                    <a:effectLst/>
                    <a:uLnTx/>
                    <a:uFillTx/>
                    <a:latin typeface="Arial" panose="020B0604020202020204"/>
                    <a:ea typeface="Noto Sans" panose="020B0502040504020204" pitchFamily="34"/>
                    <a:cs typeface="Noto Sans" panose="020B0502040504020204" pitchFamily="34"/>
                  </a:rPr>
                  <a:t> in Other Immunosuppressants</a:t>
                </a:r>
              </a:p>
            </p:txBody>
          </p:sp>
          <p:sp>
            <p:nvSpPr>
              <p:cNvPr id="159" name="Oval 158">
                <a:extLst>
                  <a:ext uri="{FF2B5EF4-FFF2-40B4-BE49-F238E27FC236}">
                    <a16:creationId xmlns:a16="http://schemas.microsoft.com/office/drawing/2014/main" id="{3C2C6847-E4D7-4D43-A204-FF4CFACA656E}"/>
                  </a:ext>
                </a:extLst>
              </p:cNvPr>
              <p:cNvSpPr/>
              <p:nvPr/>
            </p:nvSpPr>
            <p:spPr>
              <a:xfrm>
                <a:off x="541128" y="5194389"/>
                <a:ext cx="673707" cy="661349"/>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57" name="Graphic 56">
              <a:extLst>
                <a:ext uri="{FF2B5EF4-FFF2-40B4-BE49-F238E27FC236}">
                  <a16:creationId xmlns:a16="http://schemas.microsoft.com/office/drawing/2014/main" id="{8FCA3E42-D63B-4A9E-B5F4-42BFC3B951F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171357" y="2546913"/>
              <a:ext cx="535802" cy="535802"/>
            </a:xfrm>
            <a:prstGeom prst="rect">
              <a:avLst/>
            </a:prstGeom>
          </p:spPr>
        </p:pic>
      </p:grpSp>
    </p:spTree>
    <p:extLst>
      <p:ext uri="{BB962C8B-B14F-4D97-AF65-F5344CB8AC3E}">
        <p14:creationId xmlns:p14="http://schemas.microsoft.com/office/powerpoint/2010/main" val="126863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en-CA" b="1">
              <a:solidFill>
                <a:schemeClr val="accent2"/>
              </a:solidFill>
            </a:endParaRPr>
          </a:p>
          <a:p>
            <a:r>
              <a:rPr lang="en-CA" b="1">
                <a:solidFill>
                  <a:schemeClr val="tx2"/>
                </a:solidFill>
              </a:rPr>
              <a:t>Project Objectives and Approach</a:t>
            </a:r>
          </a:p>
          <a:p>
            <a:endParaRPr lang="en-CA" b="1">
              <a:solidFill>
                <a:schemeClr val="accent1"/>
              </a:solidFill>
            </a:endParaRPr>
          </a:p>
          <a:p>
            <a:r>
              <a:rPr lang="en-CA" b="1">
                <a:solidFill>
                  <a:schemeClr val="tx2"/>
                </a:solidFill>
              </a:rPr>
              <a:t>Results</a:t>
            </a:r>
          </a:p>
          <a:p>
            <a:endParaRPr lang="en-CA" b="1">
              <a:solidFill>
                <a:schemeClr val="tx2"/>
              </a:solidFill>
            </a:endParaRPr>
          </a:p>
          <a:p>
            <a:r>
              <a:rPr lang="en-CA" b="1">
                <a:solidFill>
                  <a:schemeClr val="accent1"/>
                </a:solidFill>
              </a:rPr>
              <a:t>Summary</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of Content</a:t>
            </a:r>
          </a:p>
        </p:txBody>
      </p:sp>
    </p:spTree>
    <p:extLst>
      <p:ext uri="{BB962C8B-B14F-4D97-AF65-F5344CB8AC3E}">
        <p14:creationId xmlns:p14="http://schemas.microsoft.com/office/powerpoint/2010/main" val="23155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927874-F21C-4613-A8D8-92EE0CE75B75}"/>
              </a:ext>
            </a:extLst>
          </p:cNvPr>
          <p:cNvSpPr>
            <a:spLocks noGrp="1"/>
          </p:cNvSpPr>
          <p:nvPr>
            <p:ph type="title"/>
          </p:nvPr>
        </p:nvSpPr>
        <p:spPr>
          <a:xfrm>
            <a:off x="426718" y="518708"/>
            <a:ext cx="11338560" cy="768263"/>
          </a:xfrm>
        </p:spPr>
        <p:txBody>
          <a:bodyPr/>
          <a:lstStyle/>
          <a:p>
            <a:r>
              <a:rPr lang="en-CA"/>
              <a:t>Canada has slipped from its traditional position as a top-priority country for launch,  as recent years have seen increasing time to launch and declining NAS launches</a:t>
            </a:r>
            <a:endParaRPr lang="en-US"/>
          </a:p>
        </p:txBody>
      </p:sp>
      <p:sp>
        <p:nvSpPr>
          <p:cNvPr id="7" name="TextBox 6">
            <a:extLst>
              <a:ext uri="{FF2B5EF4-FFF2-40B4-BE49-F238E27FC236}">
                <a16:creationId xmlns:a16="http://schemas.microsoft.com/office/drawing/2014/main" id="{27385603-2537-4A03-AEE5-C5F6CBFD48F8}"/>
              </a:ext>
            </a:extLst>
          </p:cNvPr>
          <p:cNvSpPr txBox="1"/>
          <p:nvPr/>
        </p:nvSpPr>
        <p:spPr>
          <a:xfrm>
            <a:off x="10928513" y="0"/>
            <a:ext cx="1263487" cy="276999"/>
          </a:xfrm>
          <a:prstGeom prst="rect">
            <a:avLst/>
          </a:prstGeom>
          <a:noFill/>
        </p:spPr>
        <p:txBody>
          <a:bodyPr wrap="none" rtlCol="0">
            <a:spAutoFit/>
          </a:bodyPr>
          <a:lstStyle>
            <a:defPPr>
              <a:defRPr lang="en-US"/>
            </a:defPPr>
            <a:lvl1pPr algn="r">
              <a:defRPr sz="1200" b="1">
                <a:solidFill>
                  <a:schemeClr val="accent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5587"/>
                </a:solidFill>
                <a:effectLst/>
                <a:uLnTx/>
                <a:uFillTx/>
                <a:latin typeface="Arial" panose="020B0604020202020204"/>
                <a:ea typeface="+mn-ea"/>
                <a:cs typeface="+mn-cs"/>
              </a:rPr>
              <a:t>NAS Definition</a:t>
            </a:r>
          </a:p>
        </p:txBody>
      </p:sp>
      <p:sp>
        <p:nvSpPr>
          <p:cNvPr id="11" name="Rectangle 10">
            <a:extLst>
              <a:ext uri="{FF2B5EF4-FFF2-40B4-BE49-F238E27FC236}">
                <a16:creationId xmlns:a16="http://schemas.microsoft.com/office/drawing/2014/main" id="{6A9B7C35-3F54-4178-95B3-EEE87DFA2178}"/>
              </a:ext>
            </a:extLst>
          </p:cNvPr>
          <p:cNvSpPr/>
          <p:nvPr/>
        </p:nvSpPr>
        <p:spPr>
          <a:xfrm>
            <a:off x="505997" y="1590095"/>
            <a:ext cx="4026548" cy="45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5587"/>
                </a:solidFill>
                <a:effectLst/>
                <a:uLnTx/>
                <a:uFillTx/>
                <a:latin typeface="Arial" panose="020B0604020202020204"/>
                <a:ea typeface="+mn-ea"/>
                <a:cs typeface="+mn-cs"/>
              </a:rPr>
              <a:t>Over the last 20 years</a:t>
            </a:r>
          </a:p>
        </p:txBody>
      </p:sp>
      <p:sp>
        <p:nvSpPr>
          <p:cNvPr id="12" name="Rectangle 11">
            <a:extLst>
              <a:ext uri="{FF2B5EF4-FFF2-40B4-BE49-F238E27FC236}">
                <a16:creationId xmlns:a16="http://schemas.microsoft.com/office/drawing/2014/main" id="{06C18B06-6A5C-4851-B568-D51B11D30D77}"/>
              </a:ext>
            </a:extLst>
          </p:cNvPr>
          <p:cNvSpPr/>
          <p:nvPr/>
        </p:nvSpPr>
        <p:spPr>
          <a:xfrm>
            <a:off x="505997" y="2202693"/>
            <a:ext cx="4026548" cy="3354765"/>
          </a:xfrm>
          <a:prstGeom prst="rect">
            <a:avLst/>
          </a:prstGeom>
        </p:spPr>
        <p:txBody>
          <a:bodyPr wrap="square">
            <a:spAutoFit/>
          </a:bodyPr>
          <a:lstStyle/>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en-CA" sz="1600" b="0" i="0" u="none" strike="noStrike" kern="1200" cap="none" spc="0" normalizeH="0" baseline="0" noProof="0">
                <a:ln>
                  <a:noFill/>
                </a:ln>
                <a:solidFill>
                  <a:srgbClr val="2B3A42"/>
                </a:solidFill>
                <a:effectLst/>
                <a:uLnTx/>
                <a:uFillTx/>
                <a:latin typeface="Arial" panose="020B0604020202020204"/>
                <a:ea typeface="+mn-ea"/>
                <a:cs typeface="+mn-cs"/>
              </a:rPr>
              <a:t>Canada ranked behind UK and Germany on median time to launch and behind six countries regarding number of launches (UK, Germany, Switzerland, France, Italy and Spain) </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en-CA" sz="1600" b="0" i="0" u="none" strike="noStrike" kern="1200" cap="none" spc="0" normalizeH="0" baseline="0" noProof="0">
                <a:ln>
                  <a:noFill/>
                </a:ln>
                <a:solidFill>
                  <a:srgbClr val="2B3A42"/>
                </a:solidFill>
                <a:effectLst/>
                <a:uLnTx/>
                <a:uFillTx/>
                <a:latin typeface="Arial" panose="020B0604020202020204"/>
                <a:ea typeface="+mn-ea"/>
                <a:cs typeface="+mn-cs"/>
              </a:rPr>
              <a:t>Canada ranked 4th with a median time to launch of 1.2 years among the top 23 countries between 2002 to 2021 </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en-CA" sz="1600" b="0" i="0" u="none" strike="noStrike" kern="1200" cap="none" spc="0" normalizeH="0" baseline="0" noProof="0">
                <a:ln>
                  <a:noFill/>
                </a:ln>
                <a:solidFill>
                  <a:srgbClr val="2B3A42"/>
                </a:solidFill>
                <a:effectLst/>
                <a:uLnTx/>
                <a:uFillTx/>
                <a:latin typeface="Arial" panose="020B0604020202020204"/>
                <a:ea typeface="+mn-ea"/>
                <a:cs typeface="+mn-cs"/>
              </a:rPr>
              <a:t>The US remained the benchmark, recording the most launches, and typically being the first to launch over the past 20 years</a:t>
            </a:r>
          </a:p>
        </p:txBody>
      </p:sp>
      <p:grpSp>
        <p:nvGrpSpPr>
          <p:cNvPr id="18" name="Group 17">
            <a:extLst>
              <a:ext uri="{FF2B5EF4-FFF2-40B4-BE49-F238E27FC236}">
                <a16:creationId xmlns:a16="http://schemas.microsoft.com/office/drawing/2014/main" id="{19878696-3166-4FEC-935F-E27A3EDC897D}"/>
              </a:ext>
            </a:extLst>
          </p:cNvPr>
          <p:cNvGrpSpPr/>
          <p:nvPr/>
        </p:nvGrpSpPr>
        <p:grpSpPr>
          <a:xfrm>
            <a:off x="4191487" y="2142913"/>
            <a:ext cx="3904555" cy="3098775"/>
            <a:chOff x="3655302" y="2087177"/>
            <a:chExt cx="4892447" cy="3882797"/>
          </a:xfrm>
        </p:grpSpPr>
        <p:graphicFrame>
          <p:nvGraphicFramePr>
            <p:cNvPr id="8" name="Chart 7">
              <a:extLst>
                <a:ext uri="{FF2B5EF4-FFF2-40B4-BE49-F238E27FC236}">
                  <a16:creationId xmlns:a16="http://schemas.microsoft.com/office/drawing/2014/main" id="{0DE23631-884E-44BF-8998-1C73832B3B26}"/>
                </a:ext>
              </a:extLst>
            </p:cNvPr>
            <p:cNvGraphicFramePr/>
            <p:nvPr/>
          </p:nvGraphicFramePr>
          <p:xfrm>
            <a:off x="3655302" y="2087177"/>
            <a:ext cx="4892447" cy="3882797"/>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25659DE0-E5F7-46B2-A32D-0EE7C36379DF}"/>
                </a:ext>
              </a:extLst>
            </p:cNvPr>
            <p:cNvSpPr/>
            <p:nvPr/>
          </p:nvSpPr>
          <p:spPr>
            <a:xfrm>
              <a:off x="4516382" y="3655545"/>
              <a:ext cx="3170285" cy="74605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CA" sz="2200" b="1" i="0" u="none" strike="noStrike" kern="1200" cap="none" spc="0" normalizeH="0" baseline="0" noProof="0">
                  <a:ln>
                    <a:noFill/>
                  </a:ln>
                  <a:solidFill>
                    <a:srgbClr val="2B3A42"/>
                  </a:solidFill>
                  <a:effectLst/>
                  <a:uLnTx/>
                  <a:uFillTx/>
                  <a:latin typeface="Arial" panose="020B0604020202020204"/>
                  <a:ea typeface="+mn-ea"/>
                  <a:cs typeface="+mn-cs"/>
                </a:rPr>
                <a:t>How Canada fares compared to other countries</a:t>
              </a:r>
            </a:p>
          </p:txBody>
        </p:sp>
      </p:grpSp>
      <p:sp>
        <p:nvSpPr>
          <p:cNvPr id="21" name="Rectangle 20">
            <a:extLst>
              <a:ext uri="{FF2B5EF4-FFF2-40B4-BE49-F238E27FC236}">
                <a16:creationId xmlns:a16="http://schemas.microsoft.com/office/drawing/2014/main" id="{267D8D63-5271-4269-A16C-5D1D8D6B7356}"/>
              </a:ext>
            </a:extLst>
          </p:cNvPr>
          <p:cNvSpPr/>
          <p:nvPr/>
        </p:nvSpPr>
        <p:spPr>
          <a:xfrm>
            <a:off x="7656904" y="2072804"/>
            <a:ext cx="3947722" cy="3600986"/>
          </a:xfrm>
          <a:prstGeom prst="rect">
            <a:avLst/>
          </a:prstGeom>
        </p:spPr>
        <p:txBody>
          <a:bodyPr wrap="square">
            <a:spAutoFit/>
          </a:bodyPr>
          <a:lstStyle/>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en-CA" sz="1600" b="0" i="0" u="none" strike="noStrike" kern="1200" cap="none" spc="0" normalizeH="0" baseline="0" noProof="0">
                <a:ln>
                  <a:noFill/>
                </a:ln>
                <a:solidFill>
                  <a:srgbClr val="2B3A42"/>
                </a:solidFill>
                <a:effectLst/>
                <a:uLnTx/>
                <a:uFillTx/>
                <a:latin typeface="Arial" panose="020B0604020202020204"/>
                <a:ea typeface="+mn-ea"/>
                <a:cs typeface="+mn-cs"/>
              </a:rPr>
              <a:t>The median time to launch in Canada increased from 1.0 in 2020 to 2.1 years in 2021, placing Canada 9</a:t>
            </a:r>
            <a:r>
              <a:rPr kumimoji="0" lang="en-CA" sz="1600" b="0" i="0" u="none" strike="noStrike" kern="1200" cap="none" spc="0" normalizeH="0" baseline="30000" noProof="0">
                <a:ln>
                  <a:noFill/>
                </a:ln>
                <a:solidFill>
                  <a:srgbClr val="2B3A42"/>
                </a:solidFill>
                <a:effectLst/>
                <a:uLnTx/>
                <a:uFillTx/>
                <a:latin typeface="Arial" panose="020B0604020202020204"/>
                <a:ea typeface="+mn-ea"/>
                <a:cs typeface="+mn-cs"/>
              </a:rPr>
              <a:t>th</a:t>
            </a:r>
            <a:r>
              <a:rPr kumimoji="0" lang="en-CA" sz="1600" b="0" i="0" u="none" strike="noStrike" kern="1200" cap="none" spc="0" normalizeH="0" baseline="0" noProof="0">
                <a:ln>
                  <a:noFill/>
                </a:ln>
                <a:solidFill>
                  <a:srgbClr val="2B3A42"/>
                </a:solidFill>
                <a:effectLst/>
                <a:uLnTx/>
                <a:uFillTx/>
                <a:latin typeface="Arial" panose="020B0604020202020204"/>
                <a:ea typeface="+mn-ea"/>
                <a:cs typeface="+mn-cs"/>
              </a:rPr>
              <a:t> in launch sequence in 2021</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en-CA" sz="1600" b="0" i="0" u="none" strike="noStrike" kern="1200" cap="none" spc="0" normalizeH="0" baseline="0" noProof="0">
                <a:ln>
                  <a:noFill/>
                </a:ln>
                <a:solidFill>
                  <a:srgbClr val="2B3A42"/>
                </a:solidFill>
                <a:effectLst/>
                <a:uLnTx/>
                <a:uFillTx/>
                <a:latin typeface="Arial" panose="020B0604020202020204"/>
                <a:ea typeface="+mn-ea"/>
                <a:cs typeface="+mn-cs"/>
              </a:rPr>
              <a:t>Number of annual NAS launches in Canada has declined every year since 2016 and lags behind the global NAS launches</a:t>
            </a:r>
          </a:p>
          <a:p>
            <a:pPr marL="173736" marR="0" lvl="0" indent="-173736" algn="l" defTabSz="914400" rtl="0" eaLnBrk="1" fontAlgn="auto" latinLnBrk="0" hangingPunct="1">
              <a:lnSpc>
                <a:spcPct val="100000"/>
              </a:lnSpc>
              <a:spcBef>
                <a:spcPts val="1200"/>
              </a:spcBef>
              <a:spcAft>
                <a:spcPts val="0"/>
              </a:spcAft>
              <a:buClrTx/>
              <a:buSzTx/>
              <a:buFontTx/>
              <a:buChar char="•"/>
              <a:tabLst/>
              <a:defRPr/>
            </a:pPr>
            <a:r>
              <a:rPr kumimoji="0" lang="en-CA" sz="1600" b="0" i="0" u="none" strike="noStrike" kern="1200" cap="none" spc="0" normalizeH="0" baseline="0" noProof="0">
                <a:ln>
                  <a:noFill/>
                </a:ln>
                <a:solidFill>
                  <a:srgbClr val="2B3A42"/>
                </a:solidFill>
                <a:effectLst/>
                <a:uLnTx/>
                <a:uFillTx/>
                <a:latin typeface="Arial" panose="020B0604020202020204"/>
                <a:ea typeface="+mn-ea"/>
                <a:cs typeface="+mn-cs"/>
              </a:rPr>
              <a:t>Over the past 5 years (2017-2021), Canada had an average of 20 NAS launched annually compared to an average of 34 NAS launched annually at global level</a:t>
            </a:r>
          </a:p>
        </p:txBody>
      </p:sp>
      <p:cxnSp>
        <p:nvCxnSpPr>
          <p:cNvPr id="15" name="Straight Connector 14">
            <a:extLst>
              <a:ext uri="{FF2B5EF4-FFF2-40B4-BE49-F238E27FC236}">
                <a16:creationId xmlns:a16="http://schemas.microsoft.com/office/drawing/2014/main" id="{AFD5C7A2-0DF0-40BE-AA13-FEAB106E7318}"/>
              </a:ext>
            </a:extLst>
          </p:cNvPr>
          <p:cNvCxnSpPr/>
          <p:nvPr/>
        </p:nvCxnSpPr>
        <p:spPr>
          <a:xfrm>
            <a:off x="505997" y="2043308"/>
            <a:ext cx="410740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D7B55B-0C86-40A3-8383-831DB50A8C48}"/>
              </a:ext>
            </a:extLst>
          </p:cNvPr>
          <p:cNvCxnSpPr/>
          <p:nvPr/>
        </p:nvCxnSpPr>
        <p:spPr>
          <a:xfrm>
            <a:off x="7613369" y="2043308"/>
            <a:ext cx="41074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B45228C-44C7-4B8F-A35C-8A72A2671FA8}"/>
              </a:ext>
            </a:extLst>
          </p:cNvPr>
          <p:cNvSpPr/>
          <p:nvPr/>
        </p:nvSpPr>
        <p:spPr>
          <a:xfrm>
            <a:off x="7635743" y="1590095"/>
            <a:ext cx="2991824" cy="45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A3E0"/>
                </a:solidFill>
                <a:effectLst/>
                <a:uLnTx/>
                <a:uFillTx/>
                <a:latin typeface="Arial" panose="020B0604020202020204"/>
                <a:ea typeface="+mn-ea"/>
                <a:cs typeface="+mn-cs"/>
              </a:rPr>
              <a:t>Recent trends</a:t>
            </a:r>
          </a:p>
        </p:txBody>
      </p:sp>
      <p:sp>
        <p:nvSpPr>
          <p:cNvPr id="22" name="Rectangle 21">
            <a:extLst>
              <a:ext uri="{FF2B5EF4-FFF2-40B4-BE49-F238E27FC236}">
                <a16:creationId xmlns:a16="http://schemas.microsoft.com/office/drawing/2014/main" id="{FAD0F1FA-5925-CE41-8012-C34E0399351D}"/>
              </a:ext>
            </a:extLst>
          </p:cNvPr>
          <p:cNvSpPr/>
          <p:nvPr/>
        </p:nvSpPr>
        <p:spPr>
          <a:xfrm>
            <a:off x="384694" y="6139607"/>
            <a:ext cx="1095068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2B3A42"/>
                </a:solidFill>
                <a:effectLst/>
                <a:uLnTx/>
                <a:uFillTx/>
                <a:latin typeface="Arial" panose="020B0604020202020204"/>
                <a:ea typeface="+mn-ea"/>
                <a:cs typeface="+mn-cs"/>
              </a:rPr>
              <a:t>IQVIA MIDAS Database, all new launches within Jan 1, 2002 – Dec 31, 2021 (Data extracted on Mar 21, 2022). Top 25 countries based on 2021 sales. Austria and Sweden were excluded due to launch data quality. NAS: New active substance</a:t>
            </a:r>
          </a:p>
        </p:txBody>
      </p:sp>
    </p:spTree>
    <p:extLst>
      <p:ext uri="{BB962C8B-B14F-4D97-AF65-F5344CB8AC3E}">
        <p14:creationId xmlns:p14="http://schemas.microsoft.com/office/powerpoint/2010/main" val="99390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6B3B270-0B9E-4E88-A832-FC7AD7E28A0E}"/>
              </a:ext>
            </a:extLst>
          </p:cNvPr>
          <p:cNvSpPr>
            <a:spLocks noGrp="1"/>
          </p:cNvSpPr>
          <p:nvPr>
            <p:ph type="title"/>
          </p:nvPr>
        </p:nvSpPr>
        <p:spPr>
          <a:xfrm>
            <a:off x="3394075" y="1460500"/>
            <a:ext cx="7988300" cy="4676775"/>
          </a:xfrm>
        </p:spPr>
        <p:txBody>
          <a:bodyPr anchor="t"/>
          <a:lstStyle/>
          <a:p>
            <a:r>
              <a:rPr lang="en-CA" sz="2800" u="sng"/>
              <a:t>Disclaimer Notice</a:t>
            </a:r>
            <a:br>
              <a:rPr lang="en-CA" sz="2000"/>
            </a:br>
            <a:br>
              <a:rPr lang="en-CA" sz="2000"/>
            </a:br>
            <a:br>
              <a:rPr lang="en-CA" sz="2000"/>
            </a:br>
            <a:r>
              <a:rPr lang="en-CA" sz="2000"/>
              <a:t>Life Sciences Ontario (LSO) commissioned IQVIA Inc., a global leader in health data and analytics, to examine the commercialization of new medicines in Canada. As such, LSO shall take full responsibility for claims by third parties arising from use and disclosure of the data.  IQVIA is not responsible for any reliance by recipients of the data or any analysis thereof. LSO shall hold IQVIA and related parties harmless from such claims, and from any costs IQVIA may incur in protecting its data or other property.</a:t>
            </a:r>
          </a:p>
        </p:txBody>
      </p:sp>
    </p:spTree>
    <p:extLst>
      <p:ext uri="{BB962C8B-B14F-4D97-AF65-F5344CB8AC3E}">
        <p14:creationId xmlns:p14="http://schemas.microsoft.com/office/powerpoint/2010/main" val="112697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2A7A-1797-5641-A332-8A79BA2437E4}"/>
              </a:ext>
            </a:extLst>
          </p:cNvPr>
          <p:cNvSpPr>
            <a:spLocks noGrp="1"/>
          </p:cNvSpPr>
          <p:nvPr>
            <p:ph type="title"/>
          </p:nvPr>
        </p:nvSpPr>
        <p:spPr>
          <a:xfrm>
            <a:off x="234475" y="0"/>
            <a:ext cx="11454817" cy="1325563"/>
          </a:xfrm>
        </p:spPr>
        <p:txBody>
          <a:bodyPr>
            <a:normAutofit/>
          </a:bodyPr>
          <a:lstStyle/>
          <a:p>
            <a:r>
              <a:rPr lang="en-CA" sz="2800" b="1">
                <a:latin typeface="+mn-lt"/>
              </a:rPr>
              <a:t>On average, time from NOC to listing continues to trend upward, taking more than 1.5 years to first listing</a:t>
            </a:r>
            <a:endParaRPr lang="en-US" sz="2800" b="1">
              <a:latin typeface="+mn-lt"/>
            </a:endParaRPr>
          </a:p>
        </p:txBody>
      </p:sp>
      <p:graphicFrame>
        <p:nvGraphicFramePr>
          <p:cNvPr id="9" name="Chart 8">
            <a:extLst>
              <a:ext uri="{FF2B5EF4-FFF2-40B4-BE49-F238E27FC236}">
                <a16:creationId xmlns:a16="http://schemas.microsoft.com/office/drawing/2014/main" id="{3486554A-9C1A-634A-A987-96337DDCA71D}"/>
              </a:ext>
            </a:extLst>
          </p:cNvPr>
          <p:cNvGraphicFramePr/>
          <p:nvPr>
            <p:extLst>
              <p:ext uri="{D42A27DB-BD31-4B8C-83A1-F6EECF244321}">
                <p14:modId xmlns:p14="http://schemas.microsoft.com/office/powerpoint/2010/main" val="2113353225"/>
              </p:ext>
            </p:extLst>
          </p:nvPr>
        </p:nvGraphicFramePr>
        <p:xfrm>
          <a:off x="384694" y="1290320"/>
          <a:ext cx="11160760" cy="330805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3082AEC-7CDE-504F-9339-92C8173643A3}"/>
              </a:ext>
            </a:extLst>
          </p:cNvPr>
          <p:cNvSpPr txBox="1"/>
          <p:nvPr/>
        </p:nvSpPr>
        <p:spPr>
          <a:xfrm>
            <a:off x="300715" y="5572527"/>
            <a:ext cx="11338552" cy="415498"/>
          </a:xfrm>
          <a:prstGeom prst="rect">
            <a:avLst/>
          </a:prstGeom>
          <a:noFill/>
          <a:ln w="9525">
            <a:noFill/>
            <a:miter lim="800000"/>
            <a:headEnd/>
            <a:tailEnd/>
          </a:ln>
        </p:spPr>
        <p:txBody>
          <a:bodyPr wrap="square" tIns="0" rIns="0" bIns="0" anchor="b" anchorCtr="0">
            <a:spAutoFit/>
          </a:bodyPr>
          <a:lstStyle>
            <a:defPPr>
              <a:defRPr lang="en-US"/>
            </a:defPPr>
            <a:lvl1pPr>
              <a:defRPr sz="900">
                <a:cs typeface="Times New Roman" pitchFamily="18" charset="0"/>
              </a:defRPr>
            </a:lvl1pPr>
          </a:lstStyle>
          <a:p>
            <a:r>
              <a:rPr lang="en-CA">
                <a:solidFill>
                  <a:srgbClr val="2B3A42"/>
                </a:solidFill>
                <a:latin typeface="Arial" panose="020B0604020202020204"/>
              </a:rPr>
              <a:t>CADTH submissions with First Listing date up to September 29, 2021 were included. Resubmissions were included in the analysis. </a:t>
            </a:r>
            <a:r>
              <a:rPr lang="en-CA" err="1">
                <a:solidFill>
                  <a:srgbClr val="2B3A42"/>
                </a:solidFill>
                <a:latin typeface="Arial" panose="020B0604020202020204"/>
              </a:rPr>
              <a:t>pCPA</a:t>
            </a:r>
            <a:r>
              <a:rPr lang="en-CA">
                <a:solidFill>
                  <a:srgbClr val="2B3A42"/>
                </a:solidFill>
                <a:latin typeface="Arial" panose="020B0604020202020204"/>
              </a:rPr>
              <a:t> 2nd attempts were condensed. Request for advice, drug plan submissions, and discontinued drugs were excluded. Listing dates in Quebec were not used to calculate time to listing. 17 CDR reviews with time to listing greater than 5 years and 1 CDR review with provincial listing before NOC were excluded. 2 </a:t>
            </a:r>
            <a:r>
              <a:rPr lang="en-CA" err="1">
                <a:solidFill>
                  <a:srgbClr val="2B3A42"/>
                </a:solidFill>
                <a:latin typeface="Arial" panose="020B0604020202020204"/>
              </a:rPr>
              <a:t>pCODR</a:t>
            </a:r>
            <a:r>
              <a:rPr lang="en-CA">
                <a:solidFill>
                  <a:srgbClr val="2B3A42"/>
                </a:solidFill>
                <a:latin typeface="Arial" panose="020B0604020202020204"/>
              </a:rPr>
              <a:t> reviews with time to listing greater than 5 years and 3 </a:t>
            </a:r>
            <a:r>
              <a:rPr lang="en-CA" err="1">
                <a:solidFill>
                  <a:srgbClr val="2B3A42"/>
                </a:solidFill>
                <a:latin typeface="Arial" panose="020B0604020202020204"/>
              </a:rPr>
              <a:t>pCODR</a:t>
            </a:r>
            <a:r>
              <a:rPr lang="en-CA">
                <a:solidFill>
                  <a:srgbClr val="2B3A42"/>
                </a:solidFill>
                <a:latin typeface="Arial" panose="020B0604020202020204"/>
              </a:rPr>
              <a:t> reviews with provincial listing before NOC date were excluded.</a:t>
            </a:r>
          </a:p>
        </p:txBody>
      </p:sp>
      <p:graphicFrame>
        <p:nvGraphicFramePr>
          <p:cNvPr id="11" name="Table 10">
            <a:extLst>
              <a:ext uri="{FF2B5EF4-FFF2-40B4-BE49-F238E27FC236}">
                <a16:creationId xmlns:a16="http://schemas.microsoft.com/office/drawing/2014/main" id="{D914AD29-4C60-9C4A-A058-CCC590E2B11F}"/>
              </a:ext>
            </a:extLst>
          </p:cNvPr>
          <p:cNvGraphicFramePr>
            <a:graphicFrameLocks noGrp="1"/>
          </p:cNvGraphicFramePr>
          <p:nvPr/>
        </p:nvGraphicFramePr>
        <p:xfrm>
          <a:off x="384690" y="4713288"/>
          <a:ext cx="11338556" cy="845184"/>
        </p:xfrm>
        <a:graphic>
          <a:graphicData uri="http://schemas.openxmlformats.org/drawingml/2006/table">
            <a:tbl>
              <a:tblPr/>
              <a:tblGrid>
                <a:gridCol w="1384544">
                  <a:extLst>
                    <a:ext uri="{9D8B030D-6E8A-4147-A177-3AD203B41FA5}">
                      <a16:colId xmlns:a16="http://schemas.microsoft.com/office/drawing/2014/main" val="345549767"/>
                    </a:ext>
                  </a:extLst>
                </a:gridCol>
                <a:gridCol w="829501">
                  <a:extLst>
                    <a:ext uri="{9D8B030D-6E8A-4147-A177-3AD203B41FA5}">
                      <a16:colId xmlns:a16="http://schemas.microsoft.com/office/drawing/2014/main" val="1393401079"/>
                    </a:ext>
                  </a:extLst>
                </a:gridCol>
                <a:gridCol w="829501">
                  <a:extLst>
                    <a:ext uri="{9D8B030D-6E8A-4147-A177-3AD203B41FA5}">
                      <a16:colId xmlns:a16="http://schemas.microsoft.com/office/drawing/2014/main" val="823946708"/>
                    </a:ext>
                  </a:extLst>
                </a:gridCol>
                <a:gridCol w="829501">
                  <a:extLst>
                    <a:ext uri="{9D8B030D-6E8A-4147-A177-3AD203B41FA5}">
                      <a16:colId xmlns:a16="http://schemas.microsoft.com/office/drawing/2014/main" val="3100793143"/>
                    </a:ext>
                  </a:extLst>
                </a:gridCol>
                <a:gridCol w="829501">
                  <a:extLst>
                    <a:ext uri="{9D8B030D-6E8A-4147-A177-3AD203B41FA5}">
                      <a16:colId xmlns:a16="http://schemas.microsoft.com/office/drawing/2014/main" val="2111456833"/>
                    </a:ext>
                  </a:extLst>
                </a:gridCol>
                <a:gridCol w="829501">
                  <a:extLst>
                    <a:ext uri="{9D8B030D-6E8A-4147-A177-3AD203B41FA5}">
                      <a16:colId xmlns:a16="http://schemas.microsoft.com/office/drawing/2014/main" val="1912176766"/>
                    </a:ext>
                  </a:extLst>
                </a:gridCol>
                <a:gridCol w="829501">
                  <a:extLst>
                    <a:ext uri="{9D8B030D-6E8A-4147-A177-3AD203B41FA5}">
                      <a16:colId xmlns:a16="http://schemas.microsoft.com/office/drawing/2014/main" val="4180816750"/>
                    </a:ext>
                  </a:extLst>
                </a:gridCol>
                <a:gridCol w="829501">
                  <a:extLst>
                    <a:ext uri="{9D8B030D-6E8A-4147-A177-3AD203B41FA5}">
                      <a16:colId xmlns:a16="http://schemas.microsoft.com/office/drawing/2014/main" val="2479995296"/>
                    </a:ext>
                  </a:extLst>
                </a:gridCol>
                <a:gridCol w="829501">
                  <a:extLst>
                    <a:ext uri="{9D8B030D-6E8A-4147-A177-3AD203B41FA5}">
                      <a16:colId xmlns:a16="http://schemas.microsoft.com/office/drawing/2014/main" val="483120164"/>
                    </a:ext>
                  </a:extLst>
                </a:gridCol>
                <a:gridCol w="829501">
                  <a:extLst>
                    <a:ext uri="{9D8B030D-6E8A-4147-A177-3AD203B41FA5}">
                      <a16:colId xmlns:a16="http://schemas.microsoft.com/office/drawing/2014/main" val="2719882730"/>
                    </a:ext>
                  </a:extLst>
                </a:gridCol>
                <a:gridCol w="829501">
                  <a:extLst>
                    <a:ext uri="{9D8B030D-6E8A-4147-A177-3AD203B41FA5}">
                      <a16:colId xmlns:a16="http://schemas.microsoft.com/office/drawing/2014/main" val="959861774"/>
                    </a:ext>
                  </a:extLst>
                </a:gridCol>
                <a:gridCol w="829501">
                  <a:extLst>
                    <a:ext uri="{9D8B030D-6E8A-4147-A177-3AD203B41FA5}">
                      <a16:colId xmlns:a16="http://schemas.microsoft.com/office/drawing/2014/main" val="1193456941"/>
                    </a:ext>
                  </a:extLst>
                </a:gridCol>
                <a:gridCol w="829501">
                  <a:extLst>
                    <a:ext uri="{9D8B030D-6E8A-4147-A177-3AD203B41FA5}">
                      <a16:colId xmlns:a16="http://schemas.microsoft.com/office/drawing/2014/main" val="578554382"/>
                    </a:ext>
                  </a:extLst>
                </a:gridCol>
              </a:tblGrid>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US" sz="1250" b="1" u="none" strike="noStrike">
                          <a:solidFill>
                            <a:schemeClr val="bg1"/>
                          </a:solidFill>
                          <a:effectLst/>
                        </a:rPr>
                        <a:t>Listing Year</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2011</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2012</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2013</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2014</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2015</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2016</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2017</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2018</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2019</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2020</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2021</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solidFill>
                            <a:schemeClr val="bg1"/>
                          </a:solidFill>
                          <a:effectLst/>
                        </a:rPr>
                        <a:t>Total</a:t>
                      </a:r>
                      <a:endParaRPr lang="en-CA" sz="1250" b="1" i="0" u="none" strike="noStrike">
                        <a:solidFill>
                          <a:schemeClr val="bg1"/>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005587"/>
                    </a:solidFill>
                  </a:tcPr>
                </a:tc>
                <a:extLst>
                  <a:ext uri="{0D108BD9-81ED-4DB2-BD59-A6C34878D82A}">
                    <a16:rowId xmlns:a16="http://schemas.microsoft.com/office/drawing/2014/main" val="3474756037"/>
                  </a:ext>
                </a:extLst>
              </a:tr>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effectLst/>
                        </a:rPr>
                        <a:t>CDR</a:t>
                      </a:r>
                      <a:endParaRPr lang="en-CA" sz="1250" b="1" i="0" u="none" strike="noStrike">
                        <a:effectLst/>
                        <a:latin typeface="Arial" panose="020B0604020202020204" pitchFamily="34" charset="0"/>
                      </a:endParaRP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18</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22</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14</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23</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24</a:t>
                      </a:r>
                      <a:endParaRPr lang="en-CA" sz="125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25</a:t>
                      </a:r>
                      <a:endParaRPr lang="en-CA" sz="125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16</a:t>
                      </a:r>
                      <a:endParaRPr lang="en-CA" sz="125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34</a:t>
                      </a:r>
                      <a:endParaRPr lang="en-CA" sz="125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36</a:t>
                      </a:r>
                      <a:endParaRPr lang="en-CA" sz="125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13</a:t>
                      </a:r>
                      <a:endParaRPr lang="en-CA" sz="125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10</a:t>
                      </a:r>
                      <a:endParaRPr lang="en-CA" sz="1250" b="0"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effectLst/>
                        </a:rPr>
                        <a:t>235</a:t>
                      </a:r>
                      <a:endParaRPr lang="en-CA" sz="1250" b="1"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005587"/>
                      </a:solidFill>
                      <a:prstDash val="solid"/>
                      <a:round/>
                      <a:headEnd type="none" w="med" len="med"/>
                      <a:tailEnd type="none" w="med" len="med"/>
                    </a:lnT>
                    <a:lnB w="12700" cap="flat" cmpd="sng" algn="ctr">
                      <a:solidFill>
                        <a:srgbClr val="606B71">
                          <a:lumMod val="20000"/>
                          <a:lumOff val="80000"/>
                        </a:srgbClr>
                      </a:solidFill>
                      <a:prstDash val="solid"/>
                      <a:round/>
                      <a:headEnd type="none" w="med" len="med"/>
                      <a:tailEnd type="none" w="med" len="med"/>
                    </a:lnB>
                    <a:lnTlToBr w="12700" cmpd="sng">
                      <a:noFill/>
                      <a:prstDash val="solid"/>
                    </a:lnTlToBr>
                    <a:lnBlToTr w="12700" cmpd="sng">
                      <a:noFill/>
                      <a:prstDash val="solid"/>
                    </a:lnBlToTr>
                    <a:solidFill>
                      <a:srgbClr val="D5EFFF"/>
                    </a:solidFill>
                  </a:tcPr>
                </a:tc>
                <a:extLst>
                  <a:ext uri="{0D108BD9-81ED-4DB2-BD59-A6C34878D82A}">
                    <a16:rowId xmlns:a16="http://schemas.microsoft.com/office/drawing/2014/main" val="271165551"/>
                  </a:ext>
                </a:extLst>
              </a:tr>
              <a:tr h="2817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err="1">
                          <a:effectLst/>
                        </a:rPr>
                        <a:t>pCODR</a:t>
                      </a:r>
                      <a:endParaRPr lang="en-CA" sz="1250" b="1" i="0" u="none" strike="noStrike">
                        <a:effectLst/>
                        <a:latin typeface="Arial" panose="020B0604020202020204" pitchFamily="34" charset="0"/>
                      </a:endParaRPr>
                    </a:p>
                  </a:txBody>
                  <a:tcPr marL="0" marR="0" marT="0" marB="0" anchor="ctr">
                    <a:lnL w="12700" cap="flat" cmpd="sng" algn="ctr">
                      <a:solidFill>
                        <a:srgbClr val="005587"/>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10</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12</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10</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7</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14</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9</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21</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20</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u="none" strike="noStrike">
                          <a:effectLst/>
                        </a:rPr>
                        <a:t>9</a:t>
                      </a:r>
                      <a:endParaRPr lang="en-CA" sz="1250" b="0" i="0" u="none" strike="noStrike">
                        <a:solidFill>
                          <a:srgbClr val="4BACC6"/>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fontAlgn="b"/>
                      <a:r>
                        <a:rPr lang="en-CA" sz="1250" b="1" u="none" strike="noStrike">
                          <a:effectLst/>
                        </a:rPr>
                        <a:t>116</a:t>
                      </a:r>
                      <a:endParaRPr lang="en-CA" sz="1250" b="1" i="0" u="none" strike="noStrike">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rgbClr val="005587"/>
                      </a:solidFill>
                      <a:prstDash val="solid"/>
                      <a:round/>
                      <a:headEnd type="none" w="med" len="med"/>
                      <a:tailEnd type="none" w="med" len="med"/>
                    </a:lnR>
                    <a:lnT w="12700" cap="flat" cmpd="sng" algn="ctr">
                      <a:solidFill>
                        <a:srgbClr val="606B71">
                          <a:lumMod val="20000"/>
                          <a:lumOff val="80000"/>
                        </a:srgbClr>
                      </a:solidFill>
                      <a:prstDash val="solid"/>
                      <a:round/>
                      <a:headEnd type="none" w="med" len="med"/>
                      <a:tailEnd type="none" w="med" len="med"/>
                    </a:lnT>
                    <a:lnB w="12700" cap="flat" cmpd="sng" algn="ctr">
                      <a:solidFill>
                        <a:srgbClr val="005587"/>
                      </a:solidFill>
                      <a:prstDash val="solid"/>
                      <a:round/>
                      <a:headEnd type="none" w="med" len="med"/>
                      <a:tailEnd type="none" w="med" len="med"/>
                    </a:lnB>
                    <a:lnTlToBr w="12700" cmpd="sng">
                      <a:noFill/>
                      <a:prstDash val="solid"/>
                    </a:lnTlToBr>
                    <a:lnBlToTr w="12700" cmpd="sng">
                      <a:noFill/>
                      <a:prstDash val="solid"/>
                    </a:lnBlToTr>
                    <a:solidFill>
                      <a:srgbClr val="D5EFFF"/>
                    </a:solidFill>
                  </a:tcPr>
                </a:tc>
                <a:extLst>
                  <a:ext uri="{0D108BD9-81ED-4DB2-BD59-A6C34878D82A}">
                    <a16:rowId xmlns:a16="http://schemas.microsoft.com/office/drawing/2014/main" val="2354917799"/>
                  </a:ext>
                </a:extLst>
              </a:tr>
            </a:tbl>
          </a:graphicData>
        </a:graphic>
      </p:graphicFrame>
      <p:sp>
        <p:nvSpPr>
          <p:cNvPr id="12" name="TextBox 11">
            <a:extLst>
              <a:ext uri="{FF2B5EF4-FFF2-40B4-BE49-F238E27FC236}">
                <a16:creationId xmlns:a16="http://schemas.microsoft.com/office/drawing/2014/main" id="{CC3368E7-26C2-8549-BFF8-C87AC67375AE}"/>
              </a:ext>
            </a:extLst>
          </p:cNvPr>
          <p:cNvSpPr txBox="1"/>
          <p:nvPr/>
        </p:nvSpPr>
        <p:spPr>
          <a:xfrm>
            <a:off x="9757324" y="4412820"/>
            <a:ext cx="1885453" cy="276999"/>
          </a:xfrm>
          <a:prstGeom prst="rect">
            <a:avLst/>
          </a:prstGeom>
          <a:noFill/>
        </p:spPr>
        <p:txBody>
          <a:bodyPr wrap="none" rtlCol="0">
            <a:spAutoFit/>
          </a:bodyPr>
          <a:lstStyle/>
          <a:p>
            <a:r>
              <a:rPr lang="en-US" sz="1200" b="1">
                <a:solidFill>
                  <a:srgbClr val="00A3E0"/>
                </a:solidFill>
                <a:latin typeface="Arial" panose="020B0604020202020204"/>
              </a:rPr>
              <a:t>(up to September 2021)</a:t>
            </a:r>
            <a:endParaRPr lang="en-CA" sz="1200" b="1" err="1">
              <a:solidFill>
                <a:srgbClr val="00A3E0"/>
              </a:solidFill>
              <a:latin typeface="Arial" panose="020B0604020202020204"/>
            </a:endParaRPr>
          </a:p>
        </p:txBody>
      </p:sp>
      <p:sp>
        <p:nvSpPr>
          <p:cNvPr id="13" name="TextBox 12">
            <a:extLst>
              <a:ext uri="{FF2B5EF4-FFF2-40B4-BE49-F238E27FC236}">
                <a16:creationId xmlns:a16="http://schemas.microsoft.com/office/drawing/2014/main" id="{FD287A8C-7991-0B42-9052-538F3C24A613}"/>
              </a:ext>
            </a:extLst>
          </p:cNvPr>
          <p:cNvSpPr txBox="1"/>
          <p:nvPr/>
        </p:nvSpPr>
        <p:spPr>
          <a:xfrm>
            <a:off x="292608" y="6190488"/>
            <a:ext cx="11338552" cy="138499"/>
          </a:xfrm>
          <a:prstGeom prst="rect">
            <a:avLst/>
          </a:prstGeom>
          <a:noFill/>
          <a:ln w="9525">
            <a:noFill/>
            <a:miter lim="800000"/>
            <a:headEnd/>
            <a:tailEnd/>
          </a:ln>
        </p:spPr>
        <p:txBody>
          <a:bodyPr wrap="square" tIns="0" rIns="0" bIns="0" anchor="b" anchorCtr="0">
            <a:spAutoFit/>
          </a:bodyPr>
          <a:lstStyle>
            <a:defPPr>
              <a:defRPr lang="en-US"/>
            </a:defPPr>
            <a:lvl1pPr>
              <a:defRPr sz="900">
                <a:cs typeface="Times New Roman" pitchFamily="18" charset="0"/>
              </a:defRPr>
            </a:lvl1pPr>
          </a:lstStyle>
          <a:p>
            <a:r>
              <a:rPr lang="en-CA">
                <a:solidFill>
                  <a:srgbClr val="2B3A42"/>
                </a:solidFill>
                <a:latin typeface="Arial" panose="020B0604020202020204"/>
              </a:rPr>
              <a:t>Source: IQVIA. Market Access Metrics Database. September 2021</a:t>
            </a:r>
          </a:p>
        </p:txBody>
      </p:sp>
    </p:spTree>
    <p:extLst>
      <p:ext uri="{BB962C8B-B14F-4D97-AF65-F5344CB8AC3E}">
        <p14:creationId xmlns:p14="http://schemas.microsoft.com/office/powerpoint/2010/main" val="422587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E Connect Discussion Forums — HARVARD ALUMNI ENTREPRENEURS">
            <a:extLst>
              <a:ext uri="{FF2B5EF4-FFF2-40B4-BE49-F238E27FC236}">
                <a16:creationId xmlns:a16="http://schemas.microsoft.com/office/drawing/2014/main" id="{C9D5B2AE-521E-FE7E-E943-0E90DDBE33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755" b="27952"/>
          <a:stretch/>
        </p:blipFill>
        <p:spPr bwMode="auto">
          <a:xfrm>
            <a:off x="1992596" y="815098"/>
            <a:ext cx="8206808" cy="27847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145CE5EF-F7B7-7646-A9A6-2EF564DEDF36}"/>
              </a:ext>
            </a:extLst>
          </p:cNvPr>
          <p:cNvPicPr>
            <a:picLocks noChangeAspect="1"/>
          </p:cNvPicPr>
          <p:nvPr/>
        </p:nvPicPr>
        <p:blipFill>
          <a:blip r:embed="rId3"/>
          <a:stretch>
            <a:fillRect/>
          </a:stretch>
        </p:blipFill>
        <p:spPr>
          <a:xfrm>
            <a:off x="160934" y="5238860"/>
            <a:ext cx="2242022" cy="1447706"/>
          </a:xfrm>
          <a:prstGeom prst="rect">
            <a:avLst/>
          </a:prstGeom>
        </p:spPr>
      </p:pic>
    </p:spTree>
    <p:extLst>
      <p:ext uri="{BB962C8B-B14F-4D97-AF65-F5344CB8AC3E}">
        <p14:creationId xmlns:p14="http://schemas.microsoft.com/office/powerpoint/2010/main" val="373290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a:extLst>
              <a:ext uri="{FF2B5EF4-FFF2-40B4-BE49-F238E27FC236}">
                <a16:creationId xmlns:a16="http://schemas.microsoft.com/office/drawing/2014/main" id="{3E3ED5AD-B1CD-D4AC-6FC1-BB53B0AAE865}"/>
              </a:ext>
            </a:extLst>
          </p:cNvPr>
          <p:cNvSpPr/>
          <p:nvPr/>
        </p:nvSpPr>
        <p:spPr>
          <a:xfrm>
            <a:off x="281354" y="1014884"/>
            <a:ext cx="3719788" cy="3447326"/>
          </a:xfrm>
          <a:prstGeom prst="wedgeRoundRectCallout">
            <a:avLst>
              <a:gd name="adj1" fmla="val -28986"/>
              <a:gd name="adj2" fmla="val 76491"/>
              <a:gd name="adj3" fmla="val 16667"/>
            </a:avLst>
          </a:prstGeom>
          <a:solidFill>
            <a:schemeClr val="accent3">
              <a:lumMod val="20000"/>
              <a:lumOff val="80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t" anchorCtr="0"/>
          <a:lstStyle/>
          <a:p>
            <a:pPr algn="l"/>
            <a:endParaRPr lang="en-US" sz="1600" err="1"/>
          </a:p>
        </p:txBody>
      </p:sp>
      <p:sp>
        <p:nvSpPr>
          <p:cNvPr id="2" name="Rectangle 1">
            <a:extLst>
              <a:ext uri="{FF2B5EF4-FFF2-40B4-BE49-F238E27FC236}">
                <a16:creationId xmlns:a16="http://schemas.microsoft.com/office/drawing/2014/main" id="{069580D0-3094-CD66-4BF8-E770CACDAE33}"/>
              </a:ext>
            </a:extLst>
          </p:cNvPr>
          <p:cNvSpPr/>
          <p:nvPr/>
        </p:nvSpPr>
        <p:spPr>
          <a:xfrm>
            <a:off x="554557" y="1095641"/>
            <a:ext cx="3446585" cy="3285811"/>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nchorCtr="0"/>
          <a:lstStyle/>
          <a:p>
            <a:pPr algn="l"/>
            <a:r>
              <a:rPr lang="en-US" sz="3600">
                <a:solidFill>
                  <a:schemeClr val="tx1">
                    <a:lumMod val="50000"/>
                  </a:schemeClr>
                </a:solidFill>
                <a:latin typeface="Calibri" panose="020F0502020204030204" pitchFamily="34" charset="0"/>
                <a:cs typeface="Calibri" panose="020F0502020204030204" pitchFamily="34" charset="0"/>
              </a:rPr>
              <a:t>This PowerPoint presentation will be available on LSO’s </a:t>
            </a:r>
            <a:r>
              <a:rPr lang="en-US" sz="3600" b="1">
                <a:solidFill>
                  <a:schemeClr val="tx1">
                    <a:lumMod val="50000"/>
                  </a:schemeClr>
                </a:solidFill>
                <a:latin typeface="Calibri" panose="020F0502020204030204" pitchFamily="34" charset="0"/>
                <a:cs typeface="Calibri" panose="020F0502020204030204" pitchFamily="34" charset="0"/>
              </a:rPr>
              <a:t>website </a:t>
            </a:r>
            <a:r>
              <a:rPr lang="en-US" sz="3600">
                <a:solidFill>
                  <a:schemeClr val="tx1">
                    <a:lumMod val="50000"/>
                  </a:schemeClr>
                </a:solidFill>
                <a:latin typeface="Calibri" panose="020F0502020204030204" pitchFamily="34" charset="0"/>
                <a:cs typeface="Calibri" panose="020F0502020204030204" pitchFamily="34" charset="0"/>
              </a:rPr>
              <a:t>and </a:t>
            </a:r>
            <a:r>
              <a:rPr lang="en-US" sz="3600" b="1">
                <a:solidFill>
                  <a:schemeClr val="tx1">
                    <a:lumMod val="50000"/>
                  </a:schemeClr>
                </a:solidFill>
                <a:latin typeface="Calibri" panose="020F0502020204030204" pitchFamily="34" charset="0"/>
                <a:cs typeface="Calibri" panose="020F0502020204030204" pitchFamily="34" charset="0"/>
              </a:rPr>
              <a:t>YouTube channel</a:t>
            </a:r>
            <a:r>
              <a:rPr lang="en-US" sz="3600">
                <a:solidFill>
                  <a:schemeClr val="tx1">
                    <a:lumMod val="50000"/>
                  </a:schemeClr>
                </a:solidFill>
                <a:latin typeface="Calibri" panose="020F0502020204030204" pitchFamily="34" charset="0"/>
                <a:cs typeface="Calibri" panose="020F0502020204030204" pitchFamily="34" charset="0"/>
              </a:rPr>
              <a:t>!</a:t>
            </a:r>
          </a:p>
        </p:txBody>
      </p:sp>
      <p:pic>
        <p:nvPicPr>
          <p:cNvPr id="2050" name="Picture 2" descr="YouTube is getting a new logo every week this month – here's why | Creative  Bloq">
            <a:extLst>
              <a:ext uri="{FF2B5EF4-FFF2-40B4-BE49-F238E27FC236}">
                <a16:creationId xmlns:a16="http://schemas.microsoft.com/office/drawing/2014/main" id="{CC2F466E-9AEF-A517-F17A-0CA901BF9A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91" b="21181"/>
          <a:stretch/>
        </p:blipFill>
        <p:spPr bwMode="auto">
          <a:xfrm>
            <a:off x="6033898" y="4891302"/>
            <a:ext cx="4313924" cy="1376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36DA21-588B-3BBE-7779-50C12B257F77}"/>
              </a:ext>
            </a:extLst>
          </p:cNvPr>
          <p:cNvPicPr>
            <a:picLocks noChangeAspect="1"/>
          </p:cNvPicPr>
          <p:nvPr/>
        </p:nvPicPr>
        <p:blipFill rotWithShape="1">
          <a:blip r:embed="rId3"/>
          <a:srcRect r="2588"/>
          <a:stretch/>
        </p:blipFill>
        <p:spPr>
          <a:xfrm>
            <a:off x="5374276" y="326572"/>
            <a:ext cx="5633168" cy="4135638"/>
          </a:xfrm>
          <a:prstGeom prst="rect">
            <a:avLst/>
          </a:prstGeom>
          <a:ln>
            <a:solidFill>
              <a:schemeClr val="tx1">
                <a:lumMod val="50000"/>
              </a:schemeClr>
            </a:solidFill>
          </a:ln>
        </p:spPr>
      </p:pic>
      <p:sp>
        <p:nvSpPr>
          <p:cNvPr id="8" name="TextBox 7">
            <a:extLst>
              <a:ext uri="{FF2B5EF4-FFF2-40B4-BE49-F238E27FC236}">
                <a16:creationId xmlns:a16="http://schemas.microsoft.com/office/drawing/2014/main" id="{12235611-6FA2-FFDA-C40E-A7F726908316}"/>
              </a:ext>
            </a:extLst>
          </p:cNvPr>
          <p:cNvSpPr txBox="1"/>
          <p:nvPr/>
        </p:nvSpPr>
        <p:spPr>
          <a:xfrm>
            <a:off x="6176387" y="336620"/>
            <a:ext cx="2564842" cy="276999"/>
          </a:xfrm>
          <a:prstGeom prst="rect">
            <a:avLst/>
          </a:prstGeom>
          <a:noFill/>
        </p:spPr>
        <p:txBody>
          <a:bodyPr wrap="square">
            <a:spAutoFit/>
          </a:bodyPr>
          <a:lstStyle/>
          <a:p>
            <a:r>
              <a:rPr lang="en-US" sz="1200">
                <a:solidFill>
                  <a:schemeClr val="tx1">
                    <a:lumMod val="50000"/>
                  </a:schemeClr>
                </a:solidFill>
                <a:latin typeface="Calibri" panose="020F0502020204030204" pitchFamily="34" charset="0"/>
                <a:cs typeface="Calibri" panose="020F0502020204030204" pitchFamily="34" charset="0"/>
              </a:rPr>
              <a:t>lifesciencesontario.ca</a:t>
            </a:r>
          </a:p>
        </p:txBody>
      </p:sp>
      <p:pic>
        <p:nvPicPr>
          <p:cNvPr id="9" name="Picture 8" descr="Logo, company name&#10;&#10;Description automatically generated">
            <a:extLst>
              <a:ext uri="{FF2B5EF4-FFF2-40B4-BE49-F238E27FC236}">
                <a16:creationId xmlns:a16="http://schemas.microsoft.com/office/drawing/2014/main" id="{FB208E92-CA6E-FC45-9619-85C7334A0617}"/>
              </a:ext>
            </a:extLst>
          </p:cNvPr>
          <p:cNvPicPr>
            <a:picLocks noChangeAspect="1"/>
          </p:cNvPicPr>
          <p:nvPr/>
        </p:nvPicPr>
        <p:blipFill>
          <a:blip r:embed="rId4"/>
          <a:stretch>
            <a:fillRect/>
          </a:stretch>
        </p:blipFill>
        <p:spPr>
          <a:xfrm>
            <a:off x="281354" y="5271910"/>
            <a:ext cx="2242022" cy="1447706"/>
          </a:xfrm>
          <a:prstGeom prst="rect">
            <a:avLst/>
          </a:prstGeom>
        </p:spPr>
      </p:pic>
    </p:spTree>
    <p:extLst>
      <p:ext uri="{BB962C8B-B14F-4D97-AF65-F5344CB8AC3E}">
        <p14:creationId xmlns:p14="http://schemas.microsoft.com/office/powerpoint/2010/main" val="257699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2F23331-D155-ED8E-54CF-0E282971B940}"/>
              </a:ext>
            </a:extLst>
          </p:cNvPr>
          <p:cNvGrpSpPr/>
          <p:nvPr/>
        </p:nvGrpSpPr>
        <p:grpSpPr>
          <a:xfrm>
            <a:off x="1645921" y="1047117"/>
            <a:ext cx="7507345" cy="5126016"/>
            <a:chOff x="2330025" y="1093581"/>
            <a:chExt cx="7260541" cy="4919972"/>
          </a:xfrm>
        </p:grpSpPr>
        <p:pic>
          <p:nvPicPr>
            <p:cNvPr id="3" name="Picture 2">
              <a:extLst>
                <a:ext uri="{FF2B5EF4-FFF2-40B4-BE49-F238E27FC236}">
                  <a16:creationId xmlns:a16="http://schemas.microsoft.com/office/drawing/2014/main" id="{8AF463E2-2C26-2582-D5F8-4020741ECE1E}"/>
                </a:ext>
              </a:extLst>
            </p:cNvPr>
            <p:cNvPicPr>
              <a:picLocks noChangeAspect="1"/>
            </p:cNvPicPr>
            <p:nvPr/>
          </p:nvPicPr>
          <p:blipFill>
            <a:blip r:embed="rId3"/>
            <a:stretch>
              <a:fillRect/>
            </a:stretch>
          </p:blipFill>
          <p:spPr>
            <a:xfrm>
              <a:off x="2330025" y="1093581"/>
              <a:ext cx="7260541" cy="4919972"/>
            </a:xfrm>
            <a:prstGeom prst="rect">
              <a:avLst/>
            </a:prstGeom>
          </p:spPr>
        </p:pic>
        <p:sp>
          <p:nvSpPr>
            <p:cNvPr id="4" name="Rectangle 3">
              <a:extLst>
                <a:ext uri="{FF2B5EF4-FFF2-40B4-BE49-F238E27FC236}">
                  <a16:creationId xmlns:a16="http://schemas.microsoft.com/office/drawing/2014/main" id="{BD4BCE21-184D-79B6-668C-D93E02F5E568}"/>
                </a:ext>
              </a:extLst>
            </p:cNvPr>
            <p:cNvSpPr/>
            <p:nvPr/>
          </p:nvSpPr>
          <p:spPr>
            <a:xfrm>
              <a:off x="7437863" y="1405054"/>
              <a:ext cx="2152703" cy="3256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930BBE8-3B38-2159-81ED-1231A65101AD}"/>
              </a:ext>
            </a:extLst>
          </p:cNvPr>
          <p:cNvSpPr txBox="1"/>
          <p:nvPr/>
        </p:nvSpPr>
        <p:spPr>
          <a:xfrm>
            <a:off x="1036320" y="6373417"/>
            <a:ext cx="7507345" cy="400110"/>
          </a:xfrm>
          <a:prstGeom prst="rect">
            <a:avLst/>
          </a:prstGeom>
          <a:noFill/>
        </p:spPr>
        <p:txBody>
          <a:bodyPr wrap="square" rtlCol="0">
            <a:spAutoFit/>
          </a:bodyPr>
          <a:lstStyle/>
          <a:p>
            <a:r>
              <a:rPr lang="en-CA" sz="1000"/>
              <a:t>Source: IMC’s Explaining Public Reimbursement Delays for New Medicines for Canadian Patients (Jun. 30, 2020)</a:t>
            </a:r>
          </a:p>
          <a:p>
            <a:r>
              <a:rPr lang="en-CA" sz="1000">
                <a:hlinkClick r:id="rId4"/>
              </a:rPr>
              <a:t>http://innovativemedicines.ca/wp-content/uploads/2020/07/CADTH-TTL-8.5x11-EN-Final.pdf</a:t>
            </a:r>
            <a:endParaRPr lang="en-CA" sz="1000"/>
          </a:p>
        </p:txBody>
      </p:sp>
      <p:sp>
        <p:nvSpPr>
          <p:cNvPr id="6" name="Title 1">
            <a:extLst>
              <a:ext uri="{FF2B5EF4-FFF2-40B4-BE49-F238E27FC236}">
                <a16:creationId xmlns:a16="http://schemas.microsoft.com/office/drawing/2014/main" id="{410B823B-ED1F-0142-B1F5-837E34A2854B}"/>
              </a:ext>
            </a:extLst>
          </p:cNvPr>
          <p:cNvSpPr txBox="1">
            <a:spLocks/>
          </p:cNvSpPr>
          <p:nvPr/>
        </p:nvSpPr>
        <p:spPr>
          <a:xfrm>
            <a:off x="585216" y="184051"/>
            <a:ext cx="1141171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latin typeface="+mn-lt"/>
              </a:rPr>
              <a:t>Canada is among the slowest of the OECD20 to reimburse medicines through its public plans</a:t>
            </a:r>
            <a:endParaRPr lang="en-US" sz="2800" b="1">
              <a:latin typeface="+mn-lt"/>
            </a:endParaRPr>
          </a:p>
        </p:txBody>
      </p:sp>
    </p:spTree>
    <p:extLst>
      <p:ext uri="{BB962C8B-B14F-4D97-AF65-F5344CB8AC3E}">
        <p14:creationId xmlns:p14="http://schemas.microsoft.com/office/powerpoint/2010/main" val="9605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29FD-2663-0733-39A7-AB37D8E3A501}"/>
              </a:ext>
            </a:extLst>
          </p:cNvPr>
          <p:cNvSpPr txBox="1">
            <a:spLocks/>
          </p:cNvSpPr>
          <p:nvPr/>
        </p:nvSpPr>
        <p:spPr>
          <a:xfrm>
            <a:off x="469343" y="272043"/>
            <a:ext cx="11058237" cy="69705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latin typeface="+mn-lt"/>
              </a:rPr>
              <a:t>Reimbursement process is much slower than other developed countries</a:t>
            </a:r>
            <a:endParaRPr lang="en-US" sz="2800" b="1">
              <a:latin typeface="+mn-lt"/>
            </a:endParaRPr>
          </a:p>
        </p:txBody>
      </p:sp>
      <p:pic>
        <p:nvPicPr>
          <p:cNvPr id="3" name="Picture 2">
            <a:extLst>
              <a:ext uri="{FF2B5EF4-FFF2-40B4-BE49-F238E27FC236}">
                <a16:creationId xmlns:a16="http://schemas.microsoft.com/office/drawing/2014/main" id="{428C4E73-0841-D0AA-8AD4-500596F94E2F}"/>
              </a:ext>
            </a:extLst>
          </p:cNvPr>
          <p:cNvPicPr>
            <a:picLocks noChangeAspect="1"/>
          </p:cNvPicPr>
          <p:nvPr/>
        </p:nvPicPr>
        <p:blipFill>
          <a:blip r:embed="rId3"/>
          <a:stretch>
            <a:fillRect/>
          </a:stretch>
        </p:blipFill>
        <p:spPr>
          <a:xfrm>
            <a:off x="976138" y="1100230"/>
            <a:ext cx="9698475" cy="4657540"/>
          </a:xfrm>
          <a:prstGeom prst="rect">
            <a:avLst/>
          </a:prstGeom>
        </p:spPr>
      </p:pic>
      <p:sp>
        <p:nvSpPr>
          <p:cNvPr id="4" name="TextBox 3">
            <a:extLst>
              <a:ext uri="{FF2B5EF4-FFF2-40B4-BE49-F238E27FC236}">
                <a16:creationId xmlns:a16="http://schemas.microsoft.com/office/drawing/2014/main" id="{7F5A24B0-0BE7-522C-90F6-4F0F4A8B9D40}"/>
              </a:ext>
            </a:extLst>
          </p:cNvPr>
          <p:cNvSpPr txBox="1"/>
          <p:nvPr/>
        </p:nvSpPr>
        <p:spPr>
          <a:xfrm>
            <a:off x="763650" y="6191359"/>
            <a:ext cx="7507345" cy="400110"/>
          </a:xfrm>
          <a:prstGeom prst="rect">
            <a:avLst/>
          </a:prstGeom>
          <a:noFill/>
        </p:spPr>
        <p:txBody>
          <a:bodyPr wrap="square" rtlCol="0">
            <a:spAutoFit/>
          </a:bodyPr>
          <a:lstStyle/>
          <a:p>
            <a:r>
              <a:rPr lang="en-CA" sz="1000"/>
              <a:t>Source: IMC’s Explaining Public Reimbursement Delays for New Medicines for Canadian Patients (Jun. 30, 2020)</a:t>
            </a:r>
          </a:p>
          <a:p>
            <a:r>
              <a:rPr lang="en-CA" sz="1000">
                <a:hlinkClick r:id="rId4"/>
              </a:rPr>
              <a:t>http://innovativemedicines.ca/wp-content/uploads/2020/07/CADTH-TTL-8.5x11-EN-Final.pdf</a:t>
            </a:r>
            <a:endParaRPr lang="en-CA" sz="1000"/>
          </a:p>
        </p:txBody>
      </p:sp>
    </p:spTree>
    <p:extLst>
      <p:ext uri="{BB962C8B-B14F-4D97-AF65-F5344CB8AC3E}">
        <p14:creationId xmlns:p14="http://schemas.microsoft.com/office/powerpoint/2010/main" val="250610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B31F8-3FE7-264E-9384-EB523D0D780D}"/>
              </a:ext>
            </a:extLst>
          </p:cNvPr>
          <p:cNvSpPr>
            <a:spLocks noGrp="1"/>
          </p:cNvSpPr>
          <p:nvPr>
            <p:ph type="title"/>
          </p:nvPr>
        </p:nvSpPr>
        <p:spPr>
          <a:xfrm>
            <a:off x="297918" y="-31520"/>
            <a:ext cx="11440612" cy="1325563"/>
          </a:xfrm>
        </p:spPr>
        <p:txBody>
          <a:bodyPr>
            <a:normAutofit/>
          </a:bodyPr>
          <a:lstStyle/>
          <a:p>
            <a:r>
              <a:rPr lang="en-US" sz="2800" b="1">
                <a:latin typeface="+mn-lt"/>
              </a:rPr>
              <a:t>Recent life sciences strategies are the roadmaps to AIM HIGHER to accelerate and improve access to health innovations</a:t>
            </a:r>
          </a:p>
        </p:txBody>
      </p:sp>
      <p:pic>
        <p:nvPicPr>
          <p:cNvPr id="4" name="Picture 3">
            <a:extLst>
              <a:ext uri="{FF2B5EF4-FFF2-40B4-BE49-F238E27FC236}">
                <a16:creationId xmlns:a16="http://schemas.microsoft.com/office/drawing/2014/main" id="{6C122DA5-183F-E242-9A85-5F42C8798EA9}"/>
              </a:ext>
            </a:extLst>
          </p:cNvPr>
          <p:cNvPicPr>
            <a:picLocks noChangeAspect="1"/>
          </p:cNvPicPr>
          <p:nvPr/>
        </p:nvPicPr>
        <p:blipFill>
          <a:blip r:embed="rId3"/>
          <a:stretch>
            <a:fillRect/>
          </a:stretch>
        </p:blipFill>
        <p:spPr>
          <a:xfrm>
            <a:off x="10530300" y="2768239"/>
            <a:ext cx="1519444" cy="1988865"/>
          </a:xfrm>
          <a:prstGeom prst="rect">
            <a:avLst/>
          </a:prstGeom>
        </p:spPr>
      </p:pic>
      <p:grpSp>
        <p:nvGrpSpPr>
          <p:cNvPr id="229" name="Group 228">
            <a:extLst>
              <a:ext uri="{FF2B5EF4-FFF2-40B4-BE49-F238E27FC236}">
                <a16:creationId xmlns:a16="http://schemas.microsoft.com/office/drawing/2014/main" id="{F65F2D67-7E01-2942-B06A-F254737EF2CF}"/>
              </a:ext>
            </a:extLst>
          </p:cNvPr>
          <p:cNvGrpSpPr/>
          <p:nvPr/>
        </p:nvGrpSpPr>
        <p:grpSpPr>
          <a:xfrm>
            <a:off x="2928147" y="1509315"/>
            <a:ext cx="5874396" cy="5054780"/>
            <a:chOff x="2144015" y="793735"/>
            <a:chExt cx="6417741" cy="5522316"/>
          </a:xfrm>
        </p:grpSpPr>
        <p:sp>
          <p:nvSpPr>
            <p:cNvPr id="171" name="Freeform 59">
              <a:extLst>
                <a:ext uri="{FF2B5EF4-FFF2-40B4-BE49-F238E27FC236}">
                  <a16:creationId xmlns:a16="http://schemas.microsoft.com/office/drawing/2014/main" id="{4A2FF90F-E147-3244-8099-CBB4963C8504}"/>
                </a:ext>
              </a:extLst>
            </p:cNvPr>
            <p:cNvSpPr>
              <a:spLocks/>
            </p:cNvSpPr>
            <p:nvPr/>
          </p:nvSpPr>
          <p:spPr bwMode="auto">
            <a:xfrm>
              <a:off x="3073063" y="3839834"/>
              <a:ext cx="896351" cy="1458921"/>
            </a:xfrm>
            <a:custGeom>
              <a:avLst/>
              <a:gdLst>
                <a:gd name="T0" fmla="*/ 313 w 572"/>
                <a:gd name="T1" fmla="*/ 992 h 1022"/>
                <a:gd name="T2" fmla="*/ 156 w 572"/>
                <a:gd name="T3" fmla="*/ 934 h 1022"/>
                <a:gd name="T4" fmla="*/ 148 w 572"/>
                <a:gd name="T5" fmla="*/ 915 h 1022"/>
                <a:gd name="T6" fmla="*/ 155 w 572"/>
                <a:gd name="T7" fmla="*/ 881 h 1022"/>
                <a:gd name="T8" fmla="*/ 152 w 572"/>
                <a:gd name="T9" fmla="*/ 817 h 1022"/>
                <a:gd name="T10" fmla="*/ 132 w 572"/>
                <a:gd name="T11" fmla="*/ 777 h 1022"/>
                <a:gd name="T12" fmla="*/ 111 w 572"/>
                <a:gd name="T13" fmla="*/ 730 h 1022"/>
                <a:gd name="T14" fmla="*/ 96 w 572"/>
                <a:gd name="T15" fmla="*/ 697 h 1022"/>
                <a:gd name="T16" fmla="*/ 85 w 572"/>
                <a:gd name="T17" fmla="*/ 672 h 1022"/>
                <a:gd name="T18" fmla="*/ 74 w 572"/>
                <a:gd name="T19" fmla="*/ 651 h 1022"/>
                <a:gd name="T20" fmla="*/ 65 w 572"/>
                <a:gd name="T21" fmla="*/ 637 h 1022"/>
                <a:gd name="T22" fmla="*/ 59 w 572"/>
                <a:gd name="T23" fmla="*/ 625 h 1022"/>
                <a:gd name="T24" fmla="*/ 49 w 572"/>
                <a:gd name="T25" fmla="*/ 595 h 1022"/>
                <a:gd name="T26" fmla="*/ 39 w 572"/>
                <a:gd name="T27" fmla="*/ 564 h 1022"/>
                <a:gd name="T28" fmla="*/ 28 w 572"/>
                <a:gd name="T29" fmla="*/ 544 h 1022"/>
                <a:gd name="T30" fmla="*/ 14 w 572"/>
                <a:gd name="T31" fmla="*/ 529 h 1022"/>
                <a:gd name="T32" fmla="*/ 7 w 572"/>
                <a:gd name="T33" fmla="*/ 507 h 1022"/>
                <a:gd name="T34" fmla="*/ 10 w 572"/>
                <a:gd name="T35" fmla="*/ 488 h 1022"/>
                <a:gd name="T36" fmla="*/ 167 w 572"/>
                <a:gd name="T37" fmla="*/ 35 h 1022"/>
                <a:gd name="T38" fmla="*/ 180 w 572"/>
                <a:gd name="T39" fmla="*/ 0 h 1022"/>
                <a:gd name="T40" fmla="*/ 248 w 572"/>
                <a:gd name="T41" fmla="*/ 23 h 1022"/>
                <a:gd name="T42" fmla="*/ 375 w 572"/>
                <a:gd name="T43" fmla="*/ 63 h 1022"/>
                <a:gd name="T44" fmla="*/ 501 w 572"/>
                <a:gd name="T45" fmla="*/ 100 h 1022"/>
                <a:gd name="T46" fmla="*/ 570 w 572"/>
                <a:gd name="T47" fmla="*/ 120 h 1022"/>
                <a:gd name="T48" fmla="*/ 557 w 572"/>
                <a:gd name="T49" fmla="*/ 170 h 1022"/>
                <a:gd name="T50" fmla="*/ 546 w 572"/>
                <a:gd name="T51" fmla="*/ 174 h 1022"/>
                <a:gd name="T52" fmla="*/ 506 w 572"/>
                <a:gd name="T53" fmla="*/ 214 h 1022"/>
                <a:gd name="T54" fmla="*/ 517 w 572"/>
                <a:gd name="T55" fmla="*/ 222 h 1022"/>
                <a:gd name="T56" fmla="*/ 537 w 572"/>
                <a:gd name="T57" fmla="*/ 221 h 1022"/>
                <a:gd name="T58" fmla="*/ 548 w 572"/>
                <a:gd name="T59" fmla="*/ 209 h 1022"/>
                <a:gd name="T60" fmla="*/ 551 w 572"/>
                <a:gd name="T61" fmla="*/ 204 h 1022"/>
                <a:gd name="T62" fmla="*/ 541 w 572"/>
                <a:gd name="T63" fmla="*/ 256 h 1022"/>
                <a:gd name="T64" fmla="*/ 485 w 572"/>
                <a:gd name="T65" fmla="*/ 490 h 1022"/>
                <a:gd name="T66" fmla="*/ 458 w 572"/>
                <a:gd name="T67" fmla="*/ 599 h 1022"/>
                <a:gd name="T68" fmla="*/ 410 w 572"/>
                <a:gd name="T69" fmla="*/ 803 h 1022"/>
                <a:gd name="T70" fmla="*/ 359 w 572"/>
                <a:gd name="T71" fmla="*/ 1004 h 1022"/>
                <a:gd name="T72" fmla="*/ 313 w 572"/>
                <a:gd name="T73" fmla="*/ 992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1022">
                  <a:moveTo>
                    <a:pt x="313" y="992"/>
                  </a:moveTo>
                  <a:cubicBezTo>
                    <a:pt x="148" y="949"/>
                    <a:pt x="166" y="955"/>
                    <a:pt x="156" y="934"/>
                  </a:cubicBezTo>
                  <a:cubicBezTo>
                    <a:pt x="148" y="915"/>
                    <a:pt x="148" y="915"/>
                    <a:pt x="148" y="915"/>
                  </a:cubicBezTo>
                  <a:cubicBezTo>
                    <a:pt x="155" y="881"/>
                    <a:pt x="155" y="881"/>
                    <a:pt x="155" y="881"/>
                  </a:cubicBezTo>
                  <a:cubicBezTo>
                    <a:pt x="162" y="845"/>
                    <a:pt x="161" y="836"/>
                    <a:pt x="152" y="817"/>
                  </a:cubicBezTo>
                  <a:cubicBezTo>
                    <a:pt x="149" y="811"/>
                    <a:pt x="140" y="793"/>
                    <a:pt x="132" y="777"/>
                  </a:cubicBezTo>
                  <a:cubicBezTo>
                    <a:pt x="124" y="762"/>
                    <a:pt x="115" y="740"/>
                    <a:pt x="111" y="730"/>
                  </a:cubicBezTo>
                  <a:cubicBezTo>
                    <a:pt x="108" y="719"/>
                    <a:pt x="101" y="704"/>
                    <a:pt x="96" y="697"/>
                  </a:cubicBezTo>
                  <a:cubicBezTo>
                    <a:pt x="91" y="689"/>
                    <a:pt x="86" y="678"/>
                    <a:pt x="85" y="672"/>
                  </a:cubicBezTo>
                  <a:cubicBezTo>
                    <a:pt x="84" y="666"/>
                    <a:pt x="79" y="656"/>
                    <a:pt x="74" y="651"/>
                  </a:cubicBezTo>
                  <a:cubicBezTo>
                    <a:pt x="69" y="645"/>
                    <a:pt x="65" y="639"/>
                    <a:pt x="65" y="637"/>
                  </a:cubicBezTo>
                  <a:cubicBezTo>
                    <a:pt x="65" y="635"/>
                    <a:pt x="62" y="630"/>
                    <a:pt x="59" y="625"/>
                  </a:cubicBezTo>
                  <a:cubicBezTo>
                    <a:pt x="55" y="620"/>
                    <a:pt x="51" y="607"/>
                    <a:pt x="49" y="595"/>
                  </a:cubicBezTo>
                  <a:cubicBezTo>
                    <a:pt x="48" y="582"/>
                    <a:pt x="44" y="570"/>
                    <a:pt x="39" y="564"/>
                  </a:cubicBezTo>
                  <a:cubicBezTo>
                    <a:pt x="35" y="558"/>
                    <a:pt x="30" y="549"/>
                    <a:pt x="28" y="544"/>
                  </a:cubicBezTo>
                  <a:cubicBezTo>
                    <a:pt x="27" y="540"/>
                    <a:pt x="20" y="533"/>
                    <a:pt x="14" y="529"/>
                  </a:cubicBezTo>
                  <a:cubicBezTo>
                    <a:pt x="4" y="522"/>
                    <a:pt x="0" y="511"/>
                    <a:pt x="7" y="507"/>
                  </a:cubicBezTo>
                  <a:cubicBezTo>
                    <a:pt x="8" y="506"/>
                    <a:pt x="10" y="497"/>
                    <a:pt x="10" y="488"/>
                  </a:cubicBezTo>
                  <a:cubicBezTo>
                    <a:pt x="10" y="471"/>
                    <a:pt x="30" y="413"/>
                    <a:pt x="167" y="35"/>
                  </a:cubicBezTo>
                  <a:cubicBezTo>
                    <a:pt x="180" y="0"/>
                    <a:pt x="180" y="0"/>
                    <a:pt x="180" y="0"/>
                  </a:cubicBezTo>
                  <a:cubicBezTo>
                    <a:pt x="248" y="23"/>
                    <a:pt x="248" y="23"/>
                    <a:pt x="248" y="23"/>
                  </a:cubicBezTo>
                  <a:cubicBezTo>
                    <a:pt x="286" y="36"/>
                    <a:pt x="343" y="53"/>
                    <a:pt x="375" y="63"/>
                  </a:cubicBezTo>
                  <a:cubicBezTo>
                    <a:pt x="407" y="72"/>
                    <a:pt x="464" y="89"/>
                    <a:pt x="501" y="100"/>
                  </a:cubicBezTo>
                  <a:cubicBezTo>
                    <a:pt x="538" y="111"/>
                    <a:pt x="569" y="120"/>
                    <a:pt x="570" y="120"/>
                  </a:cubicBezTo>
                  <a:cubicBezTo>
                    <a:pt x="572" y="122"/>
                    <a:pt x="560" y="168"/>
                    <a:pt x="557" y="170"/>
                  </a:cubicBezTo>
                  <a:cubicBezTo>
                    <a:pt x="556" y="171"/>
                    <a:pt x="551" y="173"/>
                    <a:pt x="546" y="174"/>
                  </a:cubicBezTo>
                  <a:cubicBezTo>
                    <a:pt x="539" y="176"/>
                    <a:pt x="506" y="208"/>
                    <a:pt x="506" y="214"/>
                  </a:cubicBezTo>
                  <a:cubicBezTo>
                    <a:pt x="506" y="216"/>
                    <a:pt x="511" y="219"/>
                    <a:pt x="517" y="222"/>
                  </a:cubicBezTo>
                  <a:cubicBezTo>
                    <a:pt x="528" y="227"/>
                    <a:pt x="528" y="227"/>
                    <a:pt x="537" y="221"/>
                  </a:cubicBezTo>
                  <a:cubicBezTo>
                    <a:pt x="542" y="218"/>
                    <a:pt x="547" y="212"/>
                    <a:pt x="548" y="209"/>
                  </a:cubicBezTo>
                  <a:cubicBezTo>
                    <a:pt x="549" y="205"/>
                    <a:pt x="551" y="203"/>
                    <a:pt x="551" y="204"/>
                  </a:cubicBezTo>
                  <a:cubicBezTo>
                    <a:pt x="552" y="205"/>
                    <a:pt x="547" y="228"/>
                    <a:pt x="541" y="256"/>
                  </a:cubicBezTo>
                  <a:cubicBezTo>
                    <a:pt x="525" y="321"/>
                    <a:pt x="508" y="392"/>
                    <a:pt x="485" y="490"/>
                  </a:cubicBezTo>
                  <a:cubicBezTo>
                    <a:pt x="474" y="533"/>
                    <a:pt x="462" y="582"/>
                    <a:pt x="458" y="599"/>
                  </a:cubicBezTo>
                  <a:cubicBezTo>
                    <a:pt x="438" y="685"/>
                    <a:pt x="419" y="761"/>
                    <a:pt x="410" y="803"/>
                  </a:cubicBezTo>
                  <a:cubicBezTo>
                    <a:pt x="357" y="1022"/>
                    <a:pt x="362" y="1005"/>
                    <a:pt x="359" y="1004"/>
                  </a:cubicBezTo>
                  <a:cubicBezTo>
                    <a:pt x="358" y="1004"/>
                    <a:pt x="337" y="999"/>
                    <a:pt x="313" y="99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72" name="Freeform 60">
              <a:extLst>
                <a:ext uri="{FF2B5EF4-FFF2-40B4-BE49-F238E27FC236}">
                  <a16:creationId xmlns:a16="http://schemas.microsoft.com/office/drawing/2014/main" id="{6D1B685A-5C86-4F41-BA7B-BB3B78A3EDD3}"/>
                </a:ext>
              </a:extLst>
            </p:cNvPr>
            <p:cNvSpPr>
              <a:spLocks noEditPoints="1"/>
            </p:cNvSpPr>
            <p:nvPr/>
          </p:nvSpPr>
          <p:spPr bwMode="auto">
            <a:xfrm>
              <a:off x="2144015" y="3287537"/>
              <a:ext cx="1168346" cy="1888897"/>
            </a:xfrm>
            <a:custGeom>
              <a:avLst/>
              <a:gdLst>
                <a:gd name="T0" fmla="*/ 186 w 746"/>
                <a:gd name="T1" fmla="*/ 1140 h 1322"/>
                <a:gd name="T2" fmla="*/ 157 w 746"/>
                <a:gd name="T3" fmla="*/ 1092 h 1322"/>
                <a:gd name="T4" fmla="*/ 135 w 746"/>
                <a:gd name="T5" fmla="*/ 1048 h 1322"/>
                <a:gd name="T6" fmla="*/ 101 w 746"/>
                <a:gd name="T7" fmla="*/ 973 h 1322"/>
                <a:gd name="T8" fmla="*/ 98 w 746"/>
                <a:gd name="T9" fmla="*/ 926 h 1322"/>
                <a:gd name="T10" fmla="*/ 167 w 746"/>
                <a:gd name="T11" fmla="*/ 970 h 1322"/>
                <a:gd name="T12" fmla="*/ 201 w 746"/>
                <a:gd name="T13" fmla="*/ 1011 h 1322"/>
                <a:gd name="T14" fmla="*/ 228 w 746"/>
                <a:gd name="T15" fmla="*/ 1075 h 1322"/>
                <a:gd name="T16" fmla="*/ 267 w 746"/>
                <a:gd name="T17" fmla="*/ 1166 h 1322"/>
                <a:gd name="T18" fmla="*/ 276 w 746"/>
                <a:gd name="T19" fmla="*/ 1209 h 1322"/>
                <a:gd name="T20" fmla="*/ 724 w 746"/>
                <a:gd name="T21" fmla="*/ 1320 h 1322"/>
                <a:gd name="T22" fmla="*/ 337 w 746"/>
                <a:gd name="T23" fmla="*/ 1183 h 1322"/>
                <a:gd name="T24" fmla="*/ 291 w 746"/>
                <a:gd name="T25" fmla="*/ 1149 h 1322"/>
                <a:gd name="T26" fmla="*/ 260 w 746"/>
                <a:gd name="T27" fmla="*/ 1103 h 1322"/>
                <a:gd name="T28" fmla="*/ 237 w 746"/>
                <a:gd name="T29" fmla="*/ 1066 h 1322"/>
                <a:gd name="T30" fmla="*/ 191 w 746"/>
                <a:gd name="T31" fmla="*/ 973 h 1322"/>
                <a:gd name="T32" fmla="*/ 182 w 746"/>
                <a:gd name="T33" fmla="*/ 956 h 1322"/>
                <a:gd name="T34" fmla="*/ 152 w 746"/>
                <a:gd name="T35" fmla="*/ 933 h 1322"/>
                <a:gd name="T36" fmla="*/ 149 w 746"/>
                <a:gd name="T37" fmla="*/ 876 h 1322"/>
                <a:gd name="T38" fmla="*/ 165 w 746"/>
                <a:gd name="T39" fmla="*/ 822 h 1322"/>
                <a:gd name="T40" fmla="*/ 149 w 746"/>
                <a:gd name="T41" fmla="*/ 770 h 1322"/>
                <a:gd name="T42" fmla="*/ 146 w 746"/>
                <a:gd name="T43" fmla="*/ 726 h 1322"/>
                <a:gd name="T44" fmla="*/ 136 w 746"/>
                <a:gd name="T45" fmla="*/ 642 h 1322"/>
                <a:gd name="T46" fmla="*/ 168 w 746"/>
                <a:gd name="T47" fmla="*/ 580 h 1322"/>
                <a:gd name="T48" fmla="*/ 226 w 746"/>
                <a:gd name="T49" fmla="*/ 505 h 1322"/>
                <a:gd name="T50" fmla="*/ 226 w 746"/>
                <a:gd name="T51" fmla="*/ 448 h 1322"/>
                <a:gd name="T52" fmla="*/ 197 w 746"/>
                <a:gd name="T53" fmla="*/ 336 h 1322"/>
                <a:gd name="T54" fmla="*/ 197 w 746"/>
                <a:gd name="T55" fmla="*/ 237 h 1322"/>
                <a:gd name="T56" fmla="*/ 190 w 746"/>
                <a:gd name="T57" fmla="*/ 182 h 1322"/>
                <a:gd name="T58" fmla="*/ 169 w 746"/>
                <a:gd name="T59" fmla="*/ 86 h 1322"/>
                <a:gd name="T60" fmla="*/ 125 w 746"/>
                <a:gd name="T61" fmla="*/ 76 h 1322"/>
                <a:gd name="T62" fmla="*/ 70 w 746"/>
                <a:gd name="T63" fmla="*/ 104 h 1322"/>
                <a:gd name="T64" fmla="*/ 60 w 746"/>
                <a:gd name="T65" fmla="*/ 100 h 1322"/>
                <a:gd name="T66" fmla="*/ 56 w 746"/>
                <a:gd name="T67" fmla="*/ 2 h 1322"/>
                <a:gd name="T68" fmla="*/ 382 w 746"/>
                <a:gd name="T69" fmla="*/ 201 h 1322"/>
                <a:gd name="T70" fmla="*/ 570 w 746"/>
                <a:gd name="T71" fmla="*/ 298 h 1322"/>
                <a:gd name="T72" fmla="*/ 745 w 746"/>
                <a:gd name="T73" fmla="*/ 369 h 1322"/>
                <a:gd name="T74" fmla="*/ 708 w 746"/>
                <a:gd name="T75" fmla="*/ 477 h 1322"/>
                <a:gd name="T76" fmla="*/ 577 w 746"/>
                <a:gd name="T77" fmla="*/ 854 h 1322"/>
                <a:gd name="T78" fmla="*/ 581 w 746"/>
                <a:gd name="T79" fmla="*/ 907 h 1322"/>
                <a:gd name="T80" fmla="*/ 627 w 746"/>
                <a:gd name="T81" fmla="*/ 1004 h 1322"/>
                <a:gd name="T82" fmla="*/ 643 w 746"/>
                <a:gd name="T83" fmla="*/ 1032 h 1322"/>
                <a:gd name="T84" fmla="*/ 661 w 746"/>
                <a:gd name="T85" fmla="*/ 1071 h 1322"/>
                <a:gd name="T86" fmla="*/ 705 w 746"/>
                <a:gd name="T87" fmla="*/ 1165 h 1322"/>
                <a:gd name="T88" fmla="*/ 721 w 746"/>
                <a:gd name="T89" fmla="*/ 1257 h 1322"/>
                <a:gd name="T90" fmla="*/ 724 w 746"/>
                <a:gd name="T91" fmla="*/ 1320 h 1322"/>
                <a:gd name="T92" fmla="*/ 2 w 746"/>
                <a:gd name="T93" fmla="*/ 626 h 1322"/>
                <a:gd name="T94" fmla="*/ 12 w 746"/>
                <a:gd name="T95" fmla="*/ 567 h 1322"/>
                <a:gd name="T96" fmla="*/ 72 w 746"/>
                <a:gd name="T97" fmla="*/ 602 h 1322"/>
                <a:gd name="T98" fmla="*/ 24 w 746"/>
                <a:gd name="T99" fmla="*/ 716 h 1322"/>
                <a:gd name="T100" fmla="*/ 17 w 746"/>
                <a:gd name="T101" fmla="*/ 738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6" h="1322">
                  <a:moveTo>
                    <a:pt x="235" y="1204"/>
                  </a:moveTo>
                  <a:cubicBezTo>
                    <a:pt x="215" y="1192"/>
                    <a:pt x="186" y="1153"/>
                    <a:pt x="186" y="1140"/>
                  </a:cubicBezTo>
                  <a:cubicBezTo>
                    <a:pt x="186" y="1132"/>
                    <a:pt x="184" y="1130"/>
                    <a:pt x="177" y="1127"/>
                  </a:cubicBezTo>
                  <a:cubicBezTo>
                    <a:pt x="168" y="1123"/>
                    <a:pt x="161" y="1111"/>
                    <a:pt x="157" y="1092"/>
                  </a:cubicBezTo>
                  <a:cubicBezTo>
                    <a:pt x="155" y="1087"/>
                    <a:pt x="151" y="1078"/>
                    <a:pt x="148" y="1072"/>
                  </a:cubicBezTo>
                  <a:cubicBezTo>
                    <a:pt x="144" y="1066"/>
                    <a:pt x="138" y="1055"/>
                    <a:pt x="135" y="1048"/>
                  </a:cubicBezTo>
                  <a:cubicBezTo>
                    <a:pt x="132" y="1040"/>
                    <a:pt x="124" y="1024"/>
                    <a:pt x="117" y="1013"/>
                  </a:cubicBezTo>
                  <a:cubicBezTo>
                    <a:pt x="110" y="1000"/>
                    <a:pt x="103" y="984"/>
                    <a:pt x="101" y="973"/>
                  </a:cubicBezTo>
                  <a:cubicBezTo>
                    <a:pt x="99" y="962"/>
                    <a:pt x="95" y="949"/>
                    <a:pt x="93" y="943"/>
                  </a:cubicBezTo>
                  <a:cubicBezTo>
                    <a:pt x="89" y="934"/>
                    <a:pt x="89" y="933"/>
                    <a:pt x="98" y="926"/>
                  </a:cubicBezTo>
                  <a:cubicBezTo>
                    <a:pt x="103" y="922"/>
                    <a:pt x="110" y="918"/>
                    <a:pt x="113" y="918"/>
                  </a:cubicBezTo>
                  <a:cubicBezTo>
                    <a:pt x="119" y="918"/>
                    <a:pt x="138" y="936"/>
                    <a:pt x="167" y="970"/>
                  </a:cubicBezTo>
                  <a:cubicBezTo>
                    <a:pt x="177" y="981"/>
                    <a:pt x="186" y="992"/>
                    <a:pt x="187" y="993"/>
                  </a:cubicBezTo>
                  <a:cubicBezTo>
                    <a:pt x="189" y="995"/>
                    <a:pt x="195" y="1003"/>
                    <a:pt x="201" y="1011"/>
                  </a:cubicBezTo>
                  <a:cubicBezTo>
                    <a:pt x="207" y="1018"/>
                    <a:pt x="213" y="1025"/>
                    <a:pt x="214" y="1026"/>
                  </a:cubicBezTo>
                  <a:cubicBezTo>
                    <a:pt x="218" y="1030"/>
                    <a:pt x="226" y="1057"/>
                    <a:pt x="228" y="1075"/>
                  </a:cubicBezTo>
                  <a:cubicBezTo>
                    <a:pt x="230" y="1092"/>
                    <a:pt x="232" y="1097"/>
                    <a:pt x="245" y="1115"/>
                  </a:cubicBezTo>
                  <a:cubicBezTo>
                    <a:pt x="263" y="1138"/>
                    <a:pt x="264" y="1142"/>
                    <a:pt x="267" y="1166"/>
                  </a:cubicBezTo>
                  <a:cubicBezTo>
                    <a:pt x="269" y="1176"/>
                    <a:pt x="271" y="1189"/>
                    <a:pt x="274" y="1196"/>
                  </a:cubicBezTo>
                  <a:cubicBezTo>
                    <a:pt x="276" y="1202"/>
                    <a:pt x="277" y="1208"/>
                    <a:pt x="276" y="1209"/>
                  </a:cubicBezTo>
                  <a:cubicBezTo>
                    <a:pt x="271" y="1214"/>
                    <a:pt x="245" y="1211"/>
                    <a:pt x="235" y="1204"/>
                  </a:cubicBezTo>
                  <a:close/>
                  <a:moveTo>
                    <a:pt x="724" y="1320"/>
                  </a:moveTo>
                  <a:cubicBezTo>
                    <a:pt x="721" y="1320"/>
                    <a:pt x="658" y="1300"/>
                    <a:pt x="608" y="1284"/>
                  </a:cubicBezTo>
                  <a:cubicBezTo>
                    <a:pt x="591" y="1279"/>
                    <a:pt x="411" y="1212"/>
                    <a:pt x="337" y="1183"/>
                  </a:cubicBezTo>
                  <a:cubicBezTo>
                    <a:pt x="324" y="1178"/>
                    <a:pt x="310" y="1172"/>
                    <a:pt x="305" y="1170"/>
                  </a:cubicBezTo>
                  <a:cubicBezTo>
                    <a:pt x="293" y="1166"/>
                    <a:pt x="291" y="1163"/>
                    <a:pt x="291" y="1149"/>
                  </a:cubicBezTo>
                  <a:cubicBezTo>
                    <a:pt x="291" y="1141"/>
                    <a:pt x="289" y="1135"/>
                    <a:pt x="284" y="1132"/>
                  </a:cubicBezTo>
                  <a:cubicBezTo>
                    <a:pt x="266" y="1117"/>
                    <a:pt x="260" y="1109"/>
                    <a:pt x="260" y="1103"/>
                  </a:cubicBezTo>
                  <a:cubicBezTo>
                    <a:pt x="260" y="1100"/>
                    <a:pt x="259" y="1097"/>
                    <a:pt x="257" y="1097"/>
                  </a:cubicBezTo>
                  <a:cubicBezTo>
                    <a:pt x="250" y="1097"/>
                    <a:pt x="239" y="1081"/>
                    <a:pt x="237" y="1066"/>
                  </a:cubicBezTo>
                  <a:cubicBezTo>
                    <a:pt x="234" y="1043"/>
                    <a:pt x="224" y="1023"/>
                    <a:pt x="205" y="1005"/>
                  </a:cubicBezTo>
                  <a:cubicBezTo>
                    <a:pt x="189" y="988"/>
                    <a:pt x="189" y="988"/>
                    <a:pt x="191" y="973"/>
                  </a:cubicBezTo>
                  <a:cubicBezTo>
                    <a:pt x="192" y="961"/>
                    <a:pt x="192" y="958"/>
                    <a:pt x="188" y="958"/>
                  </a:cubicBezTo>
                  <a:cubicBezTo>
                    <a:pt x="185" y="958"/>
                    <a:pt x="183" y="957"/>
                    <a:pt x="182" y="956"/>
                  </a:cubicBezTo>
                  <a:cubicBezTo>
                    <a:pt x="182" y="954"/>
                    <a:pt x="175" y="950"/>
                    <a:pt x="167" y="945"/>
                  </a:cubicBezTo>
                  <a:cubicBezTo>
                    <a:pt x="158" y="940"/>
                    <a:pt x="152" y="935"/>
                    <a:pt x="152" y="933"/>
                  </a:cubicBezTo>
                  <a:cubicBezTo>
                    <a:pt x="152" y="931"/>
                    <a:pt x="151" y="926"/>
                    <a:pt x="150" y="923"/>
                  </a:cubicBezTo>
                  <a:cubicBezTo>
                    <a:pt x="148" y="914"/>
                    <a:pt x="148" y="909"/>
                    <a:pt x="149" y="876"/>
                  </a:cubicBezTo>
                  <a:cubicBezTo>
                    <a:pt x="149" y="848"/>
                    <a:pt x="149" y="847"/>
                    <a:pt x="159" y="840"/>
                  </a:cubicBezTo>
                  <a:cubicBezTo>
                    <a:pt x="167" y="832"/>
                    <a:pt x="168" y="831"/>
                    <a:pt x="165" y="822"/>
                  </a:cubicBezTo>
                  <a:cubicBezTo>
                    <a:pt x="163" y="817"/>
                    <a:pt x="161" y="807"/>
                    <a:pt x="161" y="800"/>
                  </a:cubicBezTo>
                  <a:cubicBezTo>
                    <a:pt x="161" y="791"/>
                    <a:pt x="158" y="784"/>
                    <a:pt x="149" y="770"/>
                  </a:cubicBezTo>
                  <a:cubicBezTo>
                    <a:pt x="138" y="755"/>
                    <a:pt x="137" y="751"/>
                    <a:pt x="138" y="742"/>
                  </a:cubicBezTo>
                  <a:cubicBezTo>
                    <a:pt x="139" y="736"/>
                    <a:pt x="143" y="729"/>
                    <a:pt x="146" y="726"/>
                  </a:cubicBezTo>
                  <a:cubicBezTo>
                    <a:pt x="153" y="720"/>
                    <a:pt x="152" y="716"/>
                    <a:pt x="142" y="695"/>
                  </a:cubicBezTo>
                  <a:cubicBezTo>
                    <a:pt x="136" y="684"/>
                    <a:pt x="135" y="676"/>
                    <a:pt x="136" y="642"/>
                  </a:cubicBezTo>
                  <a:cubicBezTo>
                    <a:pt x="136" y="604"/>
                    <a:pt x="136" y="602"/>
                    <a:pt x="144" y="595"/>
                  </a:cubicBezTo>
                  <a:cubicBezTo>
                    <a:pt x="148" y="590"/>
                    <a:pt x="159" y="584"/>
                    <a:pt x="168" y="580"/>
                  </a:cubicBezTo>
                  <a:cubicBezTo>
                    <a:pt x="190" y="572"/>
                    <a:pt x="207" y="556"/>
                    <a:pt x="207" y="545"/>
                  </a:cubicBezTo>
                  <a:cubicBezTo>
                    <a:pt x="207" y="532"/>
                    <a:pt x="214" y="518"/>
                    <a:pt x="226" y="505"/>
                  </a:cubicBezTo>
                  <a:cubicBezTo>
                    <a:pt x="234" y="496"/>
                    <a:pt x="235" y="493"/>
                    <a:pt x="235" y="476"/>
                  </a:cubicBezTo>
                  <a:cubicBezTo>
                    <a:pt x="235" y="458"/>
                    <a:pt x="234" y="456"/>
                    <a:pt x="226" y="448"/>
                  </a:cubicBezTo>
                  <a:cubicBezTo>
                    <a:pt x="215" y="439"/>
                    <a:pt x="197" y="404"/>
                    <a:pt x="192" y="384"/>
                  </a:cubicBezTo>
                  <a:cubicBezTo>
                    <a:pt x="189" y="372"/>
                    <a:pt x="190" y="366"/>
                    <a:pt x="197" y="336"/>
                  </a:cubicBezTo>
                  <a:cubicBezTo>
                    <a:pt x="204" y="305"/>
                    <a:pt x="205" y="299"/>
                    <a:pt x="202" y="283"/>
                  </a:cubicBezTo>
                  <a:cubicBezTo>
                    <a:pt x="200" y="274"/>
                    <a:pt x="198" y="253"/>
                    <a:pt x="197" y="237"/>
                  </a:cubicBezTo>
                  <a:cubicBezTo>
                    <a:pt x="196" y="221"/>
                    <a:pt x="194" y="204"/>
                    <a:pt x="193" y="201"/>
                  </a:cubicBezTo>
                  <a:cubicBezTo>
                    <a:pt x="193" y="197"/>
                    <a:pt x="191" y="189"/>
                    <a:pt x="190" y="182"/>
                  </a:cubicBezTo>
                  <a:cubicBezTo>
                    <a:pt x="189" y="176"/>
                    <a:pt x="184" y="153"/>
                    <a:pt x="179" y="132"/>
                  </a:cubicBezTo>
                  <a:cubicBezTo>
                    <a:pt x="174" y="111"/>
                    <a:pt x="170" y="90"/>
                    <a:pt x="169" y="86"/>
                  </a:cubicBezTo>
                  <a:cubicBezTo>
                    <a:pt x="168" y="82"/>
                    <a:pt x="163" y="78"/>
                    <a:pt x="156" y="75"/>
                  </a:cubicBezTo>
                  <a:cubicBezTo>
                    <a:pt x="134" y="66"/>
                    <a:pt x="131" y="66"/>
                    <a:pt x="125" y="76"/>
                  </a:cubicBezTo>
                  <a:cubicBezTo>
                    <a:pt x="121" y="83"/>
                    <a:pt x="115" y="87"/>
                    <a:pt x="101" y="92"/>
                  </a:cubicBezTo>
                  <a:cubicBezTo>
                    <a:pt x="91" y="96"/>
                    <a:pt x="77" y="101"/>
                    <a:pt x="70" y="104"/>
                  </a:cubicBezTo>
                  <a:cubicBezTo>
                    <a:pt x="64" y="108"/>
                    <a:pt x="58" y="110"/>
                    <a:pt x="58" y="110"/>
                  </a:cubicBezTo>
                  <a:cubicBezTo>
                    <a:pt x="57" y="110"/>
                    <a:pt x="58" y="106"/>
                    <a:pt x="60" y="100"/>
                  </a:cubicBezTo>
                  <a:cubicBezTo>
                    <a:pt x="64" y="85"/>
                    <a:pt x="61" y="48"/>
                    <a:pt x="55" y="39"/>
                  </a:cubicBezTo>
                  <a:cubicBezTo>
                    <a:pt x="49" y="29"/>
                    <a:pt x="49" y="0"/>
                    <a:pt x="56" y="2"/>
                  </a:cubicBezTo>
                  <a:cubicBezTo>
                    <a:pt x="58" y="2"/>
                    <a:pt x="89" y="22"/>
                    <a:pt x="125" y="45"/>
                  </a:cubicBezTo>
                  <a:cubicBezTo>
                    <a:pt x="223" y="109"/>
                    <a:pt x="330" y="174"/>
                    <a:pt x="382" y="201"/>
                  </a:cubicBezTo>
                  <a:cubicBezTo>
                    <a:pt x="407" y="214"/>
                    <a:pt x="429" y="226"/>
                    <a:pt x="431" y="227"/>
                  </a:cubicBezTo>
                  <a:cubicBezTo>
                    <a:pt x="439" y="233"/>
                    <a:pt x="534" y="282"/>
                    <a:pt x="570" y="298"/>
                  </a:cubicBezTo>
                  <a:cubicBezTo>
                    <a:pt x="592" y="308"/>
                    <a:pt x="640" y="328"/>
                    <a:pt x="676" y="342"/>
                  </a:cubicBezTo>
                  <a:cubicBezTo>
                    <a:pt x="713" y="356"/>
                    <a:pt x="744" y="368"/>
                    <a:pt x="745" y="369"/>
                  </a:cubicBezTo>
                  <a:cubicBezTo>
                    <a:pt x="746" y="370"/>
                    <a:pt x="746" y="375"/>
                    <a:pt x="744" y="379"/>
                  </a:cubicBezTo>
                  <a:cubicBezTo>
                    <a:pt x="742" y="383"/>
                    <a:pt x="726" y="427"/>
                    <a:pt x="708" y="477"/>
                  </a:cubicBezTo>
                  <a:cubicBezTo>
                    <a:pt x="690" y="527"/>
                    <a:pt x="670" y="583"/>
                    <a:pt x="664" y="601"/>
                  </a:cubicBezTo>
                  <a:cubicBezTo>
                    <a:pt x="592" y="795"/>
                    <a:pt x="577" y="839"/>
                    <a:pt x="577" y="854"/>
                  </a:cubicBezTo>
                  <a:cubicBezTo>
                    <a:pt x="577" y="864"/>
                    <a:pt x="575" y="873"/>
                    <a:pt x="573" y="877"/>
                  </a:cubicBezTo>
                  <a:cubicBezTo>
                    <a:pt x="566" y="887"/>
                    <a:pt x="570" y="900"/>
                    <a:pt x="581" y="907"/>
                  </a:cubicBezTo>
                  <a:cubicBezTo>
                    <a:pt x="596" y="917"/>
                    <a:pt x="614" y="951"/>
                    <a:pt x="617" y="973"/>
                  </a:cubicBezTo>
                  <a:cubicBezTo>
                    <a:pt x="618" y="985"/>
                    <a:pt x="621" y="995"/>
                    <a:pt x="627" y="1004"/>
                  </a:cubicBezTo>
                  <a:cubicBezTo>
                    <a:pt x="632" y="1012"/>
                    <a:pt x="636" y="1019"/>
                    <a:pt x="636" y="1021"/>
                  </a:cubicBezTo>
                  <a:cubicBezTo>
                    <a:pt x="636" y="1023"/>
                    <a:pt x="639" y="1028"/>
                    <a:pt x="643" y="1032"/>
                  </a:cubicBezTo>
                  <a:cubicBezTo>
                    <a:pt x="647" y="1036"/>
                    <a:pt x="652" y="1047"/>
                    <a:pt x="654" y="1055"/>
                  </a:cubicBezTo>
                  <a:cubicBezTo>
                    <a:pt x="657" y="1063"/>
                    <a:pt x="660" y="1070"/>
                    <a:pt x="661" y="1071"/>
                  </a:cubicBezTo>
                  <a:cubicBezTo>
                    <a:pt x="665" y="1073"/>
                    <a:pt x="678" y="1100"/>
                    <a:pt x="680" y="1111"/>
                  </a:cubicBezTo>
                  <a:cubicBezTo>
                    <a:pt x="682" y="1116"/>
                    <a:pt x="693" y="1140"/>
                    <a:pt x="705" y="1165"/>
                  </a:cubicBezTo>
                  <a:cubicBezTo>
                    <a:pt x="717" y="1190"/>
                    <a:pt x="727" y="1213"/>
                    <a:pt x="727" y="1219"/>
                  </a:cubicBezTo>
                  <a:cubicBezTo>
                    <a:pt x="727" y="1224"/>
                    <a:pt x="724" y="1241"/>
                    <a:pt x="721" y="1257"/>
                  </a:cubicBezTo>
                  <a:cubicBezTo>
                    <a:pt x="716" y="1287"/>
                    <a:pt x="717" y="1300"/>
                    <a:pt x="725" y="1312"/>
                  </a:cubicBezTo>
                  <a:cubicBezTo>
                    <a:pt x="730" y="1319"/>
                    <a:pt x="729" y="1322"/>
                    <a:pt x="724" y="1320"/>
                  </a:cubicBezTo>
                  <a:close/>
                  <a:moveTo>
                    <a:pt x="17" y="738"/>
                  </a:moveTo>
                  <a:cubicBezTo>
                    <a:pt x="4" y="709"/>
                    <a:pt x="0" y="675"/>
                    <a:pt x="2" y="626"/>
                  </a:cubicBezTo>
                  <a:cubicBezTo>
                    <a:pt x="3" y="597"/>
                    <a:pt x="5" y="580"/>
                    <a:pt x="8" y="577"/>
                  </a:cubicBezTo>
                  <a:cubicBezTo>
                    <a:pt x="10" y="574"/>
                    <a:pt x="12" y="570"/>
                    <a:pt x="12" y="567"/>
                  </a:cubicBezTo>
                  <a:cubicBezTo>
                    <a:pt x="12" y="559"/>
                    <a:pt x="25" y="559"/>
                    <a:pt x="37" y="568"/>
                  </a:cubicBezTo>
                  <a:cubicBezTo>
                    <a:pt x="52" y="578"/>
                    <a:pt x="72" y="597"/>
                    <a:pt x="72" y="602"/>
                  </a:cubicBezTo>
                  <a:cubicBezTo>
                    <a:pt x="72" y="604"/>
                    <a:pt x="59" y="619"/>
                    <a:pt x="44" y="634"/>
                  </a:cubicBezTo>
                  <a:cubicBezTo>
                    <a:pt x="12" y="668"/>
                    <a:pt x="11" y="670"/>
                    <a:pt x="24" y="716"/>
                  </a:cubicBezTo>
                  <a:cubicBezTo>
                    <a:pt x="28" y="731"/>
                    <a:pt x="32" y="746"/>
                    <a:pt x="32" y="749"/>
                  </a:cubicBezTo>
                  <a:cubicBezTo>
                    <a:pt x="32" y="760"/>
                    <a:pt x="24" y="754"/>
                    <a:pt x="17" y="738"/>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73" name="Freeform 61">
              <a:extLst>
                <a:ext uri="{FF2B5EF4-FFF2-40B4-BE49-F238E27FC236}">
                  <a16:creationId xmlns:a16="http://schemas.microsoft.com/office/drawing/2014/main" id="{4EB61F9A-A351-714C-91D6-C18F76AE2C87}"/>
                </a:ext>
              </a:extLst>
            </p:cNvPr>
            <p:cNvSpPr>
              <a:spLocks noEditPoints="1"/>
            </p:cNvSpPr>
            <p:nvPr/>
          </p:nvSpPr>
          <p:spPr bwMode="auto">
            <a:xfrm>
              <a:off x="4474457" y="4150412"/>
              <a:ext cx="974652" cy="1331241"/>
            </a:xfrm>
            <a:custGeom>
              <a:avLst/>
              <a:gdLst>
                <a:gd name="T0" fmla="*/ 81 w 622"/>
                <a:gd name="T1" fmla="*/ 19 h 932"/>
                <a:gd name="T2" fmla="*/ 74 w 622"/>
                <a:gd name="T3" fmla="*/ 65 h 932"/>
                <a:gd name="T4" fmla="*/ 65 w 622"/>
                <a:gd name="T5" fmla="*/ 131 h 932"/>
                <a:gd name="T6" fmla="*/ 62 w 622"/>
                <a:gd name="T7" fmla="*/ 200 h 932"/>
                <a:gd name="T8" fmla="*/ 44 w 622"/>
                <a:gd name="T9" fmla="*/ 261 h 932"/>
                <a:gd name="T10" fmla="*/ 38 w 622"/>
                <a:gd name="T11" fmla="*/ 353 h 932"/>
                <a:gd name="T12" fmla="*/ 28 w 622"/>
                <a:gd name="T13" fmla="*/ 483 h 932"/>
                <a:gd name="T14" fmla="*/ 22 w 622"/>
                <a:gd name="T15" fmla="*/ 569 h 932"/>
                <a:gd name="T16" fmla="*/ 16 w 622"/>
                <a:gd name="T17" fmla="*/ 657 h 932"/>
                <a:gd name="T18" fmla="*/ 10 w 622"/>
                <a:gd name="T19" fmla="*/ 747 h 932"/>
                <a:gd name="T20" fmla="*/ 1 w 622"/>
                <a:gd name="T21" fmla="*/ 885 h 932"/>
                <a:gd name="T22" fmla="*/ 19 w 622"/>
                <a:gd name="T23" fmla="*/ 907 h 932"/>
                <a:gd name="T24" fmla="*/ 110 w 622"/>
                <a:gd name="T25" fmla="*/ 918 h 932"/>
                <a:gd name="T26" fmla="*/ 212 w 622"/>
                <a:gd name="T27" fmla="*/ 928 h 932"/>
                <a:gd name="T28" fmla="*/ 303 w 622"/>
                <a:gd name="T29" fmla="*/ 932 h 932"/>
                <a:gd name="T30" fmla="*/ 309 w 622"/>
                <a:gd name="T31" fmla="*/ 865 h 932"/>
                <a:gd name="T32" fmla="*/ 315 w 622"/>
                <a:gd name="T33" fmla="*/ 739 h 932"/>
                <a:gd name="T34" fmla="*/ 375 w 622"/>
                <a:gd name="T35" fmla="*/ 574 h 932"/>
                <a:gd name="T36" fmla="*/ 447 w 622"/>
                <a:gd name="T37" fmla="*/ 495 h 932"/>
                <a:gd name="T38" fmla="*/ 548 w 622"/>
                <a:gd name="T39" fmla="*/ 379 h 932"/>
                <a:gd name="T40" fmla="*/ 606 w 622"/>
                <a:gd name="T41" fmla="*/ 315 h 932"/>
                <a:gd name="T42" fmla="*/ 592 w 622"/>
                <a:gd name="T43" fmla="*/ 282 h 932"/>
                <a:gd name="T44" fmla="*/ 538 w 622"/>
                <a:gd name="T45" fmla="*/ 267 h 932"/>
                <a:gd name="T46" fmla="*/ 472 w 622"/>
                <a:gd name="T47" fmla="*/ 276 h 932"/>
                <a:gd name="T48" fmla="*/ 463 w 622"/>
                <a:gd name="T49" fmla="*/ 216 h 932"/>
                <a:gd name="T50" fmla="*/ 411 w 622"/>
                <a:gd name="T51" fmla="*/ 129 h 932"/>
                <a:gd name="T52" fmla="*/ 381 w 622"/>
                <a:gd name="T53" fmla="*/ 52 h 932"/>
                <a:gd name="T54" fmla="*/ 367 w 622"/>
                <a:gd name="T55" fmla="*/ 31 h 932"/>
                <a:gd name="T56" fmla="*/ 323 w 622"/>
                <a:gd name="T57" fmla="*/ 27 h 932"/>
                <a:gd name="T58" fmla="*/ 269 w 622"/>
                <a:gd name="T59" fmla="*/ 20 h 932"/>
                <a:gd name="T60" fmla="*/ 216 w 622"/>
                <a:gd name="T61" fmla="*/ 14 h 932"/>
                <a:gd name="T62" fmla="*/ 130 w 622"/>
                <a:gd name="T63" fmla="*/ 5 h 932"/>
                <a:gd name="T64" fmla="*/ 83 w 622"/>
                <a:gd name="T65" fmla="*/ 0 h 932"/>
                <a:gd name="T66" fmla="*/ 197 w 622"/>
                <a:gd name="T67" fmla="*/ 547 h 932"/>
                <a:gd name="T68" fmla="*/ 223 w 622"/>
                <a:gd name="T69" fmla="*/ 607 h 932"/>
                <a:gd name="T70" fmla="*/ 236 w 622"/>
                <a:gd name="T71" fmla="*/ 661 h 932"/>
                <a:gd name="T72" fmla="*/ 261 w 622"/>
                <a:gd name="T73" fmla="*/ 771 h 932"/>
                <a:gd name="T74" fmla="*/ 242 w 622"/>
                <a:gd name="T75" fmla="*/ 810 h 932"/>
                <a:gd name="T76" fmla="*/ 226 w 622"/>
                <a:gd name="T77" fmla="*/ 776 h 932"/>
                <a:gd name="T78" fmla="*/ 237 w 622"/>
                <a:gd name="T79" fmla="*/ 748 h 932"/>
                <a:gd name="T80" fmla="*/ 226 w 622"/>
                <a:gd name="T81" fmla="*/ 731 h 932"/>
                <a:gd name="T82" fmla="*/ 218 w 622"/>
                <a:gd name="T83" fmla="*/ 720 h 932"/>
                <a:gd name="T84" fmla="*/ 178 w 622"/>
                <a:gd name="T85" fmla="*/ 681 h 932"/>
                <a:gd name="T86" fmla="*/ 155 w 622"/>
                <a:gd name="T87" fmla="*/ 635 h 932"/>
                <a:gd name="T88" fmla="*/ 135 w 622"/>
                <a:gd name="T89" fmla="*/ 598 h 932"/>
                <a:gd name="T90" fmla="*/ 105 w 622"/>
                <a:gd name="T91" fmla="*/ 637 h 932"/>
                <a:gd name="T92" fmla="*/ 148 w 622"/>
                <a:gd name="T93" fmla="*/ 733 h 932"/>
                <a:gd name="T94" fmla="*/ 160 w 622"/>
                <a:gd name="T95" fmla="*/ 789 h 932"/>
                <a:gd name="T96" fmla="*/ 145 w 622"/>
                <a:gd name="T97" fmla="*/ 826 h 932"/>
                <a:gd name="T98" fmla="*/ 99 w 622"/>
                <a:gd name="T99" fmla="*/ 711 h 932"/>
                <a:gd name="T100" fmla="*/ 76 w 622"/>
                <a:gd name="T101" fmla="*/ 676 h 932"/>
                <a:gd name="T102" fmla="*/ 84 w 622"/>
                <a:gd name="T103" fmla="*/ 641 h 932"/>
                <a:gd name="T104" fmla="*/ 54 w 622"/>
                <a:gd name="T105" fmla="*/ 588 h 932"/>
                <a:gd name="T106" fmla="*/ 70 w 622"/>
                <a:gd name="T107" fmla="*/ 561 h 932"/>
                <a:gd name="T108" fmla="*/ 86 w 622"/>
                <a:gd name="T109" fmla="*/ 539 h 932"/>
                <a:gd name="T110" fmla="*/ 117 w 622"/>
                <a:gd name="T111" fmla="*/ 573 h 932"/>
                <a:gd name="T112" fmla="*/ 128 w 622"/>
                <a:gd name="T113" fmla="*/ 569 h 932"/>
                <a:gd name="T114" fmla="*/ 171 w 622"/>
                <a:gd name="T115" fmla="*/ 53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2" h="932">
                  <a:moveTo>
                    <a:pt x="83" y="0"/>
                  </a:moveTo>
                  <a:cubicBezTo>
                    <a:pt x="81" y="19"/>
                    <a:pt x="81" y="19"/>
                    <a:pt x="81" y="19"/>
                  </a:cubicBezTo>
                  <a:cubicBezTo>
                    <a:pt x="79" y="30"/>
                    <a:pt x="78" y="41"/>
                    <a:pt x="77" y="44"/>
                  </a:cubicBezTo>
                  <a:cubicBezTo>
                    <a:pt x="77" y="46"/>
                    <a:pt x="76" y="56"/>
                    <a:pt x="74" y="65"/>
                  </a:cubicBezTo>
                  <a:cubicBezTo>
                    <a:pt x="73" y="74"/>
                    <a:pt x="72" y="84"/>
                    <a:pt x="71" y="87"/>
                  </a:cubicBezTo>
                  <a:cubicBezTo>
                    <a:pt x="71" y="89"/>
                    <a:pt x="68" y="109"/>
                    <a:pt x="65" y="131"/>
                  </a:cubicBezTo>
                  <a:cubicBezTo>
                    <a:pt x="60" y="169"/>
                    <a:pt x="60" y="171"/>
                    <a:pt x="65" y="180"/>
                  </a:cubicBezTo>
                  <a:cubicBezTo>
                    <a:pt x="70" y="189"/>
                    <a:pt x="70" y="189"/>
                    <a:pt x="62" y="200"/>
                  </a:cubicBezTo>
                  <a:cubicBezTo>
                    <a:pt x="57" y="206"/>
                    <a:pt x="51" y="213"/>
                    <a:pt x="49" y="216"/>
                  </a:cubicBezTo>
                  <a:cubicBezTo>
                    <a:pt x="47" y="219"/>
                    <a:pt x="45" y="239"/>
                    <a:pt x="44" y="261"/>
                  </a:cubicBezTo>
                  <a:cubicBezTo>
                    <a:pt x="42" y="283"/>
                    <a:pt x="41" y="307"/>
                    <a:pt x="41" y="313"/>
                  </a:cubicBezTo>
                  <a:cubicBezTo>
                    <a:pt x="40" y="320"/>
                    <a:pt x="39" y="338"/>
                    <a:pt x="38" y="353"/>
                  </a:cubicBezTo>
                  <a:cubicBezTo>
                    <a:pt x="36" y="369"/>
                    <a:pt x="35" y="390"/>
                    <a:pt x="34" y="400"/>
                  </a:cubicBezTo>
                  <a:cubicBezTo>
                    <a:pt x="31" y="442"/>
                    <a:pt x="30" y="460"/>
                    <a:pt x="28" y="483"/>
                  </a:cubicBezTo>
                  <a:cubicBezTo>
                    <a:pt x="27" y="497"/>
                    <a:pt x="26" y="515"/>
                    <a:pt x="25" y="523"/>
                  </a:cubicBezTo>
                  <a:cubicBezTo>
                    <a:pt x="24" y="532"/>
                    <a:pt x="23" y="552"/>
                    <a:pt x="22" y="569"/>
                  </a:cubicBezTo>
                  <a:cubicBezTo>
                    <a:pt x="21" y="586"/>
                    <a:pt x="19" y="606"/>
                    <a:pt x="19" y="612"/>
                  </a:cubicBezTo>
                  <a:cubicBezTo>
                    <a:pt x="18" y="619"/>
                    <a:pt x="17" y="639"/>
                    <a:pt x="16" y="657"/>
                  </a:cubicBezTo>
                  <a:cubicBezTo>
                    <a:pt x="15" y="675"/>
                    <a:pt x="13" y="694"/>
                    <a:pt x="13" y="700"/>
                  </a:cubicBezTo>
                  <a:cubicBezTo>
                    <a:pt x="12" y="706"/>
                    <a:pt x="11" y="727"/>
                    <a:pt x="10" y="747"/>
                  </a:cubicBezTo>
                  <a:cubicBezTo>
                    <a:pt x="8" y="766"/>
                    <a:pt x="7" y="784"/>
                    <a:pt x="7" y="787"/>
                  </a:cubicBezTo>
                  <a:cubicBezTo>
                    <a:pt x="5" y="795"/>
                    <a:pt x="1" y="865"/>
                    <a:pt x="1" y="885"/>
                  </a:cubicBezTo>
                  <a:cubicBezTo>
                    <a:pt x="0" y="905"/>
                    <a:pt x="0" y="905"/>
                    <a:pt x="0" y="905"/>
                  </a:cubicBezTo>
                  <a:cubicBezTo>
                    <a:pt x="19" y="907"/>
                    <a:pt x="19" y="907"/>
                    <a:pt x="19" y="907"/>
                  </a:cubicBezTo>
                  <a:cubicBezTo>
                    <a:pt x="49" y="910"/>
                    <a:pt x="77" y="913"/>
                    <a:pt x="85" y="915"/>
                  </a:cubicBezTo>
                  <a:cubicBezTo>
                    <a:pt x="89" y="915"/>
                    <a:pt x="101" y="917"/>
                    <a:pt x="110" y="918"/>
                  </a:cubicBezTo>
                  <a:cubicBezTo>
                    <a:pt x="128" y="920"/>
                    <a:pt x="138" y="921"/>
                    <a:pt x="165" y="924"/>
                  </a:cubicBezTo>
                  <a:cubicBezTo>
                    <a:pt x="175" y="925"/>
                    <a:pt x="195" y="927"/>
                    <a:pt x="212" y="928"/>
                  </a:cubicBezTo>
                  <a:cubicBezTo>
                    <a:pt x="228" y="929"/>
                    <a:pt x="255" y="931"/>
                    <a:pt x="272" y="931"/>
                  </a:cubicBezTo>
                  <a:cubicBezTo>
                    <a:pt x="303" y="932"/>
                    <a:pt x="303" y="932"/>
                    <a:pt x="303" y="932"/>
                  </a:cubicBezTo>
                  <a:cubicBezTo>
                    <a:pt x="305" y="917"/>
                    <a:pt x="305" y="917"/>
                    <a:pt x="305" y="917"/>
                  </a:cubicBezTo>
                  <a:cubicBezTo>
                    <a:pt x="306" y="909"/>
                    <a:pt x="308" y="886"/>
                    <a:pt x="309" y="865"/>
                  </a:cubicBezTo>
                  <a:cubicBezTo>
                    <a:pt x="310" y="845"/>
                    <a:pt x="311" y="819"/>
                    <a:pt x="312" y="807"/>
                  </a:cubicBezTo>
                  <a:cubicBezTo>
                    <a:pt x="313" y="795"/>
                    <a:pt x="314" y="764"/>
                    <a:pt x="315" y="739"/>
                  </a:cubicBezTo>
                  <a:cubicBezTo>
                    <a:pt x="318" y="651"/>
                    <a:pt x="319" y="642"/>
                    <a:pt x="327" y="629"/>
                  </a:cubicBezTo>
                  <a:cubicBezTo>
                    <a:pt x="330" y="623"/>
                    <a:pt x="352" y="598"/>
                    <a:pt x="375" y="574"/>
                  </a:cubicBezTo>
                  <a:cubicBezTo>
                    <a:pt x="398" y="549"/>
                    <a:pt x="423" y="522"/>
                    <a:pt x="431" y="514"/>
                  </a:cubicBezTo>
                  <a:cubicBezTo>
                    <a:pt x="438" y="505"/>
                    <a:pt x="446" y="497"/>
                    <a:pt x="447" y="495"/>
                  </a:cubicBezTo>
                  <a:cubicBezTo>
                    <a:pt x="477" y="462"/>
                    <a:pt x="491" y="445"/>
                    <a:pt x="507" y="426"/>
                  </a:cubicBezTo>
                  <a:cubicBezTo>
                    <a:pt x="518" y="413"/>
                    <a:pt x="536" y="392"/>
                    <a:pt x="548" y="379"/>
                  </a:cubicBezTo>
                  <a:cubicBezTo>
                    <a:pt x="560" y="366"/>
                    <a:pt x="574" y="350"/>
                    <a:pt x="580" y="344"/>
                  </a:cubicBezTo>
                  <a:cubicBezTo>
                    <a:pt x="586" y="337"/>
                    <a:pt x="597" y="324"/>
                    <a:pt x="606" y="315"/>
                  </a:cubicBezTo>
                  <a:cubicBezTo>
                    <a:pt x="615" y="306"/>
                    <a:pt x="622" y="296"/>
                    <a:pt x="622" y="295"/>
                  </a:cubicBezTo>
                  <a:cubicBezTo>
                    <a:pt x="622" y="291"/>
                    <a:pt x="606" y="285"/>
                    <a:pt x="592" y="282"/>
                  </a:cubicBezTo>
                  <a:cubicBezTo>
                    <a:pt x="570" y="279"/>
                    <a:pt x="564" y="277"/>
                    <a:pt x="561" y="272"/>
                  </a:cubicBezTo>
                  <a:cubicBezTo>
                    <a:pt x="558" y="267"/>
                    <a:pt x="553" y="266"/>
                    <a:pt x="538" y="267"/>
                  </a:cubicBezTo>
                  <a:cubicBezTo>
                    <a:pt x="528" y="267"/>
                    <a:pt x="519" y="269"/>
                    <a:pt x="518" y="270"/>
                  </a:cubicBezTo>
                  <a:cubicBezTo>
                    <a:pt x="515" y="274"/>
                    <a:pt x="479" y="279"/>
                    <a:pt x="472" y="276"/>
                  </a:cubicBezTo>
                  <a:cubicBezTo>
                    <a:pt x="469" y="275"/>
                    <a:pt x="469" y="272"/>
                    <a:pt x="470" y="268"/>
                  </a:cubicBezTo>
                  <a:cubicBezTo>
                    <a:pt x="473" y="261"/>
                    <a:pt x="472" y="258"/>
                    <a:pt x="463" y="216"/>
                  </a:cubicBezTo>
                  <a:cubicBezTo>
                    <a:pt x="457" y="187"/>
                    <a:pt x="456" y="178"/>
                    <a:pt x="453" y="161"/>
                  </a:cubicBezTo>
                  <a:cubicBezTo>
                    <a:pt x="451" y="141"/>
                    <a:pt x="443" y="135"/>
                    <a:pt x="411" y="129"/>
                  </a:cubicBezTo>
                  <a:cubicBezTo>
                    <a:pt x="390" y="124"/>
                    <a:pt x="383" y="121"/>
                    <a:pt x="381" y="116"/>
                  </a:cubicBezTo>
                  <a:cubicBezTo>
                    <a:pt x="377" y="109"/>
                    <a:pt x="377" y="85"/>
                    <a:pt x="381" y="52"/>
                  </a:cubicBezTo>
                  <a:cubicBezTo>
                    <a:pt x="383" y="31"/>
                    <a:pt x="383" y="31"/>
                    <a:pt x="383" y="31"/>
                  </a:cubicBezTo>
                  <a:cubicBezTo>
                    <a:pt x="367" y="31"/>
                    <a:pt x="367" y="31"/>
                    <a:pt x="367" y="31"/>
                  </a:cubicBezTo>
                  <a:cubicBezTo>
                    <a:pt x="358" y="31"/>
                    <a:pt x="349" y="30"/>
                    <a:pt x="348" y="30"/>
                  </a:cubicBezTo>
                  <a:cubicBezTo>
                    <a:pt x="347" y="30"/>
                    <a:pt x="335" y="28"/>
                    <a:pt x="323" y="27"/>
                  </a:cubicBezTo>
                  <a:cubicBezTo>
                    <a:pt x="310" y="25"/>
                    <a:pt x="297" y="24"/>
                    <a:pt x="295" y="24"/>
                  </a:cubicBezTo>
                  <a:cubicBezTo>
                    <a:pt x="292" y="23"/>
                    <a:pt x="281" y="22"/>
                    <a:pt x="269" y="20"/>
                  </a:cubicBezTo>
                  <a:cubicBezTo>
                    <a:pt x="257" y="19"/>
                    <a:pt x="245" y="18"/>
                    <a:pt x="241" y="17"/>
                  </a:cubicBezTo>
                  <a:cubicBezTo>
                    <a:pt x="238" y="17"/>
                    <a:pt x="226" y="15"/>
                    <a:pt x="216" y="14"/>
                  </a:cubicBezTo>
                  <a:cubicBezTo>
                    <a:pt x="206" y="13"/>
                    <a:pt x="187" y="11"/>
                    <a:pt x="173" y="10"/>
                  </a:cubicBezTo>
                  <a:cubicBezTo>
                    <a:pt x="159" y="8"/>
                    <a:pt x="140" y="6"/>
                    <a:pt x="130" y="5"/>
                  </a:cubicBezTo>
                  <a:cubicBezTo>
                    <a:pt x="120" y="4"/>
                    <a:pt x="105" y="3"/>
                    <a:pt x="97" y="2"/>
                  </a:cubicBezTo>
                  <a:lnTo>
                    <a:pt x="83" y="0"/>
                  </a:lnTo>
                  <a:close/>
                  <a:moveTo>
                    <a:pt x="171" y="530"/>
                  </a:moveTo>
                  <a:cubicBezTo>
                    <a:pt x="183" y="530"/>
                    <a:pt x="191" y="536"/>
                    <a:pt x="197" y="547"/>
                  </a:cubicBezTo>
                  <a:cubicBezTo>
                    <a:pt x="200" y="554"/>
                    <a:pt x="204" y="561"/>
                    <a:pt x="205" y="562"/>
                  </a:cubicBezTo>
                  <a:cubicBezTo>
                    <a:pt x="211" y="566"/>
                    <a:pt x="225" y="603"/>
                    <a:pt x="223" y="607"/>
                  </a:cubicBezTo>
                  <a:cubicBezTo>
                    <a:pt x="221" y="610"/>
                    <a:pt x="227" y="627"/>
                    <a:pt x="233" y="638"/>
                  </a:cubicBezTo>
                  <a:cubicBezTo>
                    <a:pt x="235" y="642"/>
                    <a:pt x="236" y="652"/>
                    <a:pt x="236" y="661"/>
                  </a:cubicBezTo>
                  <a:cubicBezTo>
                    <a:pt x="235" y="678"/>
                    <a:pt x="245" y="716"/>
                    <a:pt x="255" y="733"/>
                  </a:cubicBezTo>
                  <a:cubicBezTo>
                    <a:pt x="259" y="739"/>
                    <a:pt x="261" y="750"/>
                    <a:pt x="261" y="771"/>
                  </a:cubicBezTo>
                  <a:cubicBezTo>
                    <a:pt x="262" y="800"/>
                    <a:pt x="262" y="801"/>
                    <a:pt x="255" y="802"/>
                  </a:cubicBezTo>
                  <a:cubicBezTo>
                    <a:pt x="251" y="802"/>
                    <a:pt x="245" y="806"/>
                    <a:pt x="242" y="810"/>
                  </a:cubicBezTo>
                  <a:cubicBezTo>
                    <a:pt x="235" y="819"/>
                    <a:pt x="229" y="819"/>
                    <a:pt x="223" y="813"/>
                  </a:cubicBezTo>
                  <a:cubicBezTo>
                    <a:pt x="218" y="808"/>
                    <a:pt x="219" y="786"/>
                    <a:pt x="226" y="776"/>
                  </a:cubicBezTo>
                  <a:cubicBezTo>
                    <a:pt x="228" y="773"/>
                    <a:pt x="230" y="766"/>
                    <a:pt x="231" y="761"/>
                  </a:cubicBezTo>
                  <a:cubicBezTo>
                    <a:pt x="232" y="756"/>
                    <a:pt x="235" y="750"/>
                    <a:pt x="237" y="748"/>
                  </a:cubicBezTo>
                  <a:cubicBezTo>
                    <a:pt x="243" y="740"/>
                    <a:pt x="243" y="733"/>
                    <a:pt x="236" y="729"/>
                  </a:cubicBezTo>
                  <a:cubicBezTo>
                    <a:pt x="231" y="726"/>
                    <a:pt x="230" y="726"/>
                    <a:pt x="226" y="731"/>
                  </a:cubicBezTo>
                  <a:cubicBezTo>
                    <a:pt x="222" y="738"/>
                    <a:pt x="215" y="739"/>
                    <a:pt x="215" y="734"/>
                  </a:cubicBezTo>
                  <a:cubicBezTo>
                    <a:pt x="215" y="732"/>
                    <a:pt x="216" y="726"/>
                    <a:pt x="218" y="720"/>
                  </a:cubicBezTo>
                  <a:cubicBezTo>
                    <a:pt x="227" y="697"/>
                    <a:pt x="213" y="677"/>
                    <a:pt x="194" y="684"/>
                  </a:cubicBezTo>
                  <a:cubicBezTo>
                    <a:pt x="186" y="687"/>
                    <a:pt x="184" y="686"/>
                    <a:pt x="178" y="681"/>
                  </a:cubicBezTo>
                  <a:cubicBezTo>
                    <a:pt x="175" y="677"/>
                    <a:pt x="170" y="668"/>
                    <a:pt x="168" y="660"/>
                  </a:cubicBezTo>
                  <a:cubicBezTo>
                    <a:pt x="165" y="652"/>
                    <a:pt x="159" y="640"/>
                    <a:pt x="155" y="635"/>
                  </a:cubicBezTo>
                  <a:cubicBezTo>
                    <a:pt x="150" y="628"/>
                    <a:pt x="148" y="622"/>
                    <a:pt x="149" y="616"/>
                  </a:cubicBezTo>
                  <a:cubicBezTo>
                    <a:pt x="150" y="607"/>
                    <a:pt x="149" y="606"/>
                    <a:pt x="135" y="598"/>
                  </a:cubicBezTo>
                  <a:cubicBezTo>
                    <a:pt x="115" y="588"/>
                    <a:pt x="107" y="591"/>
                    <a:pt x="106" y="609"/>
                  </a:cubicBezTo>
                  <a:cubicBezTo>
                    <a:pt x="106" y="616"/>
                    <a:pt x="105" y="629"/>
                    <a:pt x="105" y="637"/>
                  </a:cubicBezTo>
                  <a:cubicBezTo>
                    <a:pt x="102" y="679"/>
                    <a:pt x="102" y="680"/>
                    <a:pt x="115" y="690"/>
                  </a:cubicBezTo>
                  <a:cubicBezTo>
                    <a:pt x="142" y="711"/>
                    <a:pt x="144" y="714"/>
                    <a:pt x="148" y="733"/>
                  </a:cubicBezTo>
                  <a:cubicBezTo>
                    <a:pt x="151" y="743"/>
                    <a:pt x="152" y="756"/>
                    <a:pt x="152" y="762"/>
                  </a:cubicBezTo>
                  <a:cubicBezTo>
                    <a:pt x="152" y="768"/>
                    <a:pt x="156" y="780"/>
                    <a:pt x="160" y="789"/>
                  </a:cubicBezTo>
                  <a:cubicBezTo>
                    <a:pt x="171" y="810"/>
                    <a:pt x="171" y="825"/>
                    <a:pt x="161" y="828"/>
                  </a:cubicBezTo>
                  <a:cubicBezTo>
                    <a:pt x="151" y="831"/>
                    <a:pt x="147" y="830"/>
                    <a:pt x="145" y="826"/>
                  </a:cubicBezTo>
                  <a:cubicBezTo>
                    <a:pt x="143" y="823"/>
                    <a:pt x="134" y="784"/>
                    <a:pt x="128" y="750"/>
                  </a:cubicBezTo>
                  <a:cubicBezTo>
                    <a:pt x="125" y="731"/>
                    <a:pt x="121" y="725"/>
                    <a:pt x="99" y="711"/>
                  </a:cubicBezTo>
                  <a:cubicBezTo>
                    <a:pt x="82" y="700"/>
                    <a:pt x="74" y="692"/>
                    <a:pt x="75" y="686"/>
                  </a:cubicBezTo>
                  <a:cubicBezTo>
                    <a:pt x="75" y="684"/>
                    <a:pt x="75" y="679"/>
                    <a:pt x="76" y="676"/>
                  </a:cubicBezTo>
                  <a:cubicBezTo>
                    <a:pt x="76" y="673"/>
                    <a:pt x="78" y="668"/>
                    <a:pt x="80" y="666"/>
                  </a:cubicBezTo>
                  <a:cubicBezTo>
                    <a:pt x="83" y="663"/>
                    <a:pt x="84" y="654"/>
                    <a:pt x="84" y="641"/>
                  </a:cubicBezTo>
                  <a:cubicBezTo>
                    <a:pt x="84" y="621"/>
                    <a:pt x="84" y="621"/>
                    <a:pt x="72" y="614"/>
                  </a:cubicBezTo>
                  <a:cubicBezTo>
                    <a:pt x="59" y="607"/>
                    <a:pt x="54" y="600"/>
                    <a:pt x="54" y="588"/>
                  </a:cubicBezTo>
                  <a:cubicBezTo>
                    <a:pt x="54" y="582"/>
                    <a:pt x="56" y="580"/>
                    <a:pt x="62" y="580"/>
                  </a:cubicBezTo>
                  <a:cubicBezTo>
                    <a:pt x="73" y="580"/>
                    <a:pt x="77" y="570"/>
                    <a:pt x="70" y="561"/>
                  </a:cubicBezTo>
                  <a:cubicBezTo>
                    <a:pt x="66" y="556"/>
                    <a:pt x="64" y="551"/>
                    <a:pt x="64" y="549"/>
                  </a:cubicBezTo>
                  <a:cubicBezTo>
                    <a:pt x="64" y="545"/>
                    <a:pt x="78" y="539"/>
                    <a:pt x="86" y="539"/>
                  </a:cubicBezTo>
                  <a:cubicBezTo>
                    <a:pt x="94" y="540"/>
                    <a:pt x="110" y="555"/>
                    <a:pt x="110" y="562"/>
                  </a:cubicBezTo>
                  <a:cubicBezTo>
                    <a:pt x="110" y="564"/>
                    <a:pt x="113" y="570"/>
                    <a:pt x="117" y="573"/>
                  </a:cubicBezTo>
                  <a:cubicBezTo>
                    <a:pt x="124" y="580"/>
                    <a:pt x="124" y="580"/>
                    <a:pt x="124" y="580"/>
                  </a:cubicBezTo>
                  <a:cubicBezTo>
                    <a:pt x="128" y="569"/>
                    <a:pt x="128" y="569"/>
                    <a:pt x="128" y="569"/>
                  </a:cubicBezTo>
                  <a:cubicBezTo>
                    <a:pt x="135" y="550"/>
                    <a:pt x="148" y="534"/>
                    <a:pt x="158" y="532"/>
                  </a:cubicBezTo>
                  <a:cubicBezTo>
                    <a:pt x="163" y="530"/>
                    <a:pt x="167" y="530"/>
                    <a:pt x="171" y="530"/>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74" name="Freeform 62">
              <a:extLst>
                <a:ext uri="{FF2B5EF4-FFF2-40B4-BE49-F238E27FC236}">
                  <a16:creationId xmlns:a16="http://schemas.microsoft.com/office/drawing/2014/main" id="{0EFE2B83-EF40-4C4D-965B-7BC90294E0F8}"/>
                </a:ext>
              </a:extLst>
            </p:cNvPr>
            <p:cNvSpPr>
              <a:spLocks/>
            </p:cNvSpPr>
            <p:nvPr/>
          </p:nvSpPr>
          <p:spPr bwMode="auto">
            <a:xfrm>
              <a:off x="7340507" y="5352624"/>
              <a:ext cx="434782" cy="377405"/>
            </a:xfrm>
            <a:custGeom>
              <a:avLst/>
              <a:gdLst>
                <a:gd name="T0" fmla="*/ 120 w 277"/>
                <a:gd name="T1" fmla="*/ 259 h 264"/>
                <a:gd name="T2" fmla="*/ 99 w 277"/>
                <a:gd name="T3" fmla="*/ 236 h 264"/>
                <a:gd name="T4" fmla="*/ 89 w 277"/>
                <a:gd name="T5" fmla="*/ 226 h 264"/>
                <a:gd name="T6" fmla="*/ 57 w 277"/>
                <a:gd name="T7" fmla="*/ 141 h 264"/>
                <a:gd name="T8" fmla="*/ 50 w 277"/>
                <a:gd name="T9" fmla="*/ 121 h 264"/>
                <a:gd name="T10" fmla="*/ 11 w 277"/>
                <a:gd name="T11" fmla="*/ 101 h 264"/>
                <a:gd name="T12" fmla="*/ 2 w 277"/>
                <a:gd name="T13" fmla="*/ 101 h 264"/>
                <a:gd name="T14" fmla="*/ 0 w 277"/>
                <a:gd name="T15" fmla="*/ 82 h 264"/>
                <a:gd name="T16" fmla="*/ 0 w 277"/>
                <a:gd name="T17" fmla="*/ 60 h 264"/>
                <a:gd name="T18" fmla="*/ 21 w 277"/>
                <a:gd name="T19" fmla="*/ 58 h 264"/>
                <a:gd name="T20" fmla="*/ 69 w 277"/>
                <a:gd name="T21" fmla="*/ 42 h 264"/>
                <a:gd name="T22" fmla="*/ 101 w 277"/>
                <a:gd name="T23" fmla="*/ 27 h 264"/>
                <a:gd name="T24" fmla="*/ 135 w 277"/>
                <a:gd name="T25" fmla="*/ 26 h 264"/>
                <a:gd name="T26" fmla="*/ 153 w 277"/>
                <a:gd name="T27" fmla="*/ 24 h 264"/>
                <a:gd name="T28" fmla="*/ 201 w 277"/>
                <a:gd name="T29" fmla="*/ 10 h 264"/>
                <a:gd name="T30" fmla="*/ 197 w 277"/>
                <a:gd name="T31" fmla="*/ 21 h 264"/>
                <a:gd name="T32" fmla="*/ 198 w 277"/>
                <a:gd name="T33" fmla="*/ 68 h 264"/>
                <a:gd name="T34" fmla="*/ 206 w 277"/>
                <a:gd name="T35" fmla="*/ 85 h 264"/>
                <a:gd name="T36" fmla="*/ 223 w 277"/>
                <a:gd name="T37" fmla="*/ 109 h 264"/>
                <a:gd name="T38" fmla="*/ 256 w 277"/>
                <a:gd name="T39" fmla="*/ 123 h 264"/>
                <a:gd name="T40" fmla="*/ 276 w 277"/>
                <a:gd name="T41" fmla="*/ 125 h 264"/>
                <a:gd name="T42" fmla="*/ 263 w 277"/>
                <a:gd name="T43" fmla="*/ 142 h 264"/>
                <a:gd name="T44" fmla="*/ 239 w 277"/>
                <a:gd name="T45" fmla="*/ 175 h 264"/>
                <a:gd name="T46" fmla="*/ 178 w 277"/>
                <a:gd name="T47" fmla="*/ 237 h 264"/>
                <a:gd name="T48" fmla="*/ 165 w 277"/>
                <a:gd name="T49" fmla="*/ 246 h 264"/>
                <a:gd name="T50" fmla="*/ 120 w 277"/>
                <a:gd name="T51" fmla="*/ 25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264">
                  <a:moveTo>
                    <a:pt x="120" y="259"/>
                  </a:moveTo>
                  <a:cubicBezTo>
                    <a:pt x="113" y="258"/>
                    <a:pt x="105" y="248"/>
                    <a:pt x="99" y="236"/>
                  </a:cubicBezTo>
                  <a:cubicBezTo>
                    <a:pt x="98" y="232"/>
                    <a:pt x="93" y="227"/>
                    <a:pt x="89" y="226"/>
                  </a:cubicBezTo>
                  <a:cubicBezTo>
                    <a:pt x="77" y="223"/>
                    <a:pt x="57" y="171"/>
                    <a:pt x="57" y="141"/>
                  </a:cubicBezTo>
                  <a:cubicBezTo>
                    <a:pt x="56" y="131"/>
                    <a:pt x="55" y="126"/>
                    <a:pt x="50" y="121"/>
                  </a:cubicBezTo>
                  <a:cubicBezTo>
                    <a:pt x="38" y="110"/>
                    <a:pt x="21" y="101"/>
                    <a:pt x="11" y="101"/>
                  </a:cubicBezTo>
                  <a:cubicBezTo>
                    <a:pt x="2" y="101"/>
                    <a:pt x="2" y="101"/>
                    <a:pt x="2" y="101"/>
                  </a:cubicBezTo>
                  <a:cubicBezTo>
                    <a:pt x="0" y="82"/>
                    <a:pt x="0" y="82"/>
                    <a:pt x="0" y="82"/>
                  </a:cubicBezTo>
                  <a:cubicBezTo>
                    <a:pt x="0" y="71"/>
                    <a:pt x="0" y="62"/>
                    <a:pt x="0" y="60"/>
                  </a:cubicBezTo>
                  <a:cubicBezTo>
                    <a:pt x="1" y="59"/>
                    <a:pt x="10" y="58"/>
                    <a:pt x="21" y="58"/>
                  </a:cubicBezTo>
                  <a:cubicBezTo>
                    <a:pt x="43" y="58"/>
                    <a:pt x="56" y="53"/>
                    <a:pt x="69" y="42"/>
                  </a:cubicBezTo>
                  <a:cubicBezTo>
                    <a:pt x="74" y="37"/>
                    <a:pt x="87" y="31"/>
                    <a:pt x="101" y="27"/>
                  </a:cubicBezTo>
                  <a:cubicBezTo>
                    <a:pt x="122" y="21"/>
                    <a:pt x="125" y="21"/>
                    <a:pt x="135" y="26"/>
                  </a:cubicBezTo>
                  <a:cubicBezTo>
                    <a:pt x="146" y="30"/>
                    <a:pt x="147" y="30"/>
                    <a:pt x="153" y="24"/>
                  </a:cubicBezTo>
                  <a:cubicBezTo>
                    <a:pt x="166" y="11"/>
                    <a:pt x="202" y="0"/>
                    <a:pt x="201" y="10"/>
                  </a:cubicBezTo>
                  <a:cubicBezTo>
                    <a:pt x="201" y="12"/>
                    <a:pt x="199" y="17"/>
                    <a:pt x="197" y="21"/>
                  </a:cubicBezTo>
                  <a:cubicBezTo>
                    <a:pt x="190" y="33"/>
                    <a:pt x="191" y="59"/>
                    <a:pt x="198" y="68"/>
                  </a:cubicBezTo>
                  <a:cubicBezTo>
                    <a:pt x="201" y="72"/>
                    <a:pt x="205" y="80"/>
                    <a:pt x="206" y="85"/>
                  </a:cubicBezTo>
                  <a:cubicBezTo>
                    <a:pt x="207" y="92"/>
                    <a:pt x="214" y="101"/>
                    <a:pt x="223" y="109"/>
                  </a:cubicBezTo>
                  <a:cubicBezTo>
                    <a:pt x="236" y="122"/>
                    <a:pt x="238" y="123"/>
                    <a:pt x="256" y="123"/>
                  </a:cubicBezTo>
                  <a:cubicBezTo>
                    <a:pt x="266" y="123"/>
                    <a:pt x="275" y="124"/>
                    <a:pt x="276" y="125"/>
                  </a:cubicBezTo>
                  <a:cubicBezTo>
                    <a:pt x="277" y="126"/>
                    <a:pt x="271" y="134"/>
                    <a:pt x="263" y="142"/>
                  </a:cubicBezTo>
                  <a:cubicBezTo>
                    <a:pt x="254" y="151"/>
                    <a:pt x="244" y="166"/>
                    <a:pt x="239" y="175"/>
                  </a:cubicBezTo>
                  <a:cubicBezTo>
                    <a:pt x="228" y="198"/>
                    <a:pt x="190" y="237"/>
                    <a:pt x="178" y="237"/>
                  </a:cubicBezTo>
                  <a:cubicBezTo>
                    <a:pt x="171" y="237"/>
                    <a:pt x="168" y="239"/>
                    <a:pt x="165" y="246"/>
                  </a:cubicBezTo>
                  <a:cubicBezTo>
                    <a:pt x="160" y="258"/>
                    <a:pt x="140" y="264"/>
                    <a:pt x="120" y="259"/>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nvGrpSpPr>
            <p:cNvPr id="175" name="Group 174">
              <a:extLst>
                <a:ext uri="{FF2B5EF4-FFF2-40B4-BE49-F238E27FC236}">
                  <a16:creationId xmlns:a16="http://schemas.microsoft.com/office/drawing/2014/main" id="{D3E4C0CE-D4AA-FC4A-8051-19B3E2ABA007}"/>
                </a:ext>
              </a:extLst>
            </p:cNvPr>
            <p:cNvGrpSpPr/>
            <p:nvPr/>
          </p:nvGrpSpPr>
          <p:grpSpPr>
            <a:xfrm>
              <a:off x="7102869" y="3908947"/>
              <a:ext cx="1458887" cy="1310588"/>
              <a:chOff x="7362826" y="4673600"/>
              <a:chExt cx="1123950" cy="1108076"/>
            </a:xfrm>
            <a:solidFill>
              <a:schemeClr val="bg1">
                <a:lumMod val="75000"/>
              </a:schemeClr>
            </a:solidFill>
          </p:grpSpPr>
          <p:sp>
            <p:nvSpPr>
              <p:cNvPr id="176" name="Freeform 63">
                <a:extLst>
                  <a:ext uri="{FF2B5EF4-FFF2-40B4-BE49-F238E27FC236}">
                    <a16:creationId xmlns:a16="http://schemas.microsoft.com/office/drawing/2014/main" id="{A5086814-21D0-9E41-8EB5-9C23B58632B3}"/>
                  </a:ext>
                </a:extLst>
              </p:cNvPr>
              <p:cNvSpPr>
                <a:spLocks/>
              </p:cNvSpPr>
              <p:nvPr/>
            </p:nvSpPr>
            <p:spPr bwMode="auto">
              <a:xfrm>
                <a:off x="8053388" y="5329238"/>
                <a:ext cx="433388" cy="452438"/>
              </a:xfrm>
              <a:custGeom>
                <a:avLst/>
                <a:gdLst>
                  <a:gd name="T0" fmla="*/ 9 w 358"/>
                  <a:gd name="T1" fmla="*/ 368 h 375"/>
                  <a:gd name="T2" fmla="*/ 10 w 358"/>
                  <a:gd name="T3" fmla="*/ 332 h 375"/>
                  <a:gd name="T4" fmla="*/ 12 w 358"/>
                  <a:gd name="T5" fmla="*/ 300 h 375"/>
                  <a:gd name="T6" fmla="*/ 12 w 358"/>
                  <a:gd name="T7" fmla="*/ 278 h 375"/>
                  <a:gd name="T8" fmla="*/ 17 w 358"/>
                  <a:gd name="T9" fmla="*/ 241 h 375"/>
                  <a:gd name="T10" fmla="*/ 19 w 358"/>
                  <a:gd name="T11" fmla="*/ 97 h 375"/>
                  <a:gd name="T12" fmla="*/ 22 w 358"/>
                  <a:gd name="T13" fmla="*/ 66 h 375"/>
                  <a:gd name="T14" fmla="*/ 53 w 358"/>
                  <a:gd name="T15" fmla="*/ 10 h 375"/>
                  <a:gd name="T16" fmla="*/ 72 w 358"/>
                  <a:gd name="T17" fmla="*/ 3 h 375"/>
                  <a:gd name="T18" fmla="*/ 85 w 358"/>
                  <a:gd name="T19" fmla="*/ 61 h 375"/>
                  <a:gd name="T20" fmla="*/ 82 w 358"/>
                  <a:gd name="T21" fmla="*/ 100 h 375"/>
                  <a:gd name="T22" fmla="*/ 78 w 358"/>
                  <a:gd name="T23" fmla="*/ 121 h 375"/>
                  <a:gd name="T24" fmla="*/ 76 w 358"/>
                  <a:gd name="T25" fmla="*/ 140 h 375"/>
                  <a:gd name="T26" fmla="*/ 84 w 358"/>
                  <a:gd name="T27" fmla="*/ 131 h 375"/>
                  <a:gd name="T28" fmla="*/ 92 w 358"/>
                  <a:gd name="T29" fmla="*/ 119 h 375"/>
                  <a:gd name="T30" fmla="*/ 115 w 358"/>
                  <a:gd name="T31" fmla="*/ 117 h 375"/>
                  <a:gd name="T32" fmla="*/ 126 w 358"/>
                  <a:gd name="T33" fmla="*/ 137 h 375"/>
                  <a:gd name="T34" fmla="*/ 125 w 358"/>
                  <a:gd name="T35" fmla="*/ 147 h 375"/>
                  <a:gd name="T36" fmla="*/ 141 w 358"/>
                  <a:gd name="T37" fmla="*/ 147 h 375"/>
                  <a:gd name="T38" fmla="*/ 158 w 358"/>
                  <a:gd name="T39" fmla="*/ 145 h 375"/>
                  <a:gd name="T40" fmla="*/ 174 w 358"/>
                  <a:gd name="T41" fmla="*/ 138 h 375"/>
                  <a:gd name="T42" fmla="*/ 204 w 358"/>
                  <a:gd name="T43" fmla="*/ 127 h 375"/>
                  <a:gd name="T44" fmla="*/ 246 w 358"/>
                  <a:gd name="T45" fmla="*/ 126 h 375"/>
                  <a:gd name="T46" fmla="*/ 251 w 358"/>
                  <a:gd name="T47" fmla="*/ 154 h 375"/>
                  <a:gd name="T48" fmla="*/ 254 w 358"/>
                  <a:gd name="T49" fmla="*/ 166 h 375"/>
                  <a:gd name="T50" fmla="*/ 275 w 358"/>
                  <a:gd name="T51" fmla="*/ 170 h 375"/>
                  <a:gd name="T52" fmla="*/ 298 w 358"/>
                  <a:gd name="T53" fmla="*/ 178 h 375"/>
                  <a:gd name="T54" fmla="*/ 282 w 358"/>
                  <a:gd name="T55" fmla="*/ 207 h 375"/>
                  <a:gd name="T56" fmla="*/ 279 w 358"/>
                  <a:gd name="T57" fmla="*/ 212 h 375"/>
                  <a:gd name="T58" fmla="*/ 283 w 358"/>
                  <a:gd name="T59" fmla="*/ 223 h 375"/>
                  <a:gd name="T60" fmla="*/ 285 w 358"/>
                  <a:gd name="T61" fmla="*/ 238 h 375"/>
                  <a:gd name="T62" fmla="*/ 292 w 358"/>
                  <a:gd name="T63" fmla="*/ 240 h 375"/>
                  <a:gd name="T64" fmla="*/ 312 w 358"/>
                  <a:gd name="T65" fmla="*/ 215 h 375"/>
                  <a:gd name="T66" fmla="*/ 320 w 358"/>
                  <a:gd name="T67" fmla="*/ 228 h 375"/>
                  <a:gd name="T68" fmla="*/ 342 w 358"/>
                  <a:gd name="T69" fmla="*/ 233 h 375"/>
                  <a:gd name="T70" fmla="*/ 353 w 358"/>
                  <a:gd name="T71" fmla="*/ 229 h 375"/>
                  <a:gd name="T72" fmla="*/ 356 w 358"/>
                  <a:gd name="T73" fmla="*/ 252 h 375"/>
                  <a:gd name="T74" fmla="*/ 357 w 358"/>
                  <a:gd name="T75" fmla="*/ 284 h 375"/>
                  <a:gd name="T76" fmla="*/ 333 w 358"/>
                  <a:gd name="T77" fmla="*/ 320 h 375"/>
                  <a:gd name="T78" fmla="*/ 320 w 358"/>
                  <a:gd name="T79" fmla="*/ 313 h 375"/>
                  <a:gd name="T80" fmla="*/ 308 w 358"/>
                  <a:gd name="T81" fmla="*/ 312 h 375"/>
                  <a:gd name="T82" fmla="*/ 289 w 358"/>
                  <a:gd name="T83" fmla="*/ 286 h 375"/>
                  <a:gd name="T84" fmla="*/ 277 w 358"/>
                  <a:gd name="T85" fmla="*/ 252 h 375"/>
                  <a:gd name="T86" fmla="*/ 274 w 358"/>
                  <a:gd name="T87" fmla="*/ 264 h 375"/>
                  <a:gd name="T88" fmla="*/ 262 w 358"/>
                  <a:gd name="T89" fmla="*/ 286 h 375"/>
                  <a:gd name="T90" fmla="*/ 246 w 358"/>
                  <a:gd name="T91" fmla="*/ 320 h 375"/>
                  <a:gd name="T92" fmla="*/ 211 w 358"/>
                  <a:gd name="T93" fmla="*/ 359 h 375"/>
                  <a:gd name="T94" fmla="*/ 204 w 358"/>
                  <a:gd name="T95" fmla="*/ 339 h 375"/>
                  <a:gd name="T96" fmla="*/ 215 w 358"/>
                  <a:gd name="T97" fmla="*/ 317 h 375"/>
                  <a:gd name="T98" fmla="*/ 209 w 358"/>
                  <a:gd name="T99" fmla="*/ 308 h 375"/>
                  <a:gd name="T100" fmla="*/ 180 w 358"/>
                  <a:gd name="T101" fmla="*/ 314 h 375"/>
                  <a:gd name="T102" fmla="*/ 140 w 358"/>
                  <a:gd name="T103" fmla="*/ 332 h 375"/>
                  <a:gd name="T104" fmla="*/ 114 w 358"/>
                  <a:gd name="T105" fmla="*/ 343 h 375"/>
                  <a:gd name="T106" fmla="*/ 95 w 358"/>
                  <a:gd name="T107" fmla="*/ 347 h 375"/>
                  <a:gd name="T108" fmla="*/ 54 w 358"/>
                  <a:gd name="T109" fmla="*/ 361 h 375"/>
                  <a:gd name="T110" fmla="*/ 19 w 358"/>
                  <a:gd name="T111" fmla="*/ 375 h 375"/>
                  <a:gd name="T112" fmla="*/ 9 w 358"/>
                  <a:gd name="T113" fmla="*/ 36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375">
                    <a:moveTo>
                      <a:pt x="9" y="368"/>
                    </a:moveTo>
                    <a:cubicBezTo>
                      <a:pt x="0" y="357"/>
                      <a:pt x="1" y="344"/>
                      <a:pt x="10" y="332"/>
                    </a:cubicBezTo>
                    <a:cubicBezTo>
                      <a:pt x="19" y="319"/>
                      <a:pt x="20" y="303"/>
                      <a:pt x="12" y="300"/>
                    </a:cubicBezTo>
                    <a:cubicBezTo>
                      <a:pt x="4" y="298"/>
                      <a:pt x="4" y="291"/>
                      <a:pt x="12" y="278"/>
                    </a:cubicBezTo>
                    <a:cubicBezTo>
                      <a:pt x="18" y="268"/>
                      <a:pt x="18" y="265"/>
                      <a:pt x="17" y="241"/>
                    </a:cubicBezTo>
                    <a:cubicBezTo>
                      <a:pt x="13" y="197"/>
                      <a:pt x="14" y="147"/>
                      <a:pt x="19" y="97"/>
                    </a:cubicBezTo>
                    <a:cubicBezTo>
                      <a:pt x="20" y="93"/>
                      <a:pt x="21" y="79"/>
                      <a:pt x="22" y="66"/>
                    </a:cubicBezTo>
                    <a:cubicBezTo>
                      <a:pt x="25" y="37"/>
                      <a:pt x="31" y="27"/>
                      <a:pt x="53" y="10"/>
                    </a:cubicBezTo>
                    <a:cubicBezTo>
                      <a:pt x="65" y="1"/>
                      <a:pt x="68" y="0"/>
                      <a:pt x="72" y="3"/>
                    </a:cubicBezTo>
                    <a:cubicBezTo>
                      <a:pt x="84" y="12"/>
                      <a:pt x="86" y="23"/>
                      <a:pt x="85" y="61"/>
                    </a:cubicBezTo>
                    <a:cubicBezTo>
                      <a:pt x="84" y="81"/>
                      <a:pt x="83" y="99"/>
                      <a:pt x="82" y="100"/>
                    </a:cubicBezTo>
                    <a:cubicBezTo>
                      <a:pt x="81" y="102"/>
                      <a:pt x="79" y="111"/>
                      <a:pt x="78" y="121"/>
                    </a:cubicBezTo>
                    <a:cubicBezTo>
                      <a:pt x="76" y="140"/>
                      <a:pt x="76" y="140"/>
                      <a:pt x="76" y="140"/>
                    </a:cubicBezTo>
                    <a:cubicBezTo>
                      <a:pt x="84" y="131"/>
                      <a:pt x="84" y="131"/>
                      <a:pt x="84" y="131"/>
                    </a:cubicBezTo>
                    <a:cubicBezTo>
                      <a:pt x="88" y="125"/>
                      <a:pt x="92" y="120"/>
                      <a:pt x="92" y="119"/>
                    </a:cubicBezTo>
                    <a:cubicBezTo>
                      <a:pt x="92" y="115"/>
                      <a:pt x="105" y="113"/>
                      <a:pt x="115" y="117"/>
                    </a:cubicBezTo>
                    <a:cubicBezTo>
                      <a:pt x="126" y="121"/>
                      <a:pt x="127" y="122"/>
                      <a:pt x="126" y="137"/>
                    </a:cubicBezTo>
                    <a:cubicBezTo>
                      <a:pt x="125" y="147"/>
                      <a:pt x="125" y="147"/>
                      <a:pt x="125" y="147"/>
                    </a:cubicBezTo>
                    <a:cubicBezTo>
                      <a:pt x="141" y="147"/>
                      <a:pt x="141" y="147"/>
                      <a:pt x="141" y="147"/>
                    </a:cubicBezTo>
                    <a:cubicBezTo>
                      <a:pt x="149" y="147"/>
                      <a:pt x="157" y="146"/>
                      <a:pt x="158" y="145"/>
                    </a:cubicBezTo>
                    <a:cubicBezTo>
                      <a:pt x="159" y="143"/>
                      <a:pt x="166" y="140"/>
                      <a:pt x="174" y="138"/>
                    </a:cubicBezTo>
                    <a:cubicBezTo>
                      <a:pt x="182" y="136"/>
                      <a:pt x="196" y="131"/>
                      <a:pt x="204" y="127"/>
                    </a:cubicBezTo>
                    <a:cubicBezTo>
                      <a:pt x="220" y="120"/>
                      <a:pt x="234" y="120"/>
                      <a:pt x="246" y="126"/>
                    </a:cubicBezTo>
                    <a:cubicBezTo>
                      <a:pt x="253" y="130"/>
                      <a:pt x="256" y="146"/>
                      <a:pt x="251" y="154"/>
                    </a:cubicBezTo>
                    <a:cubicBezTo>
                      <a:pt x="248" y="159"/>
                      <a:pt x="249" y="161"/>
                      <a:pt x="254" y="166"/>
                    </a:cubicBezTo>
                    <a:cubicBezTo>
                      <a:pt x="259" y="171"/>
                      <a:pt x="262" y="172"/>
                      <a:pt x="275" y="170"/>
                    </a:cubicBezTo>
                    <a:cubicBezTo>
                      <a:pt x="295" y="166"/>
                      <a:pt x="298" y="168"/>
                      <a:pt x="298" y="178"/>
                    </a:cubicBezTo>
                    <a:cubicBezTo>
                      <a:pt x="298" y="187"/>
                      <a:pt x="292" y="198"/>
                      <a:pt x="282" y="207"/>
                    </a:cubicBezTo>
                    <a:cubicBezTo>
                      <a:pt x="279" y="210"/>
                      <a:pt x="278" y="212"/>
                      <a:pt x="279" y="212"/>
                    </a:cubicBezTo>
                    <a:cubicBezTo>
                      <a:pt x="281" y="212"/>
                      <a:pt x="283" y="217"/>
                      <a:pt x="283" y="223"/>
                    </a:cubicBezTo>
                    <a:cubicBezTo>
                      <a:pt x="283" y="229"/>
                      <a:pt x="284" y="236"/>
                      <a:pt x="285" y="238"/>
                    </a:cubicBezTo>
                    <a:cubicBezTo>
                      <a:pt x="287" y="244"/>
                      <a:pt x="292" y="245"/>
                      <a:pt x="292" y="240"/>
                    </a:cubicBezTo>
                    <a:cubicBezTo>
                      <a:pt x="292" y="234"/>
                      <a:pt x="308" y="215"/>
                      <a:pt x="312" y="215"/>
                    </a:cubicBezTo>
                    <a:cubicBezTo>
                      <a:pt x="315" y="215"/>
                      <a:pt x="318" y="221"/>
                      <a:pt x="320" y="228"/>
                    </a:cubicBezTo>
                    <a:cubicBezTo>
                      <a:pt x="325" y="242"/>
                      <a:pt x="329" y="243"/>
                      <a:pt x="342" y="233"/>
                    </a:cubicBezTo>
                    <a:cubicBezTo>
                      <a:pt x="347" y="230"/>
                      <a:pt x="352" y="228"/>
                      <a:pt x="353" y="229"/>
                    </a:cubicBezTo>
                    <a:cubicBezTo>
                      <a:pt x="354" y="230"/>
                      <a:pt x="356" y="241"/>
                      <a:pt x="356" y="252"/>
                    </a:cubicBezTo>
                    <a:cubicBezTo>
                      <a:pt x="357" y="263"/>
                      <a:pt x="357" y="278"/>
                      <a:pt x="357" y="284"/>
                    </a:cubicBezTo>
                    <a:cubicBezTo>
                      <a:pt x="358" y="300"/>
                      <a:pt x="346" y="319"/>
                      <a:pt x="333" y="320"/>
                    </a:cubicBezTo>
                    <a:cubicBezTo>
                      <a:pt x="325" y="320"/>
                      <a:pt x="322" y="319"/>
                      <a:pt x="320" y="313"/>
                    </a:cubicBezTo>
                    <a:cubicBezTo>
                      <a:pt x="315" y="303"/>
                      <a:pt x="313" y="303"/>
                      <a:pt x="308" y="312"/>
                    </a:cubicBezTo>
                    <a:cubicBezTo>
                      <a:pt x="299" y="328"/>
                      <a:pt x="292" y="318"/>
                      <a:pt x="289" y="286"/>
                    </a:cubicBezTo>
                    <a:cubicBezTo>
                      <a:pt x="286" y="262"/>
                      <a:pt x="283" y="252"/>
                      <a:pt x="277" y="252"/>
                    </a:cubicBezTo>
                    <a:cubicBezTo>
                      <a:pt x="275" y="252"/>
                      <a:pt x="274" y="257"/>
                      <a:pt x="274" y="264"/>
                    </a:cubicBezTo>
                    <a:cubicBezTo>
                      <a:pt x="274" y="273"/>
                      <a:pt x="271" y="277"/>
                      <a:pt x="262" y="286"/>
                    </a:cubicBezTo>
                    <a:cubicBezTo>
                      <a:pt x="251" y="297"/>
                      <a:pt x="249" y="300"/>
                      <a:pt x="246" y="320"/>
                    </a:cubicBezTo>
                    <a:cubicBezTo>
                      <a:pt x="242" y="350"/>
                      <a:pt x="235" y="358"/>
                      <a:pt x="211" y="359"/>
                    </a:cubicBezTo>
                    <a:cubicBezTo>
                      <a:pt x="190" y="359"/>
                      <a:pt x="188" y="354"/>
                      <a:pt x="204" y="339"/>
                    </a:cubicBezTo>
                    <a:cubicBezTo>
                      <a:pt x="213" y="331"/>
                      <a:pt x="215" y="327"/>
                      <a:pt x="215" y="317"/>
                    </a:cubicBezTo>
                    <a:cubicBezTo>
                      <a:pt x="215" y="305"/>
                      <a:pt x="215" y="305"/>
                      <a:pt x="209" y="308"/>
                    </a:cubicBezTo>
                    <a:cubicBezTo>
                      <a:pt x="197" y="314"/>
                      <a:pt x="183" y="317"/>
                      <a:pt x="180" y="314"/>
                    </a:cubicBezTo>
                    <a:cubicBezTo>
                      <a:pt x="176" y="311"/>
                      <a:pt x="171" y="313"/>
                      <a:pt x="140" y="332"/>
                    </a:cubicBezTo>
                    <a:cubicBezTo>
                      <a:pt x="130" y="338"/>
                      <a:pt x="119" y="343"/>
                      <a:pt x="114" y="343"/>
                    </a:cubicBezTo>
                    <a:cubicBezTo>
                      <a:pt x="110" y="344"/>
                      <a:pt x="101" y="346"/>
                      <a:pt x="95" y="347"/>
                    </a:cubicBezTo>
                    <a:cubicBezTo>
                      <a:pt x="89" y="348"/>
                      <a:pt x="71" y="354"/>
                      <a:pt x="54" y="361"/>
                    </a:cubicBezTo>
                    <a:cubicBezTo>
                      <a:pt x="36" y="368"/>
                      <a:pt x="21" y="374"/>
                      <a:pt x="19" y="375"/>
                    </a:cubicBezTo>
                    <a:cubicBezTo>
                      <a:pt x="17" y="375"/>
                      <a:pt x="13" y="372"/>
                      <a:pt x="9" y="3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77" name="Freeform 64">
                <a:extLst>
                  <a:ext uri="{FF2B5EF4-FFF2-40B4-BE49-F238E27FC236}">
                    <a16:creationId xmlns:a16="http://schemas.microsoft.com/office/drawing/2014/main" id="{9E9C21BC-0A13-054E-AF86-41FB804C7C66}"/>
                  </a:ext>
                </a:extLst>
              </p:cNvPr>
              <p:cNvSpPr>
                <a:spLocks/>
              </p:cNvSpPr>
              <p:nvPr/>
            </p:nvSpPr>
            <p:spPr bwMode="auto">
              <a:xfrm>
                <a:off x="7362826" y="4673600"/>
                <a:ext cx="765175" cy="833438"/>
              </a:xfrm>
              <a:custGeom>
                <a:avLst/>
                <a:gdLst>
                  <a:gd name="T0" fmla="*/ 185 w 633"/>
                  <a:gd name="T1" fmla="*/ 686 h 690"/>
                  <a:gd name="T2" fmla="*/ 144 w 633"/>
                  <a:gd name="T3" fmla="*/ 676 h 690"/>
                  <a:gd name="T4" fmla="*/ 112 w 633"/>
                  <a:gd name="T5" fmla="*/ 639 h 690"/>
                  <a:gd name="T6" fmla="*/ 93 w 633"/>
                  <a:gd name="T7" fmla="*/ 632 h 690"/>
                  <a:gd name="T8" fmla="*/ 62 w 633"/>
                  <a:gd name="T9" fmla="*/ 624 h 690"/>
                  <a:gd name="T10" fmla="*/ 49 w 633"/>
                  <a:gd name="T11" fmla="*/ 581 h 690"/>
                  <a:gd name="T12" fmla="*/ 16 w 633"/>
                  <a:gd name="T13" fmla="*/ 515 h 690"/>
                  <a:gd name="T14" fmla="*/ 34 w 633"/>
                  <a:gd name="T15" fmla="*/ 481 h 690"/>
                  <a:gd name="T16" fmla="*/ 60 w 633"/>
                  <a:gd name="T17" fmla="*/ 463 h 690"/>
                  <a:gd name="T18" fmla="*/ 110 w 633"/>
                  <a:gd name="T19" fmla="*/ 465 h 690"/>
                  <a:gd name="T20" fmla="*/ 153 w 633"/>
                  <a:gd name="T21" fmla="*/ 460 h 690"/>
                  <a:gd name="T22" fmla="*/ 155 w 633"/>
                  <a:gd name="T23" fmla="*/ 482 h 690"/>
                  <a:gd name="T24" fmla="*/ 118 w 633"/>
                  <a:gd name="T25" fmla="*/ 516 h 690"/>
                  <a:gd name="T26" fmla="*/ 147 w 633"/>
                  <a:gd name="T27" fmla="*/ 531 h 690"/>
                  <a:gd name="T28" fmla="*/ 213 w 633"/>
                  <a:gd name="T29" fmla="*/ 503 h 690"/>
                  <a:gd name="T30" fmla="*/ 205 w 633"/>
                  <a:gd name="T31" fmla="*/ 474 h 690"/>
                  <a:gd name="T32" fmla="*/ 177 w 633"/>
                  <a:gd name="T33" fmla="*/ 448 h 690"/>
                  <a:gd name="T34" fmla="*/ 169 w 633"/>
                  <a:gd name="T35" fmla="*/ 386 h 690"/>
                  <a:gd name="T36" fmla="*/ 139 w 633"/>
                  <a:gd name="T37" fmla="*/ 332 h 690"/>
                  <a:gd name="T38" fmla="*/ 121 w 633"/>
                  <a:gd name="T39" fmla="*/ 277 h 690"/>
                  <a:gd name="T40" fmla="*/ 100 w 633"/>
                  <a:gd name="T41" fmla="*/ 199 h 690"/>
                  <a:gd name="T42" fmla="*/ 76 w 633"/>
                  <a:gd name="T43" fmla="*/ 164 h 690"/>
                  <a:gd name="T44" fmla="*/ 79 w 633"/>
                  <a:gd name="T45" fmla="*/ 123 h 690"/>
                  <a:gd name="T46" fmla="*/ 42 w 633"/>
                  <a:gd name="T47" fmla="*/ 112 h 690"/>
                  <a:gd name="T48" fmla="*/ 27 w 633"/>
                  <a:gd name="T49" fmla="*/ 65 h 690"/>
                  <a:gd name="T50" fmla="*/ 2 w 633"/>
                  <a:gd name="T51" fmla="*/ 4 h 690"/>
                  <a:gd name="T52" fmla="*/ 72 w 633"/>
                  <a:gd name="T53" fmla="*/ 68 h 690"/>
                  <a:gd name="T54" fmla="*/ 101 w 633"/>
                  <a:gd name="T55" fmla="*/ 92 h 690"/>
                  <a:gd name="T56" fmla="*/ 130 w 633"/>
                  <a:gd name="T57" fmla="*/ 129 h 690"/>
                  <a:gd name="T58" fmla="*/ 161 w 633"/>
                  <a:gd name="T59" fmla="*/ 152 h 690"/>
                  <a:gd name="T60" fmla="*/ 189 w 633"/>
                  <a:gd name="T61" fmla="*/ 192 h 690"/>
                  <a:gd name="T62" fmla="*/ 224 w 633"/>
                  <a:gd name="T63" fmla="*/ 218 h 690"/>
                  <a:gd name="T64" fmla="*/ 225 w 633"/>
                  <a:gd name="T65" fmla="*/ 262 h 690"/>
                  <a:gd name="T66" fmla="*/ 265 w 633"/>
                  <a:gd name="T67" fmla="*/ 297 h 690"/>
                  <a:gd name="T68" fmla="*/ 321 w 633"/>
                  <a:gd name="T69" fmla="*/ 321 h 690"/>
                  <a:gd name="T70" fmla="*/ 360 w 633"/>
                  <a:gd name="T71" fmla="*/ 335 h 690"/>
                  <a:gd name="T72" fmla="*/ 429 w 633"/>
                  <a:gd name="T73" fmla="*/ 334 h 690"/>
                  <a:gd name="T74" fmla="*/ 479 w 633"/>
                  <a:gd name="T75" fmla="*/ 346 h 690"/>
                  <a:gd name="T76" fmla="*/ 444 w 633"/>
                  <a:gd name="T77" fmla="*/ 389 h 690"/>
                  <a:gd name="T78" fmla="*/ 395 w 633"/>
                  <a:gd name="T79" fmla="*/ 442 h 690"/>
                  <a:gd name="T80" fmla="*/ 422 w 633"/>
                  <a:gd name="T81" fmla="*/ 437 h 690"/>
                  <a:gd name="T82" fmla="*/ 483 w 633"/>
                  <a:gd name="T83" fmla="*/ 376 h 690"/>
                  <a:gd name="T84" fmla="*/ 516 w 633"/>
                  <a:gd name="T85" fmla="*/ 394 h 690"/>
                  <a:gd name="T86" fmla="*/ 579 w 633"/>
                  <a:gd name="T87" fmla="*/ 413 h 690"/>
                  <a:gd name="T88" fmla="*/ 596 w 633"/>
                  <a:gd name="T89" fmla="*/ 433 h 690"/>
                  <a:gd name="T90" fmla="*/ 633 w 633"/>
                  <a:gd name="T91" fmla="*/ 515 h 690"/>
                  <a:gd name="T92" fmla="*/ 592 w 633"/>
                  <a:gd name="T93" fmla="*/ 573 h 690"/>
                  <a:gd name="T94" fmla="*/ 564 w 633"/>
                  <a:gd name="T95" fmla="*/ 539 h 690"/>
                  <a:gd name="T96" fmla="*/ 523 w 633"/>
                  <a:gd name="T97" fmla="*/ 552 h 690"/>
                  <a:gd name="T98" fmla="*/ 428 w 633"/>
                  <a:gd name="T99" fmla="*/ 585 h 690"/>
                  <a:gd name="T100" fmla="*/ 274 w 633"/>
                  <a:gd name="T101" fmla="*/ 641 h 690"/>
                  <a:gd name="T102" fmla="*/ 224 w 633"/>
                  <a:gd name="T103" fmla="*/ 628 h 690"/>
                  <a:gd name="T104" fmla="*/ 215 w 633"/>
                  <a:gd name="T105" fmla="*/ 687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3" h="690">
                    <a:moveTo>
                      <a:pt x="198" y="689"/>
                    </a:moveTo>
                    <a:cubicBezTo>
                      <a:pt x="197" y="688"/>
                      <a:pt x="191" y="687"/>
                      <a:pt x="185" y="686"/>
                    </a:cubicBezTo>
                    <a:cubicBezTo>
                      <a:pt x="178" y="686"/>
                      <a:pt x="171" y="683"/>
                      <a:pt x="167" y="680"/>
                    </a:cubicBezTo>
                    <a:cubicBezTo>
                      <a:pt x="163" y="675"/>
                      <a:pt x="158" y="675"/>
                      <a:pt x="144" y="676"/>
                    </a:cubicBezTo>
                    <a:cubicBezTo>
                      <a:pt x="121" y="678"/>
                      <a:pt x="119" y="677"/>
                      <a:pt x="116" y="665"/>
                    </a:cubicBezTo>
                    <a:cubicBezTo>
                      <a:pt x="113" y="645"/>
                      <a:pt x="112" y="643"/>
                      <a:pt x="112" y="639"/>
                    </a:cubicBezTo>
                    <a:cubicBezTo>
                      <a:pt x="112" y="637"/>
                      <a:pt x="110" y="633"/>
                      <a:pt x="107" y="631"/>
                    </a:cubicBezTo>
                    <a:cubicBezTo>
                      <a:pt x="103" y="626"/>
                      <a:pt x="101" y="627"/>
                      <a:pt x="93" y="632"/>
                    </a:cubicBezTo>
                    <a:cubicBezTo>
                      <a:pt x="87" y="635"/>
                      <a:pt x="80" y="638"/>
                      <a:pt x="76" y="638"/>
                    </a:cubicBezTo>
                    <a:cubicBezTo>
                      <a:pt x="68" y="638"/>
                      <a:pt x="58" y="627"/>
                      <a:pt x="62" y="624"/>
                    </a:cubicBezTo>
                    <a:cubicBezTo>
                      <a:pt x="66" y="622"/>
                      <a:pt x="67" y="604"/>
                      <a:pt x="64" y="593"/>
                    </a:cubicBezTo>
                    <a:cubicBezTo>
                      <a:pt x="63" y="589"/>
                      <a:pt x="57" y="584"/>
                      <a:pt x="49" y="581"/>
                    </a:cubicBezTo>
                    <a:cubicBezTo>
                      <a:pt x="26" y="572"/>
                      <a:pt x="2" y="535"/>
                      <a:pt x="10" y="521"/>
                    </a:cubicBezTo>
                    <a:cubicBezTo>
                      <a:pt x="12" y="517"/>
                      <a:pt x="15" y="515"/>
                      <a:pt x="16" y="515"/>
                    </a:cubicBezTo>
                    <a:cubicBezTo>
                      <a:pt x="20" y="515"/>
                      <a:pt x="25" y="503"/>
                      <a:pt x="27" y="492"/>
                    </a:cubicBezTo>
                    <a:cubicBezTo>
                      <a:pt x="27" y="489"/>
                      <a:pt x="31" y="484"/>
                      <a:pt x="34" y="481"/>
                    </a:cubicBezTo>
                    <a:cubicBezTo>
                      <a:pt x="38" y="478"/>
                      <a:pt x="42" y="472"/>
                      <a:pt x="44" y="468"/>
                    </a:cubicBezTo>
                    <a:cubicBezTo>
                      <a:pt x="47" y="460"/>
                      <a:pt x="47" y="460"/>
                      <a:pt x="60" y="463"/>
                    </a:cubicBezTo>
                    <a:cubicBezTo>
                      <a:pt x="67" y="464"/>
                      <a:pt x="77" y="468"/>
                      <a:pt x="81" y="471"/>
                    </a:cubicBezTo>
                    <a:cubicBezTo>
                      <a:pt x="92" y="478"/>
                      <a:pt x="103" y="476"/>
                      <a:pt x="110" y="465"/>
                    </a:cubicBezTo>
                    <a:cubicBezTo>
                      <a:pt x="116" y="456"/>
                      <a:pt x="117" y="456"/>
                      <a:pt x="132" y="458"/>
                    </a:cubicBezTo>
                    <a:cubicBezTo>
                      <a:pt x="140" y="459"/>
                      <a:pt x="150" y="460"/>
                      <a:pt x="153" y="460"/>
                    </a:cubicBezTo>
                    <a:cubicBezTo>
                      <a:pt x="157" y="460"/>
                      <a:pt x="158" y="462"/>
                      <a:pt x="157" y="470"/>
                    </a:cubicBezTo>
                    <a:cubicBezTo>
                      <a:pt x="156" y="476"/>
                      <a:pt x="155" y="481"/>
                      <a:pt x="155" y="482"/>
                    </a:cubicBezTo>
                    <a:cubicBezTo>
                      <a:pt x="141" y="491"/>
                      <a:pt x="130" y="500"/>
                      <a:pt x="129" y="505"/>
                    </a:cubicBezTo>
                    <a:cubicBezTo>
                      <a:pt x="128" y="508"/>
                      <a:pt x="123" y="513"/>
                      <a:pt x="118" y="516"/>
                    </a:cubicBezTo>
                    <a:cubicBezTo>
                      <a:pt x="107" y="523"/>
                      <a:pt x="107" y="527"/>
                      <a:pt x="115" y="535"/>
                    </a:cubicBezTo>
                    <a:cubicBezTo>
                      <a:pt x="122" y="541"/>
                      <a:pt x="140" y="539"/>
                      <a:pt x="147" y="531"/>
                    </a:cubicBezTo>
                    <a:cubicBezTo>
                      <a:pt x="154" y="520"/>
                      <a:pt x="169" y="515"/>
                      <a:pt x="180" y="518"/>
                    </a:cubicBezTo>
                    <a:cubicBezTo>
                      <a:pt x="195" y="523"/>
                      <a:pt x="206" y="518"/>
                      <a:pt x="213" y="503"/>
                    </a:cubicBezTo>
                    <a:cubicBezTo>
                      <a:pt x="218" y="491"/>
                      <a:pt x="219" y="475"/>
                      <a:pt x="214" y="471"/>
                    </a:cubicBezTo>
                    <a:cubicBezTo>
                      <a:pt x="212" y="469"/>
                      <a:pt x="208" y="471"/>
                      <a:pt x="205" y="474"/>
                    </a:cubicBezTo>
                    <a:cubicBezTo>
                      <a:pt x="201" y="478"/>
                      <a:pt x="194" y="481"/>
                      <a:pt x="188" y="481"/>
                    </a:cubicBezTo>
                    <a:cubicBezTo>
                      <a:pt x="164" y="481"/>
                      <a:pt x="162" y="475"/>
                      <a:pt x="177" y="448"/>
                    </a:cubicBezTo>
                    <a:cubicBezTo>
                      <a:pt x="182" y="438"/>
                      <a:pt x="186" y="427"/>
                      <a:pt x="186" y="424"/>
                    </a:cubicBezTo>
                    <a:cubicBezTo>
                      <a:pt x="186" y="414"/>
                      <a:pt x="176" y="391"/>
                      <a:pt x="169" y="386"/>
                    </a:cubicBezTo>
                    <a:cubicBezTo>
                      <a:pt x="167" y="383"/>
                      <a:pt x="164" y="379"/>
                      <a:pt x="164" y="376"/>
                    </a:cubicBezTo>
                    <a:cubicBezTo>
                      <a:pt x="164" y="368"/>
                      <a:pt x="149" y="341"/>
                      <a:pt x="139" y="332"/>
                    </a:cubicBezTo>
                    <a:cubicBezTo>
                      <a:pt x="132" y="326"/>
                      <a:pt x="129" y="320"/>
                      <a:pt x="127" y="311"/>
                    </a:cubicBezTo>
                    <a:cubicBezTo>
                      <a:pt x="126" y="303"/>
                      <a:pt x="123" y="288"/>
                      <a:pt x="121" y="277"/>
                    </a:cubicBezTo>
                    <a:cubicBezTo>
                      <a:pt x="119" y="266"/>
                      <a:pt x="118" y="248"/>
                      <a:pt x="117" y="237"/>
                    </a:cubicBezTo>
                    <a:cubicBezTo>
                      <a:pt x="117" y="214"/>
                      <a:pt x="112" y="202"/>
                      <a:pt x="100" y="199"/>
                    </a:cubicBezTo>
                    <a:cubicBezTo>
                      <a:pt x="95" y="198"/>
                      <a:pt x="87" y="195"/>
                      <a:pt x="82" y="191"/>
                    </a:cubicBezTo>
                    <a:cubicBezTo>
                      <a:pt x="71" y="184"/>
                      <a:pt x="69" y="175"/>
                      <a:pt x="76" y="164"/>
                    </a:cubicBezTo>
                    <a:cubicBezTo>
                      <a:pt x="80" y="159"/>
                      <a:pt x="80" y="155"/>
                      <a:pt x="78" y="150"/>
                    </a:cubicBezTo>
                    <a:cubicBezTo>
                      <a:pt x="76" y="143"/>
                      <a:pt x="76" y="140"/>
                      <a:pt x="79" y="123"/>
                    </a:cubicBezTo>
                    <a:cubicBezTo>
                      <a:pt x="82" y="113"/>
                      <a:pt x="80" y="112"/>
                      <a:pt x="52" y="113"/>
                    </a:cubicBezTo>
                    <a:cubicBezTo>
                      <a:pt x="45" y="114"/>
                      <a:pt x="41" y="113"/>
                      <a:pt x="42" y="112"/>
                    </a:cubicBezTo>
                    <a:cubicBezTo>
                      <a:pt x="42" y="111"/>
                      <a:pt x="41" y="101"/>
                      <a:pt x="38" y="88"/>
                    </a:cubicBezTo>
                    <a:cubicBezTo>
                      <a:pt x="34" y="71"/>
                      <a:pt x="31" y="66"/>
                      <a:pt x="27" y="65"/>
                    </a:cubicBezTo>
                    <a:cubicBezTo>
                      <a:pt x="23" y="65"/>
                      <a:pt x="19" y="62"/>
                      <a:pt x="17" y="59"/>
                    </a:cubicBezTo>
                    <a:cubicBezTo>
                      <a:pt x="13" y="52"/>
                      <a:pt x="0" y="6"/>
                      <a:pt x="2" y="4"/>
                    </a:cubicBezTo>
                    <a:cubicBezTo>
                      <a:pt x="5" y="0"/>
                      <a:pt x="41" y="32"/>
                      <a:pt x="54" y="49"/>
                    </a:cubicBezTo>
                    <a:cubicBezTo>
                      <a:pt x="61" y="59"/>
                      <a:pt x="69" y="68"/>
                      <a:pt x="72" y="68"/>
                    </a:cubicBezTo>
                    <a:cubicBezTo>
                      <a:pt x="75" y="68"/>
                      <a:pt x="80" y="72"/>
                      <a:pt x="84" y="77"/>
                    </a:cubicBezTo>
                    <a:cubicBezTo>
                      <a:pt x="88" y="82"/>
                      <a:pt x="95" y="89"/>
                      <a:pt x="101" y="92"/>
                    </a:cubicBezTo>
                    <a:cubicBezTo>
                      <a:pt x="108" y="96"/>
                      <a:pt x="113" y="104"/>
                      <a:pt x="118" y="114"/>
                    </a:cubicBezTo>
                    <a:cubicBezTo>
                      <a:pt x="122" y="124"/>
                      <a:pt x="126" y="129"/>
                      <a:pt x="130" y="129"/>
                    </a:cubicBezTo>
                    <a:cubicBezTo>
                      <a:pt x="133" y="129"/>
                      <a:pt x="138" y="134"/>
                      <a:pt x="142" y="140"/>
                    </a:cubicBezTo>
                    <a:cubicBezTo>
                      <a:pt x="147" y="148"/>
                      <a:pt x="151" y="150"/>
                      <a:pt x="161" y="152"/>
                    </a:cubicBezTo>
                    <a:cubicBezTo>
                      <a:pt x="172" y="154"/>
                      <a:pt x="174" y="156"/>
                      <a:pt x="180" y="167"/>
                    </a:cubicBezTo>
                    <a:cubicBezTo>
                      <a:pt x="184" y="174"/>
                      <a:pt x="188" y="186"/>
                      <a:pt x="189" y="192"/>
                    </a:cubicBezTo>
                    <a:cubicBezTo>
                      <a:pt x="190" y="204"/>
                      <a:pt x="191" y="205"/>
                      <a:pt x="205" y="209"/>
                    </a:cubicBezTo>
                    <a:cubicBezTo>
                      <a:pt x="213" y="211"/>
                      <a:pt x="221" y="215"/>
                      <a:pt x="224" y="218"/>
                    </a:cubicBezTo>
                    <a:cubicBezTo>
                      <a:pt x="229" y="224"/>
                      <a:pt x="229" y="226"/>
                      <a:pt x="225" y="239"/>
                    </a:cubicBezTo>
                    <a:cubicBezTo>
                      <a:pt x="221" y="252"/>
                      <a:pt x="221" y="256"/>
                      <a:pt x="225" y="262"/>
                    </a:cubicBezTo>
                    <a:cubicBezTo>
                      <a:pt x="227" y="266"/>
                      <a:pt x="229" y="273"/>
                      <a:pt x="230" y="277"/>
                    </a:cubicBezTo>
                    <a:cubicBezTo>
                      <a:pt x="232" y="284"/>
                      <a:pt x="236" y="287"/>
                      <a:pt x="265" y="297"/>
                    </a:cubicBezTo>
                    <a:cubicBezTo>
                      <a:pt x="283" y="303"/>
                      <a:pt x="301" y="308"/>
                      <a:pt x="304" y="308"/>
                    </a:cubicBezTo>
                    <a:cubicBezTo>
                      <a:pt x="307" y="308"/>
                      <a:pt x="315" y="314"/>
                      <a:pt x="321" y="321"/>
                    </a:cubicBezTo>
                    <a:cubicBezTo>
                      <a:pt x="333" y="334"/>
                      <a:pt x="333" y="334"/>
                      <a:pt x="333" y="334"/>
                    </a:cubicBezTo>
                    <a:cubicBezTo>
                      <a:pt x="360" y="335"/>
                      <a:pt x="360" y="335"/>
                      <a:pt x="360" y="335"/>
                    </a:cubicBezTo>
                    <a:cubicBezTo>
                      <a:pt x="376" y="336"/>
                      <a:pt x="393" y="338"/>
                      <a:pt x="400" y="341"/>
                    </a:cubicBezTo>
                    <a:cubicBezTo>
                      <a:pt x="412" y="345"/>
                      <a:pt x="419" y="344"/>
                      <a:pt x="429" y="334"/>
                    </a:cubicBezTo>
                    <a:cubicBezTo>
                      <a:pt x="431" y="331"/>
                      <a:pt x="437" y="332"/>
                      <a:pt x="455" y="337"/>
                    </a:cubicBezTo>
                    <a:cubicBezTo>
                      <a:pt x="467" y="340"/>
                      <a:pt x="478" y="344"/>
                      <a:pt x="479" y="346"/>
                    </a:cubicBezTo>
                    <a:cubicBezTo>
                      <a:pt x="483" y="352"/>
                      <a:pt x="478" y="363"/>
                      <a:pt x="470" y="367"/>
                    </a:cubicBezTo>
                    <a:cubicBezTo>
                      <a:pt x="465" y="369"/>
                      <a:pt x="453" y="379"/>
                      <a:pt x="444" y="389"/>
                    </a:cubicBezTo>
                    <a:cubicBezTo>
                      <a:pt x="435" y="399"/>
                      <a:pt x="424" y="412"/>
                      <a:pt x="419" y="417"/>
                    </a:cubicBezTo>
                    <a:cubicBezTo>
                      <a:pt x="414" y="423"/>
                      <a:pt x="403" y="434"/>
                      <a:pt x="395" y="442"/>
                    </a:cubicBezTo>
                    <a:cubicBezTo>
                      <a:pt x="380" y="458"/>
                      <a:pt x="373" y="477"/>
                      <a:pt x="381" y="480"/>
                    </a:cubicBezTo>
                    <a:cubicBezTo>
                      <a:pt x="388" y="482"/>
                      <a:pt x="420" y="449"/>
                      <a:pt x="422" y="437"/>
                    </a:cubicBezTo>
                    <a:cubicBezTo>
                      <a:pt x="423" y="430"/>
                      <a:pt x="431" y="419"/>
                      <a:pt x="447" y="401"/>
                    </a:cubicBezTo>
                    <a:cubicBezTo>
                      <a:pt x="469" y="378"/>
                      <a:pt x="472" y="376"/>
                      <a:pt x="483" y="376"/>
                    </a:cubicBezTo>
                    <a:cubicBezTo>
                      <a:pt x="492" y="376"/>
                      <a:pt x="495" y="378"/>
                      <a:pt x="501" y="386"/>
                    </a:cubicBezTo>
                    <a:cubicBezTo>
                      <a:pt x="507" y="395"/>
                      <a:pt x="509" y="396"/>
                      <a:pt x="516" y="394"/>
                    </a:cubicBezTo>
                    <a:cubicBezTo>
                      <a:pt x="530" y="390"/>
                      <a:pt x="546" y="391"/>
                      <a:pt x="553" y="397"/>
                    </a:cubicBezTo>
                    <a:cubicBezTo>
                      <a:pt x="557" y="400"/>
                      <a:pt x="569" y="407"/>
                      <a:pt x="579" y="413"/>
                    </a:cubicBezTo>
                    <a:cubicBezTo>
                      <a:pt x="589" y="419"/>
                      <a:pt x="598" y="424"/>
                      <a:pt x="598" y="424"/>
                    </a:cubicBezTo>
                    <a:cubicBezTo>
                      <a:pt x="599" y="424"/>
                      <a:pt x="598" y="428"/>
                      <a:pt x="596" y="433"/>
                    </a:cubicBezTo>
                    <a:cubicBezTo>
                      <a:pt x="590" y="444"/>
                      <a:pt x="597" y="463"/>
                      <a:pt x="610" y="476"/>
                    </a:cubicBezTo>
                    <a:cubicBezTo>
                      <a:pt x="620" y="486"/>
                      <a:pt x="633" y="508"/>
                      <a:pt x="633" y="515"/>
                    </a:cubicBezTo>
                    <a:cubicBezTo>
                      <a:pt x="633" y="520"/>
                      <a:pt x="612" y="552"/>
                      <a:pt x="601" y="563"/>
                    </a:cubicBezTo>
                    <a:cubicBezTo>
                      <a:pt x="592" y="573"/>
                      <a:pt x="592" y="573"/>
                      <a:pt x="592" y="573"/>
                    </a:cubicBezTo>
                    <a:cubicBezTo>
                      <a:pt x="579" y="557"/>
                      <a:pt x="579" y="557"/>
                      <a:pt x="579" y="557"/>
                    </a:cubicBezTo>
                    <a:cubicBezTo>
                      <a:pt x="573" y="548"/>
                      <a:pt x="566" y="540"/>
                      <a:pt x="564" y="539"/>
                    </a:cubicBezTo>
                    <a:cubicBezTo>
                      <a:pt x="562" y="538"/>
                      <a:pt x="556" y="539"/>
                      <a:pt x="550" y="542"/>
                    </a:cubicBezTo>
                    <a:cubicBezTo>
                      <a:pt x="544" y="545"/>
                      <a:pt x="532" y="550"/>
                      <a:pt x="523" y="552"/>
                    </a:cubicBezTo>
                    <a:cubicBezTo>
                      <a:pt x="514" y="554"/>
                      <a:pt x="497" y="559"/>
                      <a:pt x="484" y="564"/>
                    </a:cubicBezTo>
                    <a:cubicBezTo>
                      <a:pt x="472" y="569"/>
                      <a:pt x="447" y="578"/>
                      <a:pt x="428" y="585"/>
                    </a:cubicBezTo>
                    <a:cubicBezTo>
                      <a:pt x="409" y="593"/>
                      <a:pt x="387" y="601"/>
                      <a:pt x="379" y="604"/>
                    </a:cubicBezTo>
                    <a:cubicBezTo>
                      <a:pt x="350" y="617"/>
                      <a:pt x="286" y="639"/>
                      <a:pt x="274" y="641"/>
                    </a:cubicBezTo>
                    <a:cubicBezTo>
                      <a:pt x="264" y="643"/>
                      <a:pt x="258" y="641"/>
                      <a:pt x="244" y="635"/>
                    </a:cubicBezTo>
                    <a:cubicBezTo>
                      <a:pt x="235" y="630"/>
                      <a:pt x="226" y="627"/>
                      <a:pt x="224" y="628"/>
                    </a:cubicBezTo>
                    <a:cubicBezTo>
                      <a:pt x="222" y="629"/>
                      <a:pt x="221" y="636"/>
                      <a:pt x="220" y="643"/>
                    </a:cubicBezTo>
                    <a:cubicBezTo>
                      <a:pt x="220" y="658"/>
                      <a:pt x="217" y="685"/>
                      <a:pt x="215" y="687"/>
                    </a:cubicBezTo>
                    <a:cubicBezTo>
                      <a:pt x="214" y="689"/>
                      <a:pt x="199" y="690"/>
                      <a:pt x="198" y="6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grpSp>
          <p:nvGrpSpPr>
            <p:cNvPr id="178" name="Group 177">
              <a:extLst>
                <a:ext uri="{FF2B5EF4-FFF2-40B4-BE49-F238E27FC236}">
                  <a16:creationId xmlns:a16="http://schemas.microsoft.com/office/drawing/2014/main" id="{1EF201EB-0BAF-C64C-9ED9-310DF5704BC2}"/>
                </a:ext>
              </a:extLst>
            </p:cNvPr>
            <p:cNvGrpSpPr/>
            <p:nvPr/>
          </p:nvGrpSpPr>
          <p:grpSpPr>
            <a:xfrm>
              <a:off x="7676115" y="5352624"/>
              <a:ext cx="452099" cy="557765"/>
              <a:chOff x="7746357" y="5868988"/>
              <a:chExt cx="348306" cy="471580"/>
            </a:xfrm>
            <a:solidFill>
              <a:schemeClr val="bg1">
                <a:lumMod val="75000"/>
              </a:schemeClr>
            </a:solidFill>
          </p:grpSpPr>
          <p:sp>
            <p:nvSpPr>
              <p:cNvPr id="179" name="Freeform 65">
                <a:extLst>
                  <a:ext uri="{FF2B5EF4-FFF2-40B4-BE49-F238E27FC236}">
                    <a16:creationId xmlns:a16="http://schemas.microsoft.com/office/drawing/2014/main" id="{EE1524E5-982C-2146-8527-C32A049363B8}"/>
                  </a:ext>
                </a:extLst>
              </p:cNvPr>
              <p:cNvSpPr>
                <a:spLocks/>
              </p:cNvSpPr>
              <p:nvPr/>
            </p:nvSpPr>
            <p:spPr bwMode="auto">
              <a:xfrm>
                <a:off x="7746357" y="6043705"/>
                <a:ext cx="304800" cy="296863"/>
              </a:xfrm>
              <a:custGeom>
                <a:avLst/>
                <a:gdLst>
                  <a:gd name="T0" fmla="*/ 38 w 253"/>
                  <a:gd name="T1" fmla="*/ 242 h 246"/>
                  <a:gd name="T2" fmla="*/ 4 w 253"/>
                  <a:gd name="T3" fmla="*/ 203 h 246"/>
                  <a:gd name="T4" fmla="*/ 2 w 253"/>
                  <a:gd name="T5" fmla="*/ 177 h 246"/>
                  <a:gd name="T6" fmla="*/ 40 w 253"/>
                  <a:gd name="T7" fmla="*/ 121 h 246"/>
                  <a:gd name="T8" fmla="*/ 56 w 253"/>
                  <a:gd name="T9" fmla="*/ 102 h 246"/>
                  <a:gd name="T10" fmla="*/ 68 w 253"/>
                  <a:gd name="T11" fmla="*/ 94 h 246"/>
                  <a:gd name="T12" fmla="*/ 104 w 253"/>
                  <a:gd name="T13" fmla="*/ 70 h 246"/>
                  <a:gd name="T14" fmla="*/ 74 w 253"/>
                  <a:gd name="T15" fmla="*/ 82 h 246"/>
                  <a:gd name="T16" fmla="*/ 80 w 253"/>
                  <a:gd name="T17" fmla="*/ 36 h 246"/>
                  <a:gd name="T18" fmla="*/ 107 w 253"/>
                  <a:gd name="T19" fmla="*/ 18 h 246"/>
                  <a:gd name="T20" fmla="*/ 180 w 253"/>
                  <a:gd name="T21" fmla="*/ 7 h 246"/>
                  <a:gd name="T22" fmla="*/ 196 w 253"/>
                  <a:gd name="T23" fmla="*/ 2 h 246"/>
                  <a:gd name="T24" fmla="*/ 215 w 253"/>
                  <a:gd name="T25" fmla="*/ 4 h 246"/>
                  <a:gd name="T26" fmla="*/ 250 w 253"/>
                  <a:gd name="T27" fmla="*/ 23 h 246"/>
                  <a:gd name="T28" fmla="*/ 233 w 253"/>
                  <a:gd name="T29" fmla="*/ 51 h 246"/>
                  <a:gd name="T30" fmla="*/ 209 w 253"/>
                  <a:gd name="T31" fmla="*/ 76 h 246"/>
                  <a:gd name="T32" fmla="*/ 164 w 253"/>
                  <a:gd name="T33" fmla="*/ 109 h 246"/>
                  <a:gd name="T34" fmla="*/ 148 w 253"/>
                  <a:gd name="T35" fmla="*/ 127 h 246"/>
                  <a:gd name="T36" fmla="*/ 130 w 253"/>
                  <a:gd name="T37" fmla="*/ 140 h 246"/>
                  <a:gd name="T38" fmla="*/ 117 w 253"/>
                  <a:gd name="T39" fmla="*/ 147 h 246"/>
                  <a:gd name="T40" fmla="*/ 113 w 253"/>
                  <a:gd name="T41" fmla="*/ 157 h 246"/>
                  <a:gd name="T42" fmla="*/ 104 w 253"/>
                  <a:gd name="T43" fmla="*/ 183 h 246"/>
                  <a:gd name="T44" fmla="*/ 74 w 253"/>
                  <a:gd name="T45" fmla="*/ 226 h 246"/>
                  <a:gd name="T46" fmla="*/ 54 w 253"/>
                  <a:gd name="T47" fmla="*/ 246 h 246"/>
                  <a:gd name="T48" fmla="*/ 38 w 253"/>
                  <a:gd name="T49" fmla="*/ 2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3" h="246">
                    <a:moveTo>
                      <a:pt x="38" y="242"/>
                    </a:moveTo>
                    <a:cubicBezTo>
                      <a:pt x="20" y="238"/>
                      <a:pt x="11" y="228"/>
                      <a:pt x="4" y="203"/>
                    </a:cubicBezTo>
                    <a:cubicBezTo>
                      <a:pt x="0" y="190"/>
                      <a:pt x="0" y="183"/>
                      <a:pt x="2" y="177"/>
                    </a:cubicBezTo>
                    <a:cubicBezTo>
                      <a:pt x="7" y="166"/>
                      <a:pt x="27" y="135"/>
                      <a:pt x="40" y="121"/>
                    </a:cubicBezTo>
                    <a:cubicBezTo>
                      <a:pt x="47" y="114"/>
                      <a:pt x="54" y="105"/>
                      <a:pt x="56" y="102"/>
                    </a:cubicBezTo>
                    <a:cubicBezTo>
                      <a:pt x="59" y="99"/>
                      <a:pt x="64" y="95"/>
                      <a:pt x="68" y="94"/>
                    </a:cubicBezTo>
                    <a:cubicBezTo>
                      <a:pt x="77" y="92"/>
                      <a:pt x="104" y="74"/>
                      <a:pt x="104" y="70"/>
                    </a:cubicBezTo>
                    <a:cubicBezTo>
                      <a:pt x="104" y="67"/>
                      <a:pt x="90" y="72"/>
                      <a:pt x="74" y="82"/>
                    </a:cubicBezTo>
                    <a:cubicBezTo>
                      <a:pt x="45" y="99"/>
                      <a:pt x="49" y="72"/>
                      <a:pt x="80" y="36"/>
                    </a:cubicBezTo>
                    <a:cubicBezTo>
                      <a:pt x="94" y="20"/>
                      <a:pt x="98" y="18"/>
                      <a:pt x="107" y="18"/>
                    </a:cubicBezTo>
                    <a:cubicBezTo>
                      <a:pt x="136" y="19"/>
                      <a:pt x="169" y="14"/>
                      <a:pt x="180" y="7"/>
                    </a:cubicBezTo>
                    <a:cubicBezTo>
                      <a:pt x="187" y="2"/>
                      <a:pt x="193" y="0"/>
                      <a:pt x="196" y="2"/>
                    </a:cubicBezTo>
                    <a:cubicBezTo>
                      <a:pt x="199" y="3"/>
                      <a:pt x="207" y="4"/>
                      <a:pt x="215" y="4"/>
                    </a:cubicBezTo>
                    <a:cubicBezTo>
                      <a:pt x="232" y="5"/>
                      <a:pt x="244" y="12"/>
                      <a:pt x="250" y="23"/>
                    </a:cubicBezTo>
                    <a:cubicBezTo>
                      <a:pt x="253" y="30"/>
                      <a:pt x="252" y="32"/>
                      <a:pt x="233" y="51"/>
                    </a:cubicBezTo>
                    <a:cubicBezTo>
                      <a:pt x="222" y="62"/>
                      <a:pt x="211" y="73"/>
                      <a:pt x="209" y="76"/>
                    </a:cubicBezTo>
                    <a:cubicBezTo>
                      <a:pt x="198" y="87"/>
                      <a:pt x="171" y="108"/>
                      <a:pt x="164" y="109"/>
                    </a:cubicBezTo>
                    <a:cubicBezTo>
                      <a:pt x="160" y="110"/>
                      <a:pt x="154" y="118"/>
                      <a:pt x="148" y="127"/>
                    </a:cubicBezTo>
                    <a:cubicBezTo>
                      <a:pt x="140" y="141"/>
                      <a:pt x="139" y="142"/>
                      <a:pt x="130" y="140"/>
                    </a:cubicBezTo>
                    <a:cubicBezTo>
                      <a:pt x="122" y="139"/>
                      <a:pt x="120" y="140"/>
                      <a:pt x="117" y="147"/>
                    </a:cubicBezTo>
                    <a:cubicBezTo>
                      <a:pt x="115" y="151"/>
                      <a:pt x="113" y="156"/>
                      <a:pt x="113" y="157"/>
                    </a:cubicBezTo>
                    <a:cubicBezTo>
                      <a:pt x="113" y="159"/>
                      <a:pt x="109" y="171"/>
                      <a:pt x="104" y="183"/>
                    </a:cubicBezTo>
                    <a:cubicBezTo>
                      <a:pt x="97" y="200"/>
                      <a:pt x="90" y="210"/>
                      <a:pt x="74" y="226"/>
                    </a:cubicBezTo>
                    <a:cubicBezTo>
                      <a:pt x="63" y="237"/>
                      <a:pt x="54" y="246"/>
                      <a:pt x="54" y="246"/>
                    </a:cubicBezTo>
                    <a:cubicBezTo>
                      <a:pt x="53" y="246"/>
                      <a:pt x="46" y="244"/>
                      <a:pt x="38" y="2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80" name="Freeform 66">
                <a:extLst>
                  <a:ext uri="{FF2B5EF4-FFF2-40B4-BE49-F238E27FC236}">
                    <a16:creationId xmlns:a16="http://schemas.microsoft.com/office/drawing/2014/main" id="{213C5D9B-31AA-E14B-8216-665314731800}"/>
                  </a:ext>
                </a:extLst>
              </p:cNvPr>
              <p:cNvSpPr>
                <a:spLocks/>
              </p:cNvSpPr>
              <p:nvPr/>
            </p:nvSpPr>
            <p:spPr bwMode="auto">
              <a:xfrm>
                <a:off x="7986713" y="5868988"/>
                <a:ext cx="107950" cy="158750"/>
              </a:xfrm>
              <a:custGeom>
                <a:avLst/>
                <a:gdLst>
                  <a:gd name="T0" fmla="*/ 34 w 89"/>
                  <a:gd name="T1" fmla="*/ 125 h 131"/>
                  <a:gd name="T2" fmla="*/ 14 w 89"/>
                  <a:gd name="T3" fmla="*/ 105 h 131"/>
                  <a:gd name="T4" fmla="*/ 2 w 89"/>
                  <a:gd name="T5" fmla="*/ 85 h 131"/>
                  <a:gd name="T6" fmla="*/ 15 w 89"/>
                  <a:gd name="T7" fmla="*/ 53 h 131"/>
                  <a:gd name="T8" fmla="*/ 40 w 89"/>
                  <a:gd name="T9" fmla="*/ 0 h 131"/>
                  <a:gd name="T10" fmla="*/ 52 w 89"/>
                  <a:gd name="T11" fmla="*/ 24 h 131"/>
                  <a:gd name="T12" fmla="*/ 64 w 89"/>
                  <a:gd name="T13" fmla="*/ 50 h 131"/>
                  <a:gd name="T14" fmla="*/ 89 w 89"/>
                  <a:gd name="T15" fmla="*/ 75 h 131"/>
                  <a:gd name="T16" fmla="*/ 80 w 89"/>
                  <a:gd name="T17" fmla="*/ 96 h 131"/>
                  <a:gd name="T18" fmla="*/ 63 w 89"/>
                  <a:gd name="T19" fmla="*/ 111 h 131"/>
                  <a:gd name="T20" fmla="*/ 49 w 89"/>
                  <a:gd name="T21" fmla="*/ 120 h 131"/>
                  <a:gd name="T22" fmla="*/ 34 w 89"/>
                  <a:gd name="T23"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31">
                    <a:moveTo>
                      <a:pt x="34" y="125"/>
                    </a:moveTo>
                    <a:cubicBezTo>
                      <a:pt x="31" y="123"/>
                      <a:pt x="22" y="114"/>
                      <a:pt x="14" y="105"/>
                    </a:cubicBezTo>
                    <a:cubicBezTo>
                      <a:pt x="3" y="93"/>
                      <a:pt x="0" y="88"/>
                      <a:pt x="2" y="85"/>
                    </a:cubicBezTo>
                    <a:cubicBezTo>
                      <a:pt x="4" y="83"/>
                      <a:pt x="10" y="68"/>
                      <a:pt x="15" y="53"/>
                    </a:cubicBezTo>
                    <a:cubicBezTo>
                      <a:pt x="26" y="21"/>
                      <a:pt x="36" y="0"/>
                      <a:pt x="40" y="0"/>
                    </a:cubicBezTo>
                    <a:cubicBezTo>
                      <a:pt x="45" y="0"/>
                      <a:pt x="52" y="13"/>
                      <a:pt x="52" y="24"/>
                    </a:cubicBezTo>
                    <a:cubicBezTo>
                      <a:pt x="52" y="42"/>
                      <a:pt x="55" y="48"/>
                      <a:pt x="64" y="50"/>
                    </a:cubicBezTo>
                    <a:cubicBezTo>
                      <a:pt x="75" y="53"/>
                      <a:pt x="89" y="67"/>
                      <a:pt x="89" y="75"/>
                    </a:cubicBezTo>
                    <a:cubicBezTo>
                      <a:pt x="89" y="78"/>
                      <a:pt x="85" y="87"/>
                      <a:pt x="80" y="96"/>
                    </a:cubicBezTo>
                    <a:cubicBezTo>
                      <a:pt x="73" y="107"/>
                      <a:pt x="68" y="111"/>
                      <a:pt x="63" y="111"/>
                    </a:cubicBezTo>
                    <a:cubicBezTo>
                      <a:pt x="58" y="111"/>
                      <a:pt x="53" y="114"/>
                      <a:pt x="49" y="120"/>
                    </a:cubicBezTo>
                    <a:cubicBezTo>
                      <a:pt x="42" y="130"/>
                      <a:pt x="40" y="131"/>
                      <a:pt x="3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grpSp>
          <p:nvGrpSpPr>
            <p:cNvPr id="181" name="Group 180">
              <a:extLst>
                <a:ext uri="{FF2B5EF4-FFF2-40B4-BE49-F238E27FC236}">
                  <a16:creationId xmlns:a16="http://schemas.microsoft.com/office/drawing/2014/main" id="{871432B1-C29E-D044-8A74-BACE436C4702}"/>
                </a:ext>
              </a:extLst>
            </p:cNvPr>
            <p:cNvGrpSpPr/>
            <p:nvPr/>
          </p:nvGrpSpPr>
          <p:grpSpPr>
            <a:xfrm>
              <a:off x="3063257" y="1536547"/>
              <a:ext cx="1706154" cy="2579865"/>
              <a:chOff x="4267201" y="2684463"/>
              <a:chExt cx="1314450" cy="2181225"/>
            </a:xfrm>
            <a:solidFill>
              <a:schemeClr val="bg1">
                <a:lumMod val="75000"/>
              </a:schemeClr>
            </a:solidFill>
          </p:grpSpPr>
          <p:sp>
            <p:nvSpPr>
              <p:cNvPr id="182" name="Freeform 71">
                <a:extLst>
                  <a:ext uri="{FF2B5EF4-FFF2-40B4-BE49-F238E27FC236}">
                    <a16:creationId xmlns:a16="http://schemas.microsoft.com/office/drawing/2014/main" id="{EBFBBDB7-C466-374F-A129-266DE51E097B}"/>
                  </a:ext>
                </a:extLst>
              </p:cNvPr>
              <p:cNvSpPr>
                <a:spLocks/>
              </p:cNvSpPr>
              <p:nvPr/>
            </p:nvSpPr>
            <p:spPr bwMode="auto">
              <a:xfrm>
                <a:off x="5222876" y="2951163"/>
                <a:ext cx="80963" cy="68263"/>
              </a:xfrm>
              <a:custGeom>
                <a:avLst/>
                <a:gdLst>
                  <a:gd name="T0" fmla="*/ 12 w 67"/>
                  <a:gd name="T1" fmla="*/ 56 h 57"/>
                  <a:gd name="T2" fmla="*/ 4 w 67"/>
                  <a:gd name="T3" fmla="*/ 43 h 57"/>
                  <a:gd name="T4" fmla="*/ 30 w 67"/>
                  <a:gd name="T5" fmla="*/ 10 h 57"/>
                  <a:gd name="T6" fmla="*/ 62 w 67"/>
                  <a:gd name="T7" fmla="*/ 6 h 57"/>
                  <a:gd name="T8" fmla="*/ 54 w 67"/>
                  <a:gd name="T9" fmla="*/ 29 h 57"/>
                  <a:gd name="T10" fmla="*/ 32 w 67"/>
                  <a:gd name="T11" fmla="*/ 48 h 57"/>
                  <a:gd name="T12" fmla="*/ 19 w 67"/>
                  <a:gd name="T13" fmla="*/ 57 h 57"/>
                  <a:gd name="T14" fmla="*/ 12 w 67"/>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7">
                    <a:moveTo>
                      <a:pt x="12" y="56"/>
                    </a:moveTo>
                    <a:cubicBezTo>
                      <a:pt x="10" y="55"/>
                      <a:pt x="6" y="49"/>
                      <a:pt x="4" y="43"/>
                    </a:cubicBezTo>
                    <a:cubicBezTo>
                      <a:pt x="0" y="27"/>
                      <a:pt x="6" y="19"/>
                      <a:pt x="30" y="10"/>
                    </a:cubicBezTo>
                    <a:cubicBezTo>
                      <a:pt x="50" y="1"/>
                      <a:pt x="57" y="0"/>
                      <a:pt x="62" y="6"/>
                    </a:cubicBezTo>
                    <a:cubicBezTo>
                      <a:pt x="67" y="13"/>
                      <a:pt x="65" y="21"/>
                      <a:pt x="54" y="29"/>
                    </a:cubicBezTo>
                    <a:cubicBezTo>
                      <a:pt x="48" y="34"/>
                      <a:pt x="38" y="42"/>
                      <a:pt x="32" y="48"/>
                    </a:cubicBezTo>
                    <a:cubicBezTo>
                      <a:pt x="26" y="53"/>
                      <a:pt x="20" y="57"/>
                      <a:pt x="19" y="57"/>
                    </a:cubicBezTo>
                    <a:cubicBezTo>
                      <a:pt x="19" y="57"/>
                      <a:pt x="15" y="56"/>
                      <a:pt x="12"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nvGrpSpPr>
              <p:cNvPr id="183" name="Group 182">
                <a:extLst>
                  <a:ext uri="{FF2B5EF4-FFF2-40B4-BE49-F238E27FC236}">
                    <a16:creationId xmlns:a16="http://schemas.microsoft.com/office/drawing/2014/main" id="{1F50F452-A665-BF47-AB06-72072F022F2E}"/>
                  </a:ext>
                </a:extLst>
              </p:cNvPr>
              <p:cNvGrpSpPr/>
              <p:nvPr/>
            </p:nvGrpSpPr>
            <p:grpSpPr>
              <a:xfrm>
                <a:off x="4267201" y="2684463"/>
                <a:ext cx="1314450" cy="2181225"/>
                <a:chOff x="4267201" y="2684463"/>
                <a:chExt cx="1314450" cy="2181225"/>
              </a:xfrm>
              <a:grpFill/>
            </p:grpSpPr>
            <p:sp>
              <p:nvSpPr>
                <p:cNvPr id="184" name="Freeform 67">
                  <a:extLst>
                    <a:ext uri="{FF2B5EF4-FFF2-40B4-BE49-F238E27FC236}">
                      <a16:creationId xmlns:a16="http://schemas.microsoft.com/office/drawing/2014/main" id="{DB64FD68-0A3A-C042-84D8-C773D7BDFE62}"/>
                    </a:ext>
                  </a:extLst>
                </p:cNvPr>
                <p:cNvSpPr>
                  <a:spLocks noEditPoints="1"/>
                </p:cNvSpPr>
                <p:nvPr/>
              </p:nvSpPr>
              <p:spPr bwMode="auto">
                <a:xfrm>
                  <a:off x="4267201" y="3419475"/>
                  <a:ext cx="1268413" cy="1446213"/>
                </a:xfrm>
                <a:custGeom>
                  <a:avLst/>
                  <a:gdLst>
                    <a:gd name="T0" fmla="*/ 99 w 1050"/>
                    <a:gd name="T1" fmla="*/ 8 h 1198"/>
                    <a:gd name="T2" fmla="*/ 80 w 1050"/>
                    <a:gd name="T3" fmla="*/ 27 h 1198"/>
                    <a:gd name="T4" fmla="*/ 22 w 1050"/>
                    <a:gd name="T5" fmla="*/ 196 h 1198"/>
                    <a:gd name="T6" fmla="*/ 46 w 1050"/>
                    <a:gd name="T7" fmla="*/ 323 h 1198"/>
                    <a:gd name="T8" fmla="*/ 38 w 1050"/>
                    <a:gd name="T9" fmla="*/ 384 h 1198"/>
                    <a:gd name="T10" fmla="*/ 16 w 1050"/>
                    <a:gd name="T11" fmla="*/ 421 h 1198"/>
                    <a:gd name="T12" fmla="*/ 35 w 1050"/>
                    <a:gd name="T13" fmla="*/ 485 h 1198"/>
                    <a:gd name="T14" fmla="*/ 46 w 1050"/>
                    <a:gd name="T15" fmla="*/ 563 h 1198"/>
                    <a:gd name="T16" fmla="*/ 30 w 1050"/>
                    <a:gd name="T17" fmla="*/ 697 h 1198"/>
                    <a:gd name="T18" fmla="*/ 74 w 1050"/>
                    <a:gd name="T19" fmla="*/ 789 h 1198"/>
                    <a:gd name="T20" fmla="*/ 58 w 1050"/>
                    <a:gd name="T21" fmla="*/ 832 h 1198"/>
                    <a:gd name="T22" fmla="*/ 128 w 1050"/>
                    <a:gd name="T23" fmla="*/ 870 h 1198"/>
                    <a:gd name="T24" fmla="*/ 174 w 1050"/>
                    <a:gd name="T25" fmla="*/ 967 h 1198"/>
                    <a:gd name="T26" fmla="*/ 704 w 1050"/>
                    <a:gd name="T27" fmla="*/ 1139 h 1198"/>
                    <a:gd name="T28" fmla="*/ 854 w 1050"/>
                    <a:gd name="T29" fmla="*/ 1168 h 1198"/>
                    <a:gd name="T30" fmla="*/ 1014 w 1050"/>
                    <a:gd name="T31" fmla="*/ 1192 h 1198"/>
                    <a:gd name="T32" fmla="*/ 1022 w 1050"/>
                    <a:gd name="T33" fmla="*/ 1116 h 1198"/>
                    <a:gd name="T34" fmla="*/ 1037 w 1050"/>
                    <a:gd name="T35" fmla="*/ 954 h 1198"/>
                    <a:gd name="T36" fmla="*/ 1048 w 1050"/>
                    <a:gd name="T37" fmla="*/ 839 h 1198"/>
                    <a:gd name="T38" fmla="*/ 861 w 1050"/>
                    <a:gd name="T39" fmla="*/ 710 h 1198"/>
                    <a:gd name="T40" fmla="*/ 796 w 1050"/>
                    <a:gd name="T41" fmla="*/ 633 h 1198"/>
                    <a:gd name="T42" fmla="*/ 696 w 1050"/>
                    <a:gd name="T43" fmla="*/ 578 h 1198"/>
                    <a:gd name="T44" fmla="*/ 528 w 1050"/>
                    <a:gd name="T45" fmla="*/ 346 h 1198"/>
                    <a:gd name="T46" fmla="*/ 542 w 1050"/>
                    <a:gd name="T47" fmla="*/ 169 h 1198"/>
                    <a:gd name="T48" fmla="*/ 507 w 1050"/>
                    <a:gd name="T49" fmla="*/ 153 h 1198"/>
                    <a:gd name="T50" fmla="*/ 462 w 1050"/>
                    <a:gd name="T51" fmla="*/ 152 h 1198"/>
                    <a:gd name="T52" fmla="*/ 435 w 1050"/>
                    <a:gd name="T53" fmla="*/ 121 h 1198"/>
                    <a:gd name="T54" fmla="*/ 398 w 1050"/>
                    <a:gd name="T55" fmla="*/ 89 h 1198"/>
                    <a:gd name="T56" fmla="*/ 341 w 1050"/>
                    <a:gd name="T57" fmla="*/ 55 h 1198"/>
                    <a:gd name="T58" fmla="*/ 320 w 1050"/>
                    <a:gd name="T59" fmla="*/ 23 h 1198"/>
                    <a:gd name="T60" fmla="*/ 190 w 1050"/>
                    <a:gd name="T61" fmla="*/ 29 h 1198"/>
                    <a:gd name="T62" fmla="*/ 157 w 1050"/>
                    <a:gd name="T63" fmla="*/ 0 h 1198"/>
                    <a:gd name="T64" fmla="*/ 484 w 1050"/>
                    <a:gd name="T65" fmla="*/ 465 h 1198"/>
                    <a:gd name="T66" fmla="*/ 553 w 1050"/>
                    <a:gd name="T67" fmla="*/ 522 h 1198"/>
                    <a:gd name="T68" fmla="*/ 515 w 1050"/>
                    <a:gd name="T69" fmla="*/ 555 h 1198"/>
                    <a:gd name="T70" fmla="*/ 454 w 1050"/>
                    <a:gd name="T71" fmla="*/ 557 h 1198"/>
                    <a:gd name="T72" fmla="*/ 406 w 1050"/>
                    <a:gd name="T73" fmla="*/ 572 h 1198"/>
                    <a:gd name="T74" fmla="*/ 354 w 1050"/>
                    <a:gd name="T75" fmla="*/ 566 h 1198"/>
                    <a:gd name="T76" fmla="*/ 392 w 1050"/>
                    <a:gd name="T77" fmla="*/ 496 h 1198"/>
                    <a:gd name="T78" fmla="*/ 351 w 1050"/>
                    <a:gd name="T79" fmla="*/ 458 h 1198"/>
                    <a:gd name="T80" fmla="*/ 412 w 1050"/>
                    <a:gd name="T81" fmla="*/ 433 h 1198"/>
                    <a:gd name="T82" fmla="*/ 551 w 1050"/>
                    <a:gd name="T83" fmla="*/ 867 h 1198"/>
                    <a:gd name="T84" fmla="*/ 653 w 1050"/>
                    <a:gd name="T85" fmla="*/ 925 h 1198"/>
                    <a:gd name="T86" fmla="*/ 734 w 1050"/>
                    <a:gd name="T87" fmla="*/ 901 h 1198"/>
                    <a:gd name="T88" fmla="*/ 650 w 1050"/>
                    <a:gd name="T89" fmla="*/ 969 h 1198"/>
                    <a:gd name="T90" fmla="*/ 581 w 1050"/>
                    <a:gd name="T91" fmla="*/ 996 h 1198"/>
                    <a:gd name="T92" fmla="*/ 450 w 1050"/>
                    <a:gd name="T93" fmla="*/ 981 h 1198"/>
                    <a:gd name="T94" fmla="*/ 503 w 1050"/>
                    <a:gd name="T95" fmla="*/ 944 h 1198"/>
                    <a:gd name="T96" fmla="*/ 521 w 1050"/>
                    <a:gd name="T97" fmla="*/ 855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0" h="1198">
                      <a:moveTo>
                        <a:pt x="157" y="0"/>
                      </a:moveTo>
                      <a:cubicBezTo>
                        <a:pt x="152" y="0"/>
                        <a:pt x="144" y="1"/>
                        <a:pt x="133" y="3"/>
                      </a:cubicBezTo>
                      <a:cubicBezTo>
                        <a:pt x="117" y="5"/>
                        <a:pt x="101" y="7"/>
                        <a:pt x="99" y="8"/>
                      </a:cubicBezTo>
                      <a:cubicBezTo>
                        <a:pt x="96" y="9"/>
                        <a:pt x="95" y="14"/>
                        <a:pt x="96" y="24"/>
                      </a:cubicBezTo>
                      <a:cubicBezTo>
                        <a:pt x="98" y="42"/>
                        <a:pt x="94" y="46"/>
                        <a:pt x="87" y="35"/>
                      </a:cubicBezTo>
                      <a:cubicBezTo>
                        <a:pt x="84" y="31"/>
                        <a:pt x="81" y="27"/>
                        <a:pt x="80" y="27"/>
                      </a:cubicBezTo>
                      <a:cubicBezTo>
                        <a:pt x="75" y="27"/>
                        <a:pt x="30" y="108"/>
                        <a:pt x="21" y="134"/>
                      </a:cubicBezTo>
                      <a:cubicBezTo>
                        <a:pt x="16" y="149"/>
                        <a:pt x="9" y="165"/>
                        <a:pt x="7" y="168"/>
                      </a:cubicBezTo>
                      <a:cubicBezTo>
                        <a:pt x="0" y="179"/>
                        <a:pt x="1" y="182"/>
                        <a:pt x="22" y="196"/>
                      </a:cubicBezTo>
                      <a:cubicBezTo>
                        <a:pt x="65" y="225"/>
                        <a:pt x="66" y="228"/>
                        <a:pt x="48" y="265"/>
                      </a:cubicBezTo>
                      <a:cubicBezTo>
                        <a:pt x="42" y="277"/>
                        <a:pt x="36" y="294"/>
                        <a:pt x="36" y="301"/>
                      </a:cubicBezTo>
                      <a:cubicBezTo>
                        <a:pt x="34" y="313"/>
                        <a:pt x="35" y="314"/>
                        <a:pt x="46" y="323"/>
                      </a:cubicBezTo>
                      <a:cubicBezTo>
                        <a:pt x="53" y="329"/>
                        <a:pt x="57" y="334"/>
                        <a:pt x="57" y="335"/>
                      </a:cubicBezTo>
                      <a:cubicBezTo>
                        <a:pt x="56" y="337"/>
                        <a:pt x="55" y="346"/>
                        <a:pt x="54" y="355"/>
                      </a:cubicBezTo>
                      <a:cubicBezTo>
                        <a:pt x="54" y="374"/>
                        <a:pt x="50" y="381"/>
                        <a:pt x="38" y="384"/>
                      </a:cubicBezTo>
                      <a:cubicBezTo>
                        <a:pt x="29" y="386"/>
                        <a:pt x="24" y="394"/>
                        <a:pt x="24" y="405"/>
                      </a:cubicBezTo>
                      <a:cubicBezTo>
                        <a:pt x="24" y="409"/>
                        <a:pt x="23" y="413"/>
                        <a:pt x="21" y="413"/>
                      </a:cubicBezTo>
                      <a:cubicBezTo>
                        <a:pt x="20" y="413"/>
                        <a:pt x="18" y="416"/>
                        <a:pt x="16" y="421"/>
                      </a:cubicBezTo>
                      <a:cubicBezTo>
                        <a:pt x="15" y="427"/>
                        <a:pt x="16" y="431"/>
                        <a:pt x="21" y="436"/>
                      </a:cubicBezTo>
                      <a:cubicBezTo>
                        <a:pt x="25" y="440"/>
                        <a:pt x="27" y="447"/>
                        <a:pt x="27" y="456"/>
                      </a:cubicBezTo>
                      <a:cubicBezTo>
                        <a:pt x="27" y="464"/>
                        <a:pt x="30" y="476"/>
                        <a:pt x="35" y="485"/>
                      </a:cubicBezTo>
                      <a:cubicBezTo>
                        <a:pt x="40" y="496"/>
                        <a:pt x="41" y="503"/>
                        <a:pt x="40" y="510"/>
                      </a:cubicBezTo>
                      <a:cubicBezTo>
                        <a:pt x="39" y="517"/>
                        <a:pt x="41" y="524"/>
                        <a:pt x="45" y="533"/>
                      </a:cubicBezTo>
                      <a:cubicBezTo>
                        <a:pt x="51" y="545"/>
                        <a:pt x="51" y="545"/>
                        <a:pt x="46" y="563"/>
                      </a:cubicBezTo>
                      <a:cubicBezTo>
                        <a:pt x="38" y="588"/>
                        <a:pt x="31" y="628"/>
                        <a:pt x="29" y="655"/>
                      </a:cubicBezTo>
                      <a:cubicBezTo>
                        <a:pt x="28" y="667"/>
                        <a:pt x="26" y="679"/>
                        <a:pt x="25" y="683"/>
                      </a:cubicBezTo>
                      <a:cubicBezTo>
                        <a:pt x="24" y="687"/>
                        <a:pt x="26" y="692"/>
                        <a:pt x="30" y="697"/>
                      </a:cubicBezTo>
                      <a:cubicBezTo>
                        <a:pt x="38" y="706"/>
                        <a:pt x="43" y="718"/>
                        <a:pt x="49" y="740"/>
                      </a:cubicBezTo>
                      <a:cubicBezTo>
                        <a:pt x="53" y="759"/>
                        <a:pt x="59" y="772"/>
                        <a:pt x="68" y="782"/>
                      </a:cubicBezTo>
                      <a:cubicBezTo>
                        <a:pt x="74" y="789"/>
                        <a:pt x="74" y="789"/>
                        <a:pt x="74" y="789"/>
                      </a:cubicBezTo>
                      <a:cubicBezTo>
                        <a:pt x="68" y="796"/>
                        <a:pt x="68" y="796"/>
                        <a:pt x="68" y="796"/>
                      </a:cubicBezTo>
                      <a:cubicBezTo>
                        <a:pt x="63" y="801"/>
                        <a:pt x="61" y="807"/>
                        <a:pt x="61" y="815"/>
                      </a:cubicBezTo>
                      <a:cubicBezTo>
                        <a:pt x="61" y="821"/>
                        <a:pt x="60" y="829"/>
                        <a:pt x="58" y="832"/>
                      </a:cubicBezTo>
                      <a:cubicBezTo>
                        <a:pt x="55" y="838"/>
                        <a:pt x="56" y="839"/>
                        <a:pt x="74" y="847"/>
                      </a:cubicBezTo>
                      <a:cubicBezTo>
                        <a:pt x="85" y="852"/>
                        <a:pt x="99" y="860"/>
                        <a:pt x="105" y="864"/>
                      </a:cubicBezTo>
                      <a:cubicBezTo>
                        <a:pt x="115" y="871"/>
                        <a:pt x="119" y="872"/>
                        <a:pt x="128" y="870"/>
                      </a:cubicBezTo>
                      <a:cubicBezTo>
                        <a:pt x="140" y="868"/>
                        <a:pt x="139" y="865"/>
                        <a:pt x="139" y="915"/>
                      </a:cubicBezTo>
                      <a:cubicBezTo>
                        <a:pt x="140" y="953"/>
                        <a:pt x="140" y="953"/>
                        <a:pt x="140" y="953"/>
                      </a:cubicBezTo>
                      <a:cubicBezTo>
                        <a:pt x="174" y="967"/>
                        <a:pt x="174" y="967"/>
                        <a:pt x="174" y="967"/>
                      </a:cubicBezTo>
                      <a:cubicBezTo>
                        <a:pt x="284" y="1011"/>
                        <a:pt x="414" y="1055"/>
                        <a:pt x="539" y="1091"/>
                      </a:cubicBezTo>
                      <a:cubicBezTo>
                        <a:pt x="575" y="1102"/>
                        <a:pt x="625" y="1116"/>
                        <a:pt x="650" y="1124"/>
                      </a:cubicBezTo>
                      <a:cubicBezTo>
                        <a:pt x="675" y="1131"/>
                        <a:pt x="699" y="1138"/>
                        <a:pt x="704" y="1139"/>
                      </a:cubicBezTo>
                      <a:cubicBezTo>
                        <a:pt x="709" y="1140"/>
                        <a:pt x="734" y="1145"/>
                        <a:pt x="759" y="1150"/>
                      </a:cubicBezTo>
                      <a:cubicBezTo>
                        <a:pt x="785" y="1155"/>
                        <a:pt x="810" y="1160"/>
                        <a:pt x="814" y="1161"/>
                      </a:cubicBezTo>
                      <a:cubicBezTo>
                        <a:pt x="819" y="1161"/>
                        <a:pt x="837" y="1165"/>
                        <a:pt x="854" y="1168"/>
                      </a:cubicBezTo>
                      <a:cubicBezTo>
                        <a:pt x="872" y="1172"/>
                        <a:pt x="890" y="1175"/>
                        <a:pt x="895" y="1176"/>
                      </a:cubicBezTo>
                      <a:cubicBezTo>
                        <a:pt x="900" y="1177"/>
                        <a:pt x="924" y="1182"/>
                        <a:pt x="948" y="1187"/>
                      </a:cubicBezTo>
                      <a:cubicBezTo>
                        <a:pt x="996" y="1197"/>
                        <a:pt x="1014" y="1198"/>
                        <a:pt x="1014" y="1192"/>
                      </a:cubicBezTo>
                      <a:cubicBezTo>
                        <a:pt x="1014" y="1190"/>
                        <a:pt x="1015" y="1186"/>
                        <a:pt x="1015" y="1183"/>
                      </a:cubicBezTo>
                      <a:cubicBezTo>
                        <a:pt x="1016" y="1179"/>
                        <a:pt x="1017" y="1165"/>
                        <a:pt x="1018" y="1150"/>
                      </a:cubicBezTo>
                      <a:cubicBezTo>
                        <a:pt x="1020" y="1136"/>
                        <a:pt x="1021" y="1120"/>
                        <a:pt x="1022" y="1116"/>
                      </a:cubicBezTo>
                      <a:cubicBezTo>
                        <a:pt x="1022" y="1112"/>
                        <a:pt x="1024" y="1099"/>
                        <a:pt x="1025" y="1088"/>
                      </a:cubicBezTo>
                      <a:cubicBezTo>
                        <a:pt x="1027" y="1057"/>
                        <a:pt x="1032" y="1006"/>
                        <a:pt x="1034" y="991"/>
                      </a:cubicBezTo>
                      <a:cubicBezTo>
                        <a:pt x="1034" y="986"/>
                        <a:pt x="1036" y="969"/>
                        <a:pt x="1037" y="954"/>
                      </a:cubicBezTo>
                      <a:cubicBezTo>
                        <a:pt x="1038" y="939"/>
                        <a:pt x="1040" y="924"/>
                        <a:pt x="1040" y="922"/>
                      </a:cubicBezTo>
                      <a:cubicBezTo>
                        <a:pt x="1041" y="919"/>
                        <a:pt x="1042" y="905"/>
                        <a:pt x="1043" y="891"/>
                      </a:cubicBezTo>
                      <a:cubicBezTo>
                        <a:pt x="1044" y="876"/>
                        <a:pt x="1046" y="853"/>
                        <a:pt x="1048" y="839"/>
                      </a:cubicBezTo>
                      <a:cubicBezTo>
                        <a:pt x="1050" y="825"/>
                        <a:pt x="1050" y="812"/>
                        <a:pt x="1049" y="811"/>
                      </a:cubicBezTo>
                      <a:cubicBezTo>
                        <a:pt x="1048" y="809"/>
                        <a:pt x="1028" y="798"/>
                        <a:pt x="1004" y="785"/>
                      </a:cubicBezTo>
                      <a:cubicBezTo>
                        <a:pt x="953" y="758"/>
                        <a:pt x="900" y="731"/>
                        <a:pt x="861" y="710"/>
                      </a:cubicBezTo>
                      <a:cubicBezTo>
                        <a:pt x="834" y="695"/>
                        <a:pt x="834" y="695"/>
                        <a:pt x="834" y="695"/>
                      </a:cubicBezTo>
                      <a:cubicBezTo>
                        <a:pt x="815" y="664"/>
                        <a:pt x="815" y="664"/>
                        <a:pt x="815" y="664"/>
                      </a:cubicBezTo>
                      <a:cubicBezTo>
                        <a:pt x="796" y="633"/>
                        <a:pt x="796" y="633"/>
                        <a:pt x="796" y="633"/>
                      </a:cubicBezTo>
                      <a:cubicBezTo>
                        <a:pt x="761" y="626"/>
                        <a:pt x="761" y="626"/>
                        <a:pt x="761" y="626"/>
                      </a:cubicBezTo>
                      <a:cubicBezTo>
                        <a:pt x="726" y="618"/>
                        <a:pt x="726" y="618"/>
                        <a:pt x="726" y="618"/>
                      </a:cubicBezTo>
                      <a:cubicBezTo>
                        <a:pt x="696" y="578"/>
                        <a:pt x="696" y="578"/>
                        <a:pt x="696" y="578"/>
                      </a:cubicBezTo>
                      <a:cubicBezTo>
                        <a:pt x="680" y="556"/>
                        <a:pt x="654" y="520"/>
                        <a:pt x="639" y="499"/>
                      </a:cubicBezTo>
                      <a:cubicBezTo>
                        <a:pt x="623" y="478"/>
                        <a:pt x="593" y="437"/>
                        <a:pt x="572" y="407"/>
                      </a:cubicBezTo>
                      <a:cubicBezTo>
                        <a:pt x="550" y="378"/>
                        <a:pt x="530" y="350"/>
                        <a:pt x="528" y="346"/>
                      </a:cubicBezTo>
                      <a:cubicBezTo>
                        <a:pt x="523" y="339"/>
                        <a:pt x="524" y="337"/>
                        <a:pt x="534" y="310"/>
                      </a:cubicBezTo>
                      <a:cubicBezTo>
                        <a:pt x="572" y="210"/>
                        <a:pt x="572" y="210"/>
                        <a:pt x="553" y="185"/>
                      </a:cubicBezTo>
                      <a:cubicBezTo>
                        <a:pt x="547" y="178"/>
                        <a:pt x="542" y="170"/>
                        <a:pt x="542" y="169"/>
                      </a:cubicBezTo>
                      <a:cubicBezTo>
                        <a:pt x="542" y="167"/>
                        <a:pt x="541" y="166"/>
                        <a:pt x="539" y="166"/>
                      </a:cubicBezTo>
                      <a:cubicBezTo>
                        <a:pt x="537" y="166"/>
                        <a:pt x="532" y="163"/>
                        <a:pt x="527" y="160"/>
                      </a:cubicBezTo>
                      <a:cubicBezTo>
                        <a:pt x="523" y="157"/>
                        <a:pt x="513" y="154"/>
                        <a:pt x="507" y="153"/>
                      </a:cubicBezTo>
                      <a:cubicBezTo>
                        <a:pt x="496" y="152"/>
                        <a:pt x="492" y="153"/>
                        <a:pt x="482" y="162"/>
                      </a:cubicBezTo>
                      <a:cubicBezTo>
                        <a:pt x="471" y="171"/>
                        <a:pt x="468" y="172"/>
                        <a:pt x="461" y="169"/>
                      </a:cubicBezTo>
                      <a:cubicBezTo>
                        <a:pt x="450" y="165"/>
                        <a:pt x="451" y="163"/>
                        <a:pt x="462" y="152"/>
                      </a:cubicBezTo>
                      <a:cubicBezTo>
                        <a:pt x="467" y="148"/>
                        <a:pt x="470" y="142"/>
                        <a:pt x="469" y="140"/>
                      </a:cubicBezTo>
                      <a:cubicBezTo>
                        <a:pt x="468" y="138"/>
                        <a:pt x="467" y="130"/>
                        <a:pt x="467" y="121"/>
                      </a:cubicBezTo>
                      <a:cubicBezTo>
                        <a:pt x="466" y="94"/>
                        <a:pt x="462" y="94"/>
                        <a:pt x="435" y="121"/>
                      </a:cubicBezTo>
                      <a:cubicBezTo>
                        <a:pt x="422" y="134"/>
                        <a:pt x="411" y="145"/>
                        <a:pt x="410" y="145"/>
                      </a:cubicBezTo>
                      <a:cubicBezTo>
                        <a:pt x="408" y="145"/>
                        <a:pt x="399" y="134"/>
                        <a:pt x="398" y="132"/>
                      </a:cubicBezTo>
                      <a:cubicBezTo>
                        <a:pt x="398" y="130"/>
                        <a:pt x="398" y="111"/>
                        <a:pt x="398" y="89"/>
                      </a:cubicBezTo>
                      <a:cubicBezTo>
                        <a:pt x="397" y="50"/>
                        <a:pt x="397" y="50"/>
                        <a:pt x="389" y="46"/>
                      </a:cubicBezTo>
                      <a:cubicBezTo>
                        <a:pt x="378" y="41"/>
                        <a:pt x="373" y="42"/>
                        <a:pt x="364" y="49"/>
                      </a:cubicBezTo>
                      <a:cubicBezTo>
                        <a:pt x="358" y="54"/>
                        <a:pt x="352" y="55"/>
                        <a:pt x="341" y="55"/>
                      </a:cubicBezTo>
                      <a:cubicBezTo>
                        <a:pt x="331" y="54"/>
                        <a:pt x="327" y="53"/>
                        <a:pt x="329" y="51"/>
                      </a:cubicBezTo>
                      <a:cubicBezTo>
                        <a:pt x="330" y="49"/>
                        <a:pt x="332" y="43"/>
                        <a:pt x="333" y="39"/>
                      </a:cubicBezTo>
                      <a:cubicBezTo>
                        <a:pt x="335" y="31"/>
                        <a:pt x="333" y="29"/>
                        <a:pt x="320" y="23"/>
                      </a:cubicBezTo>
                      <a:cubicBezTo>
                        <a:pt x="306" y="16"/>
                        <a:pt x="284" y="14"/>
                        <a:pt x="265" y="19"/>
                      </a:cubicBezTo>
                      <a:cubicBezTo>
                        <a:pt x="260" y="20"/>
                        <a:pt x="242" y="22"/>
                        <a:pt x="224" y="23"/>
                      </a:cubicBezTo>
                      <a:cubicBezTo>
                        <a:pt x="201" y="24"/>
                        <a:pt x="191" y="26"/>
                        <a:pt x="190" y="29"/>
                      </a:cubicBezTo>
                      <a:cubicBezTo>
                        <a:pt x="188" y="32"/>
                        <a:pt x="183" y="34"/>
                        <a:pt x="178" y="34"/>
                      </a:cubicBezTo>
                      <a:cubicBezTo>
                        <a:pt x="169" y="34"/>
                        <a:pt x="169" y="33"/>
                        <a:pt x="169" y="20"/>
                      </a:cubicBezTo>
                      <a:cubicBezTo>
                        <a:pt x="169" y="5"/>
                        <a:pt x="168" y="1"/>
                        <a:pt x="157" y="0"/>
                      </a:cubicBezTo>
                      <a:close/>
                      <a:moveTo>
                        <a:pt x="412" y="433"/>
                      </a:moveTo>
                      <a:cubicBezTo>
                        <a:pt x="492" y="433"/>
                        <a:pt x="499" y="434"/>
                        <a:pt x="499" y="447"/>
                      </a:cubicBezTo>
                      <a:cubicBezTo>
                        <a:pt x="499" y="450"/>
                        <a:pt x="492" y="458"/>
                        <a:pt x="484" y="465"/>
                      </a:cubicBezTo>
                      <a:cubicBezTo>
                        <a:pt x="474" y="473"/>
                        <a:pt x="471" y="478"/>
                        <a:pt x="473" y="480"/>
                      </a:cubicBezTo>
                      <a:cubicBezTo>
                        <a:pt x="476" y="484"/>
                        <a:pt x="519" y="501"/>
                        <a:pt x="540" y="507"/>
                      </a:cubicBezTo>
                      <a:cubicBezTo>
                        <a:pt x="554" y="512"/>
                        <a:pt x="555" y="512"/>
                        <a:pt x="553" y="522"/>
                      </a:cubicBezTo>
                      <a:cubicBezTo>
                        <a:pt x="550" y="532"/>
                        <a:pt x="546" y="539"/>
                        <a:pt x="542" y="539"/>
                      </a:cubicBezTo>
                      <a:cubicBezTo>
                        <a:pt x="540" y="539"/>
                        <a:pt x="533" y="543"/>
                        <a:pt x="527" y="547"/>
                      </a:cubicBezTo>
                      <a:cubicBezTo>
                        <a:pt x="515" y="555"/>
                        <a:pt x="515" y="555"/>
                        <a:pt x="515" y="555"/>
                      </a:cubicBezTo>
                      <a:cubicBezTo>
                        <a:pt x="497" y="547"/>
                        <a:pt x="497" y="547"/>
                        <a:pt x="497" y="547"/>
                      </a:cubicBezTo>
                      <a:cubicBezTo>
                        <a:pt x="487" y="542"/>
                        <a:pt x="476" y="537"/>
                        <a:pt x="473" y="536"/>
                      </a:cubicBezTo>
                      <a:cubicBezTo>
                        <a:pt x="465" y="531"/>
                        <a:pt x="461" y="537"/>
                        <a:pt x="454" y="557"/>
                      </a:cubicBezTo>
                      <a:cubicBezTo>
                        <a:pt x="448" y="576"/>
                        <a:pt x="447" y="577"/>
                        <a:pt x="423" y="585"/>
                      </a:cubicBezTo>
                      <a:cubicBezTo>
                        <a:pt x="412" y="589"/>
                        <a:pt x="402" y="592"/>
                        <a:pt x="400" y="592"/>
                      </a:cubicBezTo>
                      <a:cubicBezTo>
                        <a:pt x="395" y="592"/>
                        <a:pt x="397" y="583"/>
                        <a:pt x="406" y="572"/>
                      </a:cubicBezTo>
                      <a:cubicBezTo>
                        <a:pt x="424" y="551"/>
                        <a:pt x="424" y="552"/>
                        <a:pt x="413" y="552"/>
                      </a:cubicBezTo>
                      <a:cubicBezTo>
                        <a:pt x="408" y="552"/>
                        <a:pt x="400" y="555"/>
                        <a:pt x="394" y="559"/>
                      </a:cubicBezTo>
                      <a:cubicBezTo>
                        <a:pt x="379" y="572"/>
                        <a:pt x="368" y="574"/>
                        <a:pt x="354" y="566"/>
                      </a:cubicBezTo>
                      <a:cubicBezTo>
                        <a:pt x="347" y="562"/>
                        <a:pt x="340" y="556"/>
                        <a:pt x="338" y="552"/>
                      </a:cubicBezTo>
                      <a:cubicBezTo>
                        <a:pt x="335" y="544"/>
                        <a:pt x="336" y="543"/>
                        <a:pt x="357" y="523"/>
                      </a:cubicBezTo>
                      <a:cubicBezTo>
                        <a:pt x="369" y="512"/>
                        <a:pt x="385" y="499"/>
                        <a:pt x="392" y="496"/>
                      </a:cubicBezTo>
                      <a:cubicBezTo>
                        <a:pt x="400" y="492"/>
                        <a:pt x="406" y="487"/>
                        <a:pt x="407" y="484"/>
                      </a:cubicBezTo>
                      <a:cubicBezTo>
                        <a:pt x="410" y="475"/>
                        <a:pt x="397" y="465"/>
                        <a:pt x="383" y="465"/>
                      </a:cubicBezTo>
                      <a:cubicBezTo>
                        <a:pt x="376" y="465"/>
                        <a:pt x="362" y="462"/>
                        <a:pt x="351" y="458"/>
                      </a:cubicBezTo>
                      <a:cubicBezTo>
                        <a:pt x="335" y="453"/>
                        <a:pt x="331" y="450"/>
                        <a:pt x="330" y="444"/>
                      </a:cubicBezTo>
                      <a:cubicBezTo>
                        <a:pt x="330" y="440"/>
                        <a:pt x="331" y="435"/>
                        <a:pt x="332" y="434"/>
                      </a:cubicBezTo>
                      <a:cubicBezTo>
                        <a:pt x="334" y="433"/>
                        <a:pt x="370" y="432"/>
                        <a:pt x="412" y="433"/>
                      </a:cubicBezTo>
                      <a:close/>
                      <a:moveTo>
                        <a:pt x="517" y="829"/>
                      </a:moveTo>
                      <a:cubicBezTo>
                        <a:pt x="518" y="829"/>
                        <a:pt x="524" y="835"/>
                        <a:pt x="530" y="843"/>
                      </a:cubicBezTo>
                      <a:cubicBezTo>
                        <a:pt x="535" y="851"/>
                        <a:pt x="545" y="862"/>
                        <a:pt x="551" y="867"/>
                      </a:cubicBezTo>
                      <a:cubicBezTo>
                        <a:pt x="567" y="882"/>
                        <a:pt x="579" y="896"/>
                        <a:pt x="587" y="908"/>
                      </a:cubicBezTo>
                      <a:cubicBezTo>
                        <a:pt x="593" y="919"/>
                        <a:pt x="596" y="921"/>
                        <a:pt x="614" y="925"/>
                      </a:cubicBezTo>
                      <a:cubicBezTo>
                        <a:pt x="634" y="930"/>
                        <a:pt x="636" y="930"/>
                        <a:pt x="653" y="925"/>
                      </a:cubicBezTo>
                      <a:cubicBezTo>
                        <a:pt x="665" y="922"/>
                        <a:pt x="673" y="917"/>
                        <a:pt x="678" y="911"/>
                      </a:cubicBezTo>
                      <a:cubicBezTo>
                        <a:pt x="687" y="900"/>
                        <a:pt x="699" y="894"/>
                        <a:pt x="718" y="893"/>
                      </a:cubicBezTo>
                      <a:cubicBezTo>
                        <a:pt x="735" y="892"/>
                        <a:pt x="735" y="892"/>
                        <a:pt x="734" y="901"/>
                      </a:cubicBezTo>
                      <a:cubicBezTo>
                        <a:pt x="733" y="913"/>
                        <a:pt x="721" y="927"/>
                        <a:pt x="708" y="931"/>
                      </a:cubicBezTo>
                      <a:cubicBezTo>
                        <a:pt x="701" y="933"/>
                        <a:pt x="690" y="940"/>
                        <a:pt x="683" y="947"/>
                      </a:cubicBezTo>
                      <a:cubicBezTo>
                        <a:pt x="676" y="954"/>
                        <a:pt x="661" y="963"/>
                        <a:pt x="650" y="969"/>
                      </a:cubicBezTo>
                      <a:cubicBezTo>
                        <a:pt x="639" y="974"/>
                        <a:pt x="625" y="980"/>
                        <a:pt x="618" y="984"/>
                      </a:cubicBezTo>
                      <a:cubicBezTo>
                        <a:pt x="611" y="987"/>
                        <a:pt x="603" y="989"/>
                        <a:pt x="599" y="989"/>
                      </a:cubicBezTo>
                      <a:cubicBezTo>
                        <a:pt x="593" y="987"/>
                        <a:pt x="588" y="990"/>
                        <a:pt x="581" y="996"/>
                      </a:cubicBezTo>
                      <a:cubicBezTo>
                        <a:pt x="576" y="1000"/>
                        <a:pt x="566" y="1006"/>
                        <a:pt x="559" y="1009"/>
                      </a:cubicBezTo>
                      <a:cubicBezTo>
                        <a:pt x="553" y="1012"/>
                        <a:pt x="544" y="1014"/>
                        <a:pt x="539" y="1013"/>
                      </a:cubicBezTo>
                      <a:cubicBezTo>
                        <a:pt x="482" y="1008"/>
                        <a:pt x="477" y="1006"/>
                        <a:pt x="450" y="981"/>
                      </a:cubicBezTo>
                      <a:cubicBezTo>
                        <a:pt x="425" y="958"/>
                        <a:pt x="426" y="952"/>
                        <a:pt x="451" y="952"/>
                      </a:cubicBezTo>
                      <a:cubicBezTo>
                        <a:pt x="461" y="952"/>
                        <a:pt x="471" y="954"/>
                        <a:pt x="474" y="956"/>
                      </a:cubicBezTo>
                      <a:cubicBezTo>
                        <a:pt x="481" y="959"/>
                        <a:pt x="490" y="956"/>
                        <a:pt x="503" y="944"/>
                      </a:cubicBezTo>
                      <a:cubicBezTo>
                        <a:pt x="510" y="937"/>
                        <a:pt x="514" y="936"/>
                        <a:pt x="524" y="937"/>
                      </a:cubicBezTo>
                      <a:cubicBezTo>
                        <a:pt x="538" y="938"/>
                        <a:pt x="545" y="933"/>
                        <a:pt x="545" y="923"/>
                      </a:cubicBezTo>
                      <a:cubicBezTo>
                        <a:pt x="545" y="914"/>
                        <a:pt x="533" y="878"/>
                        <a:pt x="521" y="855"/>
                      </a:cubicBezTo>
                      <a:cubicBezTo>
                        <a:pt x="513" y="838"/>
                        <a:pt x="512" y="829"/>
                        <a:pt x="517" y="8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85" name="Freeform 68">
                  <a:extLst>
                    <a:ext uri="{FF2B5EF4-FFF2-40B4-BE49-F238E27FC236}">
                      <a16:creationId xmlns:a16="http://schemas.microsoft.com/office/drawing/2014/main" id="{AF897339-E592-7F49-9327-EB731D73F10F}"/>
                    </a:ext>
                  </a:extLst>
                </p:cNvPr>
                <p:cNvSpPr>
                  <a:spLocks/>
                </p:cNvSpPr>
                <p:nvPr/>
              </p:nvSpPr>
              <p:spPr bwMode="auto">
                <a:xfrm>
                  <a:off x="5088882" y="3303588"/>
                  <a:ext cx="350838" cy="415925"/>
                </a:xfrm>
                <a:custGeom>
                  <a:avLst/>
                  <a:gdLst>
                    <a:gd name="T0" fmla="*/ 178 w 290"/>
                    <a:gd name="T1" fmla="*/ 333 h 344"/>
                    <a:gd name="T2" fmla="*/ 101 w 290"/>
                    <a:gd name="T3" fmla="*/ 310 h 344"/>
                    <a:gd name="T4" fmla="*/ 39 w 290"/>
                    <a:gd name="T5" fmla="*/ 292 h 344"/>
                    <a:gd name="T6" fmla="*/ 25 w 290"/>
                    <a:gd name="T7" fmla="*/ 284 h 344"/>
                    <a:gd name="T8" fmla="*/ 70 w 290"/>
                    <a:gd name="T9" fmla="*/ 283 h 344"/>
                    <a:gd name="T10" fmla="*/ 118 w 290"/>
                    <a:gd name="T11" fmla="*/ 292 h 344"/>
                    <a:gd name="T12" fmla="*/ 172 w 290"/>
                    <a:gd name="T13" fmla="*/ 307 h 344"/>
                    <a:gd name="T14" fmla="*/ 155 w 290"/>
                    <a:gd name="T15" fmla="*/ 289 h 344"/>
                    <a:gd name="T16" fmla="*/ 106 w 290"/>
                    <a:gd name="T17" fmla="*/ 262 h 344"/>
                    <a:gd name="T18" fmla="*/ 27 w 290"/>
                    <a:gd name="T19" fmla="*/ 241 h 344"/>
                    <a:gd name="T20" fmla="*/ 6 w 290"/>
                    <a:gd name="T21" fmla="*/ 217 h 344"/>
                    <a:gd name="T22" fmla="*/ 1 w 290"/>
                    <a:gd name="T23" fmla="*/ 195 h 344"/>
                    <a:gd name="T24" fmla="*/ 56 w 290"/>
                    <a:gd name="T25" fmla="*/ 175 h 344"/>
                    <a:gd name="T26" fmla="*/ 70 w 290"/>
                    <a:gd name="T27" fmla="*/ 172 h 344"/>
                    <a:gd name="T28" fmla="*/ 59 w 290"/>
                    <a:gd name="T29" fmla="*/ 169 h 344"/>
                    <a:gd name="T30" fmla="*/ 40 w 290"/>
                    <a:gd name="T31" fmla="*/ 166 h 344"/>
                    <a:gd name="T32" fmla="*/ 23 w 290"/>
                    <a:gd name="T33" fmla="*/ 143 h 344"/>
                    <a:gd name="T34" fmla="*/ 21 w 290"/>
                    <a:gd name="T35" fmla="*/ 137 h 344"/>
                    <a:gd name="T36" fmla="*/ 12 w 290"/>
                    <a:gd name="T37" fmla="*/ 125 h 344"/>
                    <a:gd name="T38" fmla="*/ 20 w 290"/>
                    <a:gd name="T39" fmla="*/ 89 h 344"/>
                    <a:gd name="T40" fmla="*/ 37 w 290"/>
                    <a:gd name="T41" fmla="*/ 59 h 344"/>
                    <a:gd name="T42" fmla="*/ 129 w 290"/>
                    <a:gd name="T43" fmla="*/ 10 h 344"/>
                    <a:gd name="T44" fmla="*/ 174 w 290"/>
                    <a:gd name="T45" fmla="*/ 1 h 344"/>
                    <a:gd name="T46" fmla="*/ 191 w 290"/>
                    <a:gd name="T47" fmla="*/ 9 h 344"/>
                    <a:gd name="T48" fmla="*/ 182 w 290"/>
                    <a:gd name="T49" fmla="*/ 56 h 344"/>
                    <a:gd name="T50" fmla="*/ 177 w 290"/>
                    <a:gd name="T51" fmla="*/ 70 h 344"/>
                    <a:gd name="T52" fmla="*/ 193 w 290"/>
                    <a:gd name="T53" fmla="*/ 60 h 344"/>
                    <a:gd name="T54" fmla="*/ 207 w 290"/>
                    <a:gd name="T55" fmla="*/ 49 h 344"/>
                    <a:gd name="T56" fmla="*/ 226 w 290"/>
                    <a:gd name="T57" fmla="*/ 60 h 344"/>
                    <a:gd name="T58" fmla="*/ 253 w 290"/>
                    <a:gd name="T59" fmla="*/ 77 h 344"/>
                    <a:gd name="T60" fmla="*/ 261 w 290"/>
                    <a:gd name="T61" fmla="*/ 84 h 344"/>
                    <a:gd name="T62" fmla="*/ 254 w 290"/>
                    <a:gd name="T63" fmla="*/ 98 h 344"/>
                    <a:gd name="T64" fmla="*/ 248 w 290"/>
                    <a:gd name="T65" fmla="*/ 113 h 344"/>
                    <a:gd name="T66" fmla="*/ 261 w 290"/>
                    <a:gd name="T67" fmla="*/ 110 h 344"/>
                    <a:gd name="T68" fmla="*/ 275 w 290"/>
                    <a:gd name="T69" fmla="*/ 105 h 344"/>
                    <a:gd name="T70" fmla="*/ 273 w 290"/>
                    <a:gd name="T71" fmla="*/ 90 h 344"/>
                    <a:gd name="T72" fmla="*/ 269 w 290"/>
                    <a:gd name="T73" fmla="*/ 76 h 344"/>
                    <a:gd name="T74" fmla="*/ 288 w 290"/>
                    <a:gd name="T75" fmla="*/ 67 h 344"/>
                    <a:gd name="T76" fmla="*/ 220 w 290"/>
                    <a:gd name="T77" fmla="*/ 343 h 344"/>
                    <a:gd name="T78" fmla="*/ 178 w 290"/>
                    <a:gd name="T79" fmla="*/ 33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0" h="344">
                      <a:moveTo>
                        <a:pt x="178" y="333"/>
                      </a:moveTo>
                      <a:cubicBezTo>
                        <a:pt x="156" y="327"/>
                        <a:pt x="121" y="316"/>
                        <a:pt x="101" y="310"/>
                      </a:cubicBezTo>
                      <a:cubicBezTo>
                        <a:pt x="80" y="304"/>
                        <a:pt x="53" y="296"/>
                        <a:pt x="39" y="292"/>
                      </a:cubicBezTo>
                      <a:cubicBezTo>
                        <a:pt x="16" y="286"/>
                        <a:pt x="15" y="285"/>
                        <a:pt x="25" y="284"/>
                      </a:cubicBezTo>
                      <a:cubicBezTo>
                        <a:pt x="31" y="283"/>
                        <a:pt x="51" y="282"/>
                        <a:pt x="70" y="283"/>
                      </a:cubicBezTo>
                      <a:cubicBezTo>
                        <a:pt x="97" y="284"/>
                        <a:pt x="106" y="286"/>
                        <a:pt x="118" y="292"/>
                      </a:cubicBezTo>
                      <a:cubicBezTo>
                        <a:pt x="132" y="299"/>
                        <a:pt x="170" y="310"/>
                        <a:pt x="172" y="307"/>
                      </a:cubicBezTo>
                      <a:cubicBezTo>
                        <a:pt x="173" y="307"/>
                        <a:pt x="165" y="298"/>
                        <a:pt x="155" y="289"/>
                      </a:cubicBezTo>
                      <a:cubicBezTo>
                        <a:pt x="136" y="270"/>
                        <a:pt x="121" y="262"/>
                        <a:pt x="106" y="262"/>
                      </a:cubicBezTo>
                      <a:cubicBezTo>
                        <a:pt x="95" y="262"/>
                        <a:pt x="47" y="249"/>
                        <a:pt x="27" y="241"/>
                      </a:cubicBezTo>
                      <a:cubicBezTo>
                        <a:pt x="13" y="236"/>
                        <a:pt x="12" y="234"/>
                        <a:pt x="6" y="217"/>
                      </a:cubicBezTo>
                      <a:cubicBezTo>
                        <a:pt x="3" y="207"/>
                        <a:pt x="1" y="197"/>
                        <a:pt x="1" y="195"/>
                      </a:cubicBezTo>
                      <a:cubicBezTo>
                        <a:pt x="0" y="192"/>
                        <a:pt x="15" y="187"/>
                        <a:pt x="56" y="175"/>
                      </a:cubicBezTo>
                      <a:cubicBezTo>
                        <a:pt x="70" y="172"/>
                        <a:pt x="70" y="172"/>
                        <a:pt x="70" y="172"/>
                      </a:cubicBezTo>
                      <a:cubicBezTo>
                        <a:pt x="59" y="169"/>
                        <a:pt x="59" y="169"/>
                        <a:pt x="59" y="169"/>
                      </a:cubicBezTo>
                      <a:cubicBezTo>
                        <a:pt x="53" y="168"/>
                        <a:pt x="44" y="166"/>
                        <a:pt x="40" y="166"/>
                      </a:cubicBezTo>
                      <a:cubicBezTo>
                        <a:pt x="30" y="165"/>
                        <a:pt x="20" y="151"/>
                        <a:pt x="23" y="143"/>
                      </a:cubicBezTo>
                      <a:cubicBezTo>
                        <a:pt x="24" y="141"/>
                        <a:pt x="23" y="138"/>
                        <a:pt x="21" y="137"/>
                      </a:cubicBezTo>
                      <a:cubicBezTo>
                        <a:pt x="19" y="135"/>
                        <a:pt x="15" y="130"/>
                        <a:pt x="12" y="125"/>
                      </a:cubicBezTo>
                      <a:cubicBezTo>
                        <a:pt x="4" y="114"/>
                        <a:pt x="7" y="103"/>
                        <a:pt x="20" y="89"/>
                      </a:cubicBezTo>
                      <a:cubicBezTo>
                        <a:pt x="33" y="76"/>
                        <a:pt x="37" y="67"/>
                        <a:pt x="37" y="59"/>
                      </a:cubicBezTo>
                      <a:cubicBezTo>
                        <a:pt x="37" y="44"/>
                        <a:pt x="83" y="19"/>
                        <a:pt x="129" y="10"/>
                      </a:cubicBezTo>
                      <a:cubicBezTo>
                        <a:pt x="146" y="6"/>
                        <a:pt x="166" y="3"/>
                        <a:pt x="174" y="1"/>
                      </a:cubicBezTo>
                      <a:cubicBezTo>
                        <a:pt x="187" y="0"/>
                        <a:pt x="188" y="0"/>
                        <a:pt x="191" y="9"/>
                      </a:cubicBezTo>
                      <a:cubicBezTo>
                        <a:pt x="195" y="20"/>
                        <a:pt x="191" y="37"/>
                        <a:pt x="182" y="56"/>
                      </a:cubicBezTo>
                      <a:cubicBezTo>
                        <a:pt x="178" y="62"/>
                        <a:pt x="176" y="69"/>
                        <a:pt x="177" y="70"/>
                      </a:cubicBezTo>
                      <a:cubicBezTo>
                        <a:pt x="178" y="71"/>
                        <a:pt x="185" y="67"/>
                        <a:pt x="193" y="60"/>
                      </a:cubicBezTo>
                      <a:cubicBezTo>
                        <a:pt x="207" y="49"/>
                        <a:pt x="207" y="49"/>
                        <a:pt x="207" y="49"/>
                      </a:cubicBezTo>
                      <a:cubicBezTo>
                        <a:pt x="226" y="60"/>
                        <a:pt x="226" y="60"/>
                        <a:pt x="226" y="60"/>
                      </a:cubicBezTo>
                      <a:cubicBezTo>
                        <a:pt x="237" y="66"/>
                        <a:pt x="249" y="74"/>
                        <a:pt x="253" y="77"/>
                      </a:cubicBezTo>
                      <a:cubicBezTo>
                        <a:pt x="261" y="84"/>
                        <a:pt x="261" y="84"/>
                        <a:pt x="261" y="84"/>
                      </a:cubicBezTo>
                      <a:cubicBezTo>
                        <a:pt x="254" y="98"/>
                        <a:pt x="254" y="98"/>
                        <a:pt x="254" y="98"/>
                      </a:cubicBezTo>
                      <a:cubicBezTo>
                        <a:pt x="248" y="113"/>
                        <a:pt x="248" y="113"/>
                        <a:pt x="248" y="113"/>
                      </a:cubicBezTo>
                      <a:cubicBezTo>
                        <a:pt x="261" y="110"/>
                        <a:pt x="261" y="110"/>
                        <a:pt x="261" y="110"/>
                      </a:cubicBezTo>
                      <a:cubicBezTo>
                        <a:pt x="268" y="109"/>
                        <a:pt x="274" y="107"/>
                        <a:pt x="275" y="105"/>
                      </a:cubicBezTo>
                      <a:cubicBezTo>
                        <a:pt x="277" y="104"/>
                        <a:pt x="275" y="97"/>
                        <a:pt x="273" y="90"/>
                      </a:cubicBezTo>
                      <a:cubicBezTo>
                        <a:pt x="270" y="83"/>
                        <a:pt x="269" y="76"/>
                        <a:pt x="269" y="76"/>
                      </a:cubicBezTo>
                      <a:cubicBezTo>
                        <a:pt x="282" y="67"/>
                        <a:pt x="287" y="65"/>
                        <a:pt x="288" y="67"/>
                      </a:cubicBezTo>
                      <a:cubicBezTo>
                        <a:pt x="290" y="70"/>
                        <a:pt x="223" y="340"/>
                        <a:pt x="220" y="343"/>
                      </a:cubicBezTo>
                      <a:cubicBezTo>
                        <a:pt x="219" y="344"/>
                        <a:pt x="200" y="339"/>
                        <a:pt x="178" y="3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86" name="Freeform 69">
                  <a:extLst>
                    <a:ext uri="{FF2B5EF4-FFF2-40B4-BE49-F238E27FC236}">
                      <a16:creationId xmlns:a16="http://schemas.microsoft.com/office/drawing/2014/main" id="{F48D8A3E-F188-924B-B200-2AF16E9EF1BA}"/>
                    </a:ext>
                  </a:extLst>
                </p:cNvPr>
                <p:cNvSpPr>
                  <a:spLocks/>
                </p:cNvSpPr>
                <p:nvPr/>
              </p:nvSpPr>
              <p:spPr bwMode="auto">
                <a:xfrm>
                  <a:off x="4870451" y="3068638"/>
                  <a:ext cx="403225" cy="398463"/>
                </a:xfrm>
                <a:custGeom>
                  <a:avLst/>
                  <a:gdLst>
                    <a:gd name="T0" fmla="*/ 42 w 335"/>
                    <a:gd name="T1" fmla="*/ 326 h 330"/>
                    <a:gd name="T2" fmla="*/ 37 w 335"/>
                    <a:gd name="T3" fmla="*/ 295 h 330"/>
                    <a:gd name="T4" fmla="*/ 17 w 335"/>
                    <a:gd name="T5" fmla="*/ 240 h 330"/>
                    <a:gd name="T6" fmla="*/ 0 w 335"/>
                    <a:gd name="T7" fmla="*/ 208 h 330"/>
                    <a:gd name="T8" fmla="*/ 18 w 335"/>
                    <a:gd name="T9" fmla="*/ 187 h 330"/>
                    <a:gd name="T10" fmla="*/ 43 w 335"/>
                    <a:gd name="T11" fmla="*/ 155 h 330"/>
                    <a:gd name="T12" fmla="*/ 66 w 335"/>
                    <a:gd name="T13" fmla="*/ 122 h 330"/>
                    <a:gd name="T14" fmla="*/ 94 w 335"/>
                    <a:gd name="T15" fmla="*/ 85 h 330"/>
                    <a:gd name="T16" fmla="*/ 117 w 335"/>
                    <a:gd name="T17" fmla="*/ 37 h 330"/>
                    <a:gd name="T18" fmla="*/ 117 w 335"/>
                    <a:gd name="T19" fmla="*/ 16 h 330"/>
                    <a:gd name="T20" fmla="*/ 130 w 335"/>
                    <a:gd name="T21" fmla="*/ 1 h 330"/>
                    <a:gd name="T22" fmla="*/ 145 w 335"/>
                    <a:gd name="T23" fmla="*/ 4 h 330"/>
                    <a:gd name="T24" fmla="*/ 173 w 335"/>
                    <a:gd name="T25" fmla="*/ 12 h 330"/>
                    <a:gd name="T26" fmla="*/ 202 w 335"/>
                    <a:gd name="T27" fmla="*/ 21 h 330"/>
                    <a:gd name="T28" fmla="*/ 219 w 335"/>
                    <a:gd name="T29" fmla="*/ 34 h 330"/>
                    <a:gd name="T30" fmla="*/ 239 w 335"/>
                    <a:gd name="T31" fmla="*/ 61 h 330"/>
                    <a:gd name="T32" fmla="*/ 273 w 335"/>
                    <a:gd name="T33" fmla="*/ 78 h 330"/>
                    <a:gd name="T34" fmla="*/ 316 w 335"/>
                    <a:gd name="T35" fmla="*/ 125 h 330"/>
                    <a:gd name="T36" fmla="*/ 285 w 335"/>
                    <a:gd name="T37" fmla="*/ 198 h 330"/>
                    <a:gd name="T38" fmla="*/ 237 w 335"/>
                    <a:gd name="T39" fmla="*/ 219 h 330"/>
                    <a:gd name="T40" fmla="*/ 226 w 335"/>
                    <a:gd name="T41" fmla="*/ 224 h 330"/>
                    <a:gd name="T42" fmla="*/ 209 w 335"/>
                    <a:gd name="T43" fmla="*/ 235 h 330"/>
                    <a:gd name="T44" fmla="*/ 181 w 335"/>
                    <a:gd name="T45" fmla="*/ 257 h 330"/>
                    <a:gd name="T46" fmla="*/ 149 w 335"/>
                    <a:gd name="T47" fmla="*/ 293 h 330"/>
                    <a:gd name="T48" fmla="*/ 132 w 335"/>
                    <a:gd name="T49" fmla="*/ 318 h 330"/>
                    <a:gd name="T50" fmla="*/ 125 w 335"/>
                    <a:gd name="T51" fmla="*/ 321 h 330"/>
                    <a:gd name="T52" fmla="*/ 99 w 335"/>
                    <a:gd name="T53" fmla="*/ 325 h 330"/>
                    <a:gd name="T54" fmla="*/ 67 w 335"/>
                    <a:gd name="T55" fmla="*/ 329 h 330"/>
                    <a:gd name="T56" fmla="*/ 42 w 335"/>
                    <a:gd name="T57"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5" h="330">
                      <a:moveTo>
                        <a:pt x="42" y="326"/>
                      </a:moveTo>
                      <a:cubicBezTo>
                        <a:pt x="41" y="324"/>
                        <a:pt x="39" y="310"/>
                        <a:pt x="37" y="295"/>
                      </a:cubicBezTo>
                      <a:cubicBezTo>
                        <a:pt x="34" y="271"/>
                        <a:pt x="33" y="266"/>
                        <a:pt x="17" y="240"/>
                      </a:cubicBezTo>
                      <a:cubicBezTo>
                        <a:pt x="8" y="225"/>
                        <a:pt x="0" y="210"/>
                        <a:pt x="0" y="208"/>
                      </a:cubicBezTo>
                      <a:cubicBezTo>
                        <a:pt x="0" y="203"/>
                        <a:pt x="9" y="193"/>
                        <a:pt x="18" y="187"/>
                      </a:cubicBezTo>
                      <a:cubicBezTo>
                        <a:pt x="23" y="185"/>
                        <a:pt x="34" y="170"/>
                        <a:pt x="43" y="155"/>
                      </a:cubicBezTo>
                      <a:cubicBezTo>
                        <a:pt x="52" y="140"/>
                        <a:pt x="63" y="125"/>
                        <a:pt x="66" y="122"/>
                      </a:cubicBezTo>
                      <a:cubicBezTo>
                        <a:pt x="69" y="118"/>
                        <a:pt x="82" y="102"/>
                        <a:pt x="94" y="85"/>
                      </a:cubicBezTo>
                      <a:cubicBezTo>
                        <a:pt x="116" y="56"/>
                        <a:pt x="117" y="54"/>
                        <a:pt x="117" y="37"/>
                      </a:cubicBezTo>
                      <a:cubicBezTo>
                        <a:pt x="118" y="28"/>
                        <a:pt x="118" y="18"/>
                        <a:pt x="117" y="16"/>
                      </a:cubicBezTo>
                      <a:cubicBezTo>
                        <a:pt x="116" y="10"/>
                        <a:pt x="126" y="0"/>
                        <a:pt x="130" y="1"/>
                      </a:cubicBezTo>
                      <a:cubicBezTo>
                        <a:pt x="132" y="2"/>
                        <a:pt x="139" y="3"/>
                        <a:pt x="145" y="4"/>
                      </a:cubicBezTo>
                      <a:cubicBezTo>
                        <a:pt x="152" y="5"/>
                        <a:pt x="164" y="8"/>
                        <a:pt x="173" y="12"/>
                      </a:cubicBezTo>
                      <a:cubicBezTo>
                        <a:pt x="182" y="15"/>
                        <a:pt x="195" y="20"/>
                        <a:pt x="202" y="21"/>
                      </a:cubicBezTo>
                      <a:cubicBezTo>
                        <a:pt x="213" y="24"/>
                        <a:pt x="216" y="26"/>
                        <a:pt x="219" y="34"/>
                      </a:cubicBezTo>
                      <a:cubicBezTo>
                        <a:pt x="221" y="40"/>
                        <a:pt x="230" y="52"/>
                        <a:pt x="239" y="61"/>
                      </a:cubicBezTo>
                      <a:cubicBezTo>
                        <a:pt x="255" y="78"/>
                        <a:pt x="255" y="78"/>
                        <a:pt x="273" y="78"/>
                      </a:cubicBezTo>
                      <a:cubicBezTo>
                        <a:pt x="298" y="77"/>
                        <a:pt x="302" y="81"/>
                        <a:pt x="316" y="125"/>
                      </a:cubicBezTo>
                      <a:cubicBezTo>
                        <a:pt x="335" y="181"/>
                        <a:pt x="332" y="186"/>
                        <a:pt x="285" y="198"/>
                      </a:cubicBezTo>
                      <a:cubicBezTo>
                        <a:pt x="264" y="203"/>
                        <a:pt x="243" y="212"/>
                        <a:pt x="237" y="219"/>
                      </a:cubicBezTo>
                      <a:cubicBezTo>
                        <a:pt x="236" y="220"/>
                        <a:pt x="232" y="222"/>
                        <a:pt x="226" y="224"/>
                      </a:cubicBezTo>
                      <a:cubicBezTo>
                        <a:pt x="221" y="226"/>
                        <a:pt x="214" y="231"/>
                        <a:pt x="209" y="235"/>
                      </a:cubicBezTo>
                      <a:cubicBezTo>
                        <a:pt x="205" y="239"/>
                        <a:pt x="192" y="249"/>
                        <a:pt x="181" y="257"/>
                      </a:cubicBezTo>
                      <a:cubicBezTo>
                        <a:pt x="165" y="270"/>
                        <a:pt x="158" y="277"/>
                        <a:pt x="149" y="293"/>
                      </a:cubicBezTo>
                      <a:cubicBezTo>
                        <a:pt x="143" y="305"/>
                        <a:pt x="135" y="316"/>
                        <a:pt x="132" y="318"/>
                      </a:cubicBezTo>
                      <a:cubicBezTo>
                        <a:pt x="128" y="320"/>
                        <a:pt x="125" y="321"/>
                        <a:pt x="125" y="321"/>
                      </a:cubicBezTo>
                      <a:cubicBezTo>
                        <a:pt x="125" y="320"/>
                        <a:pt x="121" y="320"/>
                        <a:pt x="99" y="325"/>
                      </a:cubicBezTo>
                      <a:cubicBezTo>
                        <a:pt x="94" y="326"/>
                        <a:pt x="80" y="328"/>
                        <a:pt x="67" y="329"/>
                      </a:cubicBezTo>
                      <a:cubicBezTo>
                        <a:pt x="48" y="330"/>
                        <a:pt x="43" y="329"/>
                        <a:pt x="42" y="3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87" name="Freeform 70">
                  <a:extLst>
                    <a:ext uri="{FF2B5EF4-FFF2-40B4-BE49-F238E27FC236}">
                      <a16:creationId xmlns:a16="http://schemas.microsoft.com/office/drawing/2014/main" id="{AB1721A8-092B-6D44-994F-72D3657D5743}"/>
                    </a:ext>
                  </a:extLst>
                </p:cNvPr>
                <p:cNvSpPr>
                  <a:spLocks/>
                </p:cNvSpPr>
                <p:nvPr/>
              </p:nvSpPr>
              <p:spPr bwMode="auto">
                <a:xfrm>
                  <a:off x="5264151" y="2927350"/>
                  <a:ext cx="234950" cy="276225"/>
                </a:xfrm>
                <a:custGeom>
                  <a:avLst/>
                  <a:gdLst>
                    <a:gd name="T0" fmla="*/ 74 w 195"/>
                    <a:gd name="T1" fmla="*/ 212 h 228"/>
                    <a:gd name="T2" fmla="*/ 59 w 195"/>
                    <a:gd name="T3" fmla="*/ 191 h 228"/>
                    <a:gd name="T4" fmla="*/ 91 w 195"/>
                    <a:gd name="T5" fmla="*/ 172 h 228"/>
                    <a:gd name="T6" fmla="*/ 106 w 195"/>
                    <a:gd name="T7" fmla="*/ 155 h 228"/>
                    <a:gd name="T8" fmla="*/ 87 w 195"/>
                    <a:gd name="T9" fmla="*/ 148 h 228"/>
                    <a:gd name="T10" fmla="*/ 75 w 195"/>
                    <a:gd name="T11" fmla="*/ 145 h 228"/>
                    <a:gd name="T12" fmla="*/ 42 w 195"/>
                    <a:gd name="T13" fmla="*/ 149 h 228"/>
                    <a:gd name="T14" fmla="*/ 2 w 195"/>
                    <a:gd name="T15" fmla="*/ 102 h 228"/>
                    <a:gd name="T16" fmla="*/ 15 w 195"/>
                    <a:gd name="T17" fmla="*/ 83 h 228"/>
                    <a:gd name="T18" fmla="*/ 19 w 195"/>
                    <a:gd name="T19" fmla="*/ 80 h 228"/>
                    <a:gd name="T20" fmla="*/ 30 w 195"/>
                    <a:gd name="T21" fmla="*/ 58 h 228"/>
                    <a:gd name="T22" fmla="*/ 38 w 195"/>
                    <a:gd name="T23" fmla="*/ 44 h 228"/>
                    <a:gd name="T24" fmla="*/ 62 w 195"/>
                    <a:gd name="T25" fmla="*/ 15 h 228"/>
                    <a:gd name="T26" fmla="*/ 73 w 195"/>
                    <a:gd name="T27" fmla="*/ 7 h 228"/>
                    <a:gd name="T28" fmla="*/ 93 w 195"/>
                    <a:gd name="T29" fmla="*/ 0 h 228"/>
                    <a:gd name="T30" fmla="*/ 124 w 195"/>
                    <a:gd name="T31" fmla="*/ 23 h 228"/>
                    <a:gd name="T32" fmla="*/ 136 w 195"/>
                    <a:gd name="T33" fmla="*/ 41 h 228"/>
                    <a:gd name="T34" fmla="*/ 160 w 195"/>
                    <a:gd name="T35" fmla="*/ 92 h 228"/>
                    <a:gd name="T36" fmla="*/ 179 w 195"/>
                    <a:gd name="T37" fmla="*/ 120 h 228"/>
                    <a:gd name="T38" fmla="*/ 185 w 195"/>
                    <a:gd name="T39" fmla="*/ 164 h 228"/>
                    <a:gd name="T40" fmla="*/ 171 w 195"/>
                    <a:gd name="T41" fmla="*/ 203 h 228"/>
                    <a:gd name="T42" fmla="*/ 148 w 195"/>
                    <a:gd name="T43" fmla="*/ 215 h 228"/>
                    <a:gd name="T44" fmla="*/ 109 w 195"/>
                    <a:gd name="T45" fmla="*/ 228 h 228"/>
                    <a:gd name="T46" fmla="*/ 88 w 195"/>
                    <a:gd name="T47" fmla="*/ 228 h 228"/>
                    <a:gd name="T48" fmla="*/ 74 w 195"/>
                    <a:gd name="T49" fmla="*/ 21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228">
                      <a:moveTo>
                        <a:pt x="74" y="212"/>
                      </a:moveTo>
                      <a:cubicBezTo>
                        <a:pt x="66" y="203"/>
                        <a:pt x="59" y="194"/>
                        <a:pt x="59" y="191"/>
                      </a:cubicBezTo>
                      <a:cubicBezTo>
                        <a:pt x="59" y="183"/>
                        <a:pt x="72" y="176"/>
                        <a:pt x="91" y="172"/>
                      </a:cubicBezTo>
                      <a:cubicBezTo>
                        <a:pt x="122" y="165"/>
                        <a:pt x="131" y="155"/>
                        <a:pt x="106" y="155"/>
                      </a:cubicBezTo>
                      <a:cubicBezTo>
                        <a:pt x="96" y="155"/>
                        <a:pt x="92" y="154"/>
                        <a:pt x="87" y="148"/>
                      </a:cubicBezTo>
                      <a:cubicBezTo>
                        <a:pt x="82" y="140"/>
                        <a:pt x="81" y="140"/>
                        <a:pt x="75" y="145"/>
                      </a:cubicBezTo>
                      <a:cubicBezTo>
                        <a:pt x="68" y="152"/>
                        <a:pt x="50" y="154"/>
                        <a:pt x="42" y="149"/>
                      </a:cubicBezTo>
                      <a:cubicBezTo>
                        <a:pt x="33" y="145"/>
                        <a:pt x="4" y="110"/>
                        <a:pt x="2" y="102"/>
                      </a:cubicBezTo>
                      <a:cubicBezTo>
                        <a:pt x="0" y="94"/>
                        <a:pt x="8" y="83"/>
                        <a:pt x="15" y="83"/>
                      </a:cubicBezTo>
                      <a:cubicBezTo>
                        <a:pt x="17" y="83"/>
                        <a:pt x="19" y="82"/>
                        <a:pt x="19" y="80"/>
                      </a:cubicBezTo>
                      <a:cubicBezTo>
                        <a:pt x="20" y="71"/>
                        <a:pt x="23" y="66"/>
                        <a:pt x="30" y="58"/>
                      </a:cubicBezTo>
                      <a:cubicBezTo>
                        <a:pt x="34" y="54"/>
                        <a:pt x="38" y="47"/>
                        <a:pt x="38" y="44"/>
                      </a:cubicBezTo>
                      <a:cubicBezTo>
                        <a:pt x="38" y="36"/>
                        <a:pt x="55" y="15"/>
                        <a:pt x="62" y="15"/>
                      </a:cubicBezTo>
                      <a:cubicBezTo>
                        <a:pt x="65" y="15"/>
                        <a:pt x="70" y="11"/>
                        <a:pt x="73" y="7"/>
                      </a:cubicBezTo>
                      <a:cubicBezTo>
                        <a:pt x="77" y="1"/>
                        <a:pt x="80" y="0"/>
                        <a:pt x="93" y="0"/>
                      </a:cubicBezTo>
                      <a:cubicBezTo>
                        <a:pt x="113" y="0"/>
                        <a:pt x="124" y="8"/>
                        <a:pt x="124" y="23"/>
                      </a:cubicBezTo>
                      <a:cubicBezTo>
                        <a:pt x="124" y="32"/>
                        <a:pt x="126" y="35"/>
                        <a:pt x="136" y="41"/>
                      </a:cubicBezTo>
                      <a:cubicBezTo>
                        <a:pt x="152" y="52"/>
                        <a:pt x="159" y="67"/>
                        <a:pt x="160" y="92"/>
                      </a:cubicBezTo>
                      <a:cubicBezTo>
                        <a:pt x="160" y="113"/>
                        <a:pt x="165" y="120"/>
                        <a:pt x="179" y="120"/>
                      </a:cubicBezTo>
                      <a:cubicBezTo>
                        <a:pt x="195" y="120"/>
                        <a:pt x="195" y="122"/>
                        <a:pt x="185" y="164"/>
                      </a:cubicBezTo>
                      <a:cubicBezTo>
                        <a:pt x="178" y="192"/>
                        <a:pt x="174" y="203"/>
                        <a:pt x="171" y="203"/>
                      </a:cubicBezTo>
                      <a:cubicBezTo>
                        <a:pt x="168" y="203"/>
                        <a:pt x="158" y="209"/>
                        <a:pt x="148" y="215"/>
                      </a:cubicBezTo>
                      <a:cubicBezTo>
                        <a:pt x="132" y="227"/>
                        <a:pt x="129" y="228"/>
                        <a:pt x="109" y="228"/>
                      </a:cubicBezTo>
                      <a:cubicBezTo>
                        <a:pt x="88" y="228"/>
                        <a:pt x="88" y="228"/>
                        <a:pt x="88" y="228"/>
                      </a:cubicBezTo>
                      <a:lnTo>
                        <a:pt x="74"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88" name="Freeform 72">
                  <a:extLst>
                    <a:ext uri="{FF2B5EF4-FFF2-40B4-BE49-F238E27FC236}">
                      <a16:creationId xmlns:a16="http://schemas.microsoft.com/office/drawing/2014/main" id="{5E78A5F7-5CD0-194C-80CE-E44E853469E8}"/>
                    </a:ext>
                  </a:extLst>
                </p:cNvPr>
                <p:cNvSpPr>
                  <a:spLocks/>
                </p:cNvSpPr>
                <p:nvPr/>
              </p:nvSpPr>
              <p:spPr bwMode="auto">
                <a:xfrm>
                  <a:off x="5132388" y="2790825"/>
                  <a:ext cx="266700" cy="176213"/>
                </a:xfrm>
                <a:custGeom>
                  <a:avLst/>
                  <a:gdLst>
                    <a:gd name="T0" fmla="*/ 58 w 221"/>
                    <a:gd name="T1" fmla="*/ 136 h 147"/>
                    <a:gd name="T2" fmla="*/ 53 w 221"/>
                    <a:gd name="T3" fmla="*/ 124 h 147"/>
                    <a:gd name="T4" fmla="*/ 36 w 221"/>
                    <a:gd name="T5" fmla="*/ 117 h 147"/>
                    <a:gd name="T6" fmla="*/ 14 w 221"/>
                    <a:gd name="T7" fmla="*/ 83 h 147"/>
                    <a:gd name="T8" fmla="*/ 35 w 221"/>
                    <a:gd name="T9" fmla="*/ 69 h 147"/>
                    <a:gd name="T10" fmla="*/ 64 w 221"/>
                    <a:gd name="T11" fmla="*/ 57 h 147"/>
                    <a:gd name="T12" fmla="*/ 81 w 221"/>
                    <a:gd name="T13" fmla="*/ 50 h 147"/>
                    <a:gd name="T14" fmla="*/ 106 w 221"/>
                    <a:gd name="T15" fmla="*/ 31 h 147"/>
                    <a:gd name="T16" fmla="*/ 162 w 221"/>
                    <a:gd name="T17" fmla="*/ 3 h 147"/>
                    <a:gd name="T18" fmla="*/ 189 w 221"/>
                    <a:gd name="T19" fmla="*/ 2 h 147"/>
                    <a:gd name="T20" fmla="*/ 215 w 221"/>
                    <a:gd name="T21" fmla="*/ 13 h 147"/>
                    <a:gd name="T22" fmla="*/ 199 w 221"/>
                    <a:gd name="T23" fmla="*/ 54 h 147"/>
                    <a:gd name="T24" fmla="*/ 193 w 221"/>
                    <a:gd name="T25" fmla="*/ 73 h 147"/>
                    <a:gd name="T26" fmla="*/ 178 w 221"/>
                    <a:gd name="T27" fmla="*/ 97 h 147"/>
                    <a:gd name="T28" fmla="*/ 161 w 221"/>
                    <a:gd name="T29" fmla="*/ 110 h 147"/>
                    <a:gd name="T30" fmla="*/ 141 w 221"/>
                    <a:gd name="T31" fmla="*/ 117 h 147"/>
                    <a:gd name="T32" fmla="*/ 143 w 221"/>
                    <a:gd name="T33" fmla="*/ 84 h 147"/>
                    <a:gd name="T34" fmla="*/ 149 w 221"/>
                    <a:gd name="T35" fmla="*/ 76 h 147"/>
                    <a:gd name="T36" fmla="*/ 107 w 221"/>
                    <a:gd name="T37" fmla="*/ 113 h 147"/>
                    <a:gd name="T38" fmla="*/ 58 w 221"/>
                    <a:gd name="T39"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147">
                      <a:moveTo>
                        <a:pt x="58" y="136"/>
                      </a:moveTo>
                      <a:cubicBezTo>
                        <a:pt x="55" y="134"/>
                        <a:pt x="53" y="128"/>
                        <a:pt x="53" y="124"/>
                      </a:cubicBezTo>
                      <a:cubicBezTo>
                        <a:pt x="53" y="117"/>
                        <a:pt x="52" y="117"/>
                        <a:pt x="36" y="117"/>
                      </a:cubicBezTo>
                      <a:cubicBezTo>
                        <a:pt x="9" y="117"/>
                        <a:pt x="0" y="103"/>
                        <a:pt x="14" y="83"/>
                      </a:cubicBezTo>
                      <a:cubicBezTo>
                        <a:pt x="19" y="75"/>
                        <a:pt x="25" y="71"/>
                        <a:pt x="35" y="69"/>
                      </a:cubicBezTo>
                      <a:cubicBezTo>
                        <a:pt x="42" y="67"/>
                        <a:pt x="55" y="61"/>
                        <a:pt x="64" y="57"/>
                      </a:cubicBezTo>
                      <a:cubicBezTo>
                        <a:pt x="72" y="52"/>
                        <a:pt x="79" y="49"/>
                        <a:pt x="81" y="50"/>
                      </a:cubicBezTo>
                      <a:cubicBezTo>
                        <a:pt x="82" y="51"/>
                        <a:pt x="93" y="43"/>
                        <a:pt x="106" y="31"/>
                      </a:cubicBezTo>
                      <a:cubicBezTo>
                        <a:pt x="134" y="5"/>
                        <a:pt x="139" y="2"/>
                        <a:pt x="162" y="3"/>
                      </a:cubicBezTo>
                      <a:cubicBezTo>
                        <a:pt x="173" y="3"/>
                        <a:pt x="185" y="2"/>
                        <a:pt x="189" y="2"/>
                      </a:cubicBezTo>
                      <a:cubicBezTo>
                        <a:pt x="198" y="0"/>
                        <a:pt x="212" y="6"/>
                        <a:pt x="215" y="13"/>
                      </a:cubicBezTo>
                      <a:cubicBezTo>
                        <a:pt x="221" y="29"/>
                        <a:pt x="214" y="46"/>
                        <a:pt x="199" y="54"/>
                      </a:cubicBezTo>
                      <a:cubicBezTo>
                        <a:pt x="196" y="56"/>
                        <a:pt x="194" y="63"/>
                        <a:pt x="193" y="73"/>
                      </a:cubicBezTo>
                      <a:cubicBezTo>
                        <a:pt x="191" y="88"/>
                        <a:pt x="190" y="89"/>
                        <a:pt x="178" y="97"/>
                      </a:cubicBezTo>
                      <a:cubicBezTo>
                        <a:pt x="170" y="101"/>
                        <a:pt x="163" y="107"/>
                        <a:pt x="161" y="110"/>
                      </a:cubicBezTo>
                      <a:cubicBezTo>
                        <a:pt x="157" y="118"/>
                        <a:pt x="147" y="121"/>
                        <a:pt x="141" y="117"/>
                      </a:cubicBezTo>
                      <a:cubicBezTo>
                        <a:pt x="134" y="111"/>
                        <a:pt x="135" y="90"/>
                        <a:pt x="143" y="84"/>
                      </a:cubicBezTo>
                      <a:cubicBezTo>
                        <a:pt x="146" y="81"/>
                        <a:pt x="149" y="77"/>
                        <a:pt x="149" y="76"/>
                      </a:cubicBezTo>
                      <a:cubicBezTo>
                        <a:pt x="149" y="72"/>
                        <a:pt x="138" y="82"/>
                        <a:pt x="107" y="113"/>
                      </a:cubicBezTo>
                      <a:cubicBezTo>
                        <a:pt x="77" y="143"/>
                        <a:pt x="68" y="147"/>
                        <a:pt x="58"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89" name="Freeform 73">
                  <a:extLst>
                    <a:ext uri="{FF2B5EF4-FFF2-40B4-BE49-F238E27FC236}">
                      <a16:creationId xmlns:a16="http://schemas.microsoft.com/office/drawing/2014/main" id="{6B175A6D-E9E7-E343-8D59-7A3BEC57EF9A}"/>
                    </a:ext>
                  </a:extLst>
                </p:cNvPr>
                <p:cNvSpPr>
                  <a:spLocks/>
                </p:cNvSpPr>
                <p:nvPr/>
              </p:nvSpPr>
              <p:spPr bwMode="auto">
                <a:xfrm>
                  <a:off x="5424488" y="2744788"/>
                  <a:ext cx="139700" cy="115888"/>
                </a:xfrm>
                <a:custGeom>
                  <a:avLst/>
                  <a:gdLst>
                    <a:gd name="T0" fmla="*/ 56 w 115"/>
                    <a:gd name="T1" fmla="*/ 90 h 96"/>
                    <a:gd name="T2" fmla="*/ 37 w 115"/>
                    <a:gd name="T3" fmla="*/ 68 h 96"/>
                    <a:gd name="T4" fmla="*/ 30 w 115"/>
                    <a:gd name="T5" fmla="*/ 48 h 96"/>
                    <a:gd name="T6" fmla="*/ 24 w 115"/>
                    <a:gd name="T7" fmla="*/ 40 h 96"/>
                    <a:gd name="T8" fmla="*/ 14 w 115"/>
                    <a:gd name="T9" fmla="*/ 0 h 96"/>
                    <a:gd name="T10" fmla="*/ 30 w 115"/>
                    <a:gd name="T11" fmla="*/ 16 h 96"/>
                    <a:gd name="T12" fmla="*/ 40 w 115"/>
                    <a:gd name="T13" fmla="*/ 17 h 96"/>
                    <a:gd name="T14" fmla="*/ 112 w 115"/>
                    <a:gd name="T15" fmla="*/ 14 h 96"/>
                    <a:gd name="T16" fmla="*/ 113 w 115"/>
                    <a:gd name="T17" fmla="*/ 29 h 96"/>
                    <a:gd name="T18" fmla="*/ 109 w 115"/>
                    <a:gd name="T19" fmla="*/ 48 h 96"/>
                    <a:gd name="T20" fmla="*/ 95 w 115"/>
                    <a:gd name="T21" fmla="*/ 88 h 96"/>
                    <a:gd name="T22" fmla="*/ 56 w 115"/>
                    <a:gd name="T23"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96">
                      <a:moveTo>
                        <a:pt x="56" y="90"/>
                      </a:moveTo>
                      <a:cubicBezTo>
                        <a:pt x="46" y="86"/>
                        <a:pt x="42" y="82"/>
                        <a:pt x="37" y="68"/>
                      </a:cubicBezTo>
                      <a:cubicBezTo>
                        <a:pt x="33" y="59"/>
                        <a:pt x="30" y="50"/>
                        <a:pt x="30" y="48"/>
                      </a:cubicBezTo>
                      <a:cubicBezTo>
                        <a:pt x="30" y="46"/>
                        <a:pt x="27" y="42"/>
                        <a:pt x="24" y="40"/>
                      </a:cubicBezTo>
                      <a:cubicBezTo>
                        <a:pt x="7" y="30"/>
                        <a:pt x="0" y="0"/>
                        <a:pt x="14" y="0"/>
                      </a:cubicBezTo>
                      <a:cubicBezTo>
                        <a:pt x="21" y="0"/>
                        <a:pt x="30" y="10"/>
                        <a:pt x="30" y="16"/>
                      </a:cubicBezTo>
                      <a:cubicBezTo>
                        <a:pt x="30" y="19"/>
                        <a:pt x="33" y="19"/>
                        <a:pt x="40" y="17"/>
                      </a:cubicBezTo>
                      <a:cubicBezTo>
                        <a:pt x="53" y="15"/>
                        <a:pt x="107" y="12"/>
                        <a:pt x="112" y="14"/>
                      </a:cubicBezTo>
                      <a:cubicBezTo>
                        <a:pt x="115" y="15"/>
                        <a:pt x="115" y="18"/>
                        <a:pt x="113" y="29"/>
                      </a:cubicBezTo>
                      <a:cubicBezTo>
                        <a:pt x="111" y="36"/>
                        <a:pt x="109" y="45"/>
                        <a:pt x="109" y="48"/>
                      </a:cubicBezTo>
                      <a:cubicBezTo>
                        <a:pt x="104" y="72"/>
                        <a:pt x="100" y="84"/>
                        <a:pt x="95" y="88"/>
                      </a:cubicBezTo>
                      <a:cubicBezTo>
                        <a:pt x="87" y="96"/>
                        <a:pt x="70" y="96"/>
                        <a:pt x="56"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90" name="Freeform 74">
                  <a:extLst>
                    <a:ext uri="{FF2B5EF4-FFF2-40B4-BE49-F238E27FC236}">
                      <a16:creationId xmlns:a16="http://schemas.microsoft.com/office/drawing/2014/main" id="{0B62D471-9559-A046-8D32-B0F1111E100A}"/>
                    </a:ext>
                  </a:extLst>
                </p:cNvPr>
                <p:cNvSpPr>
                  <a:spLocks/>
                </p:cNvSpPr>
                <p:nvPr/>
              </p:nvSpPr>
              <p:spPr bwMode="auto">
                <a:xfrm>
                  <a:off x="5495926" y="2684463"/>
                  <a:ext cx="85725" cy="65088"/>
                </a:xfrm>
                <a:custGeom>
                  <a:avLst/>
                  <a:gdLst>
                    <a:gd name="T0" fmla="*/ 52 w 72"/>
                    <a:gd name="T1" fmla="*/ 50 h 53"/>
                    <a:gd name="T2" fmla="*/ 43 w 72"/>
                    <a:gd name="T3" fmla="*/ 43 h 53"/>
                    <a:gd name="T4" fmla="*/ 29 w 72"/>
                    <a:gd name="T5" fmla="*/ 34 h 53"/>
                    <a:gd name="T6" fmla="*/ 15 w 72"/>
                    <a:gd name="T7" fmla="*/ 29 h 53"/>
                    <a:gd name="T8" fmla="*/ 5 w 72"/>
                    <a:gd name="T9" fmla="*/ 28 h 53"/>
                    <a:gd name="T10" fmla="*/ 31 w 72"/>
                    <a:gd name="T11" fmla="*/ 5 h 53"/>
                    <a:gd name="T12" fmla="*/ 39 w 72"/>
                    <a:gd name="T13" fmla="*/ 3 h 53"/>
                    <a:gd name="T14" fmla="*/ 69 w 72"/>
                    <a:gd name="T15" fmla="*/ 4 h 53"/>
                    <a:gd name="T16" fmla="*/ 56 w 72"/>
                    <a:gd name="T17" fmla="*/ 53 h 53"/>
                    <a:gd name="T18" fmla="*/ 52 w 72"/>
                    <a:gd name="T19"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53">
                      <a:moveTo>
                        <a:pt x="52" y="50"/>
                      </a:moveTo>
                      <a:cubicBezTo>
                        <a:pt x="52" y="48"/>
                        <a:pt x="48" y="45"/>
                        <a:pt x="43" y="43"/>
                      </a:cubicBezTo>
                      <a:cubicBezTo>
                        <a:pt x="38" y="41"/>
                        <a:pt x="32" y="37"/>
                        <a:pt x="29" y="34"/>
                      </a:cubicBezTo>
                      <a:cubicBezTo>
                        <a:pt x="25" y="29"/>
                        <a:pt x="21" y="28"/>
                        <a:pt x="15" y="29"/>
                      </a:cubicBezTo>
                      <a:cubicBezTo>
                        <a:pt x="10" y="30"/>
                        <a:pt x="6" y="30"/>
                        <a:pt x="5" y="28"/>
                      </a:cubicBezTo>
                      <a:cubicBezTo>
                        <a:pt x="0" y="20"/>
                        <a:pt x="23" y="0"/>
                        <a:pt x="31" y="5"/>
                      </a:cubicBezTo>
                      <a:cubicBezTo>
                        <a:pt x="33" y="6"/>
                        <a:pt x="36" y="5"/>
                        <a:pt x="39" y="3"/>
                      </a:cubicBezTo>
                      <a:cubicBezTo>
                        <a:pt x="43" y="0"/>
                        <a:pt x="66" y="0"/>
                        <a:pt x="69" y="4"/>
                      </a:cubicBezTo>
                      <a:cubicBezTo>
                        <a:pt x="72" y="7"/>
                        <a:pt x="60" y="53"/>
                        <a:pt x="56" y="53"/>
                      </a:cubicBezTo>
                      <a:cubicBezTo>
                        <a:pt x="54" y="53"/>
                        <a:pt x="52" y="51"/>
                        <a:pt x="5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191" name="Group 190">
              <a:extLst>
                <a:ext uri="{FF2B5EF4-FFF2-40B4-BE49-F238E27FC236}">
                  <a16:creationId xmlns:a16="http://schemas.microsoft.com/office/drawing/2014/main" id="{83C9C4A0-C4F7-8847-9296-70361A187439}"/>
                </a:ext>
              </a:extLst>
            </p:cNvPr>
            <p:cNvGrpSpPr/>
            <p:nvPr/>
          </p:nvGrpSpPr>
          <p:grpSpPr>
            <a:xfrm>
              <a:off x="3947243" y="793735"/>
              <a:ext cx="3092922" cy="3368470"/>
              <a:chOff x="4914901" y="2055813"/>
              <a:chExt cx="2382838" cy="2847975"/>
            </a:xfrm>
            <a:solidFill>
              <a:schemeClr val="bg1">
                <a:lumMod val="75000"/>
              </a:schemeClr>
            </a:solidFill>
          </p:grpSpPr>
          <p:sp>
            <p:nvSpPr>
              <p:cNvPr id="192" name="Freeform 99">
                <a:extLst>
                  <a:ext uri="{FF2B5EF4-FFF2-40B4-BE49-F238E27FC236}">
                    <a16:creationId xmlns:a16="http://schemas.microsoft.com/office/drawing/2014/main" id="{33FD0AF4-07E8-C648-B7F5-A80EE96836D6}"/>
                  </a:ext>
                </a:extLst>
              </p:cNvPr>
              <p:cNvSpPr>
                <a:spLocks/>
              </p:cNvSpPr>
              <p:nvPr/>
            </p:nvSpPr>
            <p:spPr bwMode="auto">
              <a:xfrm>
                <a:off x="5868988" y="2720975"/>
                <a:ext cx="95250" cy="133350"/>
              </a:xfrm>
              <a:custGeom>
                <a:avLst/>
                <a:gdLst>
                  <a:gd name="T0" fmla="*/ 33 w 78"/>
                  <a:gd name="T1" fmla="*/ 104 h 110"/>
                  <a:gd name="T2" fmla="*/ 21 w 78"/>
                  <a:gd name="T3" fmla="*/ 82 h 110"/>
                  <a:gd name="T4" fmla="*/ 14 w 78"/>
                  <a:gd name="T5" fmla="*/ 66 h 110"/>
                  <a:gd name="T6" fmla="*/ 2 w 78"/>
                  <a:gd name="T7" fmla="*/ 26 h 110"/>
                  <a:gd name="T8" fmla="*/ 24 w 78"/>
                  <a:gd name="T9" fmla="*/ 3 h 110"/>
                  <a:gd name="T10" fmla="*/ 49 w 78"/>
                  <a:gd name="T11" fmla="*/ 17 h 110"/>
                  <a:gd name="T12" fmla="*/ 69 w 78"/>
                  <a:gd name="T13" fmla="*/ 29 h 110"/>
                  <a:gd name="T14" fmla="*/ 78 w 78"/>
                  <a:gd name="T15" fmla="*/ 66 h 110"/>
                  <a:gd name="T16" fmla="*/ 78 w 78"/>
                  <a:gd name="T17" fmla="*/ 87 h 110"/>
                  <a:gd name="T18" fmla="*/ 64 w 78"/>
                  <a:gd name="T19" fmla="*/ 98 h 110"/>
                  <a:gd name="T20" fmla="*/ 33 w 78"/>
                  <a:gd name="T2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110">
                    <a:moveTo>
                      <a:pt x="33" y="104"/>
                    </a:moveTo>
                    <a:cubicBezTo>
                      <a:pt x="23" y="100"/>
                      <a:pt x="18" y="91"/>
                      <a:pt x="21" y="82"/>
                    </a:cubicBezTo>
                    <a:cubicBezTo>
                      <a:pt x="22" y="79"/>
                      <a:pt x="19" y="72"/>
                      <a:pt x="14" y="66"/>
                    </a:cubicBezTo>
                    <a:cubicBezTo>
                      <a:pt x="2" y="53"/>
                      <a:pt x="0" y="45"/>
                      <a:pt x="2" y="26"/>
                    </a:cubicBezTo>
                    <a:cubicBezTo>
                      <a:pt x="4" y="10"/>
                      <a:pt x="14" y="0"/>
                      <a:pt x="24" y="3"/>
                    </a:cubicBezTo>
                    <a:cubicBezTo>
                      <a:pt x="28" y="4"/>
                      <a:pt x="39" y="10"/>
                      <a:pt x="49" y="17"/>
                    </a:cubicBezTo>
                    <a:cubicBezTo>
                      <a:pt x="59" y="23"/>
                      <a:pt x="68" y="29"/>
                      <a:pt x="69" y="29"/>
                    </a:cubicBezTo>
                    <a:cubicBezTo>
                      <a:pt x="74" y="29"/>
                      <a:pt x="78" y="46"/>
                      <a:pt x="78" y="66"/>
                    </a:cubicBezTo>
                    <a:cubicBezTo>
                      <a:pt x="78" y="87"/>
                      <a:pt x="78" y="87"/>
                      <a:pt x="78" y="87"/>
                    </a:cubicBezTo>
                    <a:cubicBezTo>
                      <a:pt x="64" y="98"/>
                      <a:pt x="64" y="98"/>
                      <a:pt x="64" y="98"/>
                    </a:cubicBezTo>
                    <a:cubicBezTo>
                      <a:pt x="48" y="110"/>
                      <a:pt x="47" y="110"/>
                      <a:pt x="3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nvGrpSpPr>
              <p:cNvPr id="193" name="Group 192">
                <a:extLst>
                  <a:ext uri="{FF2B5EF4-FFF2-40B4-BE49-F238E27FC236}">
                    <a16:creationId xmlns:a16="http://schemas.microsoft.com/office/drawing/2014/main" id="{C285566D-25EC-924D-B4AE-9C84C1B9B125}"/>
                  </a:ext>
                </a:extLst>
              </p:cNvPr>
              <p:cNvGrpSpPr/>
              <p:nvPr/>
            </p:nvGrpSpPr>
            <p:grpSpPr>
              <a:xfrm>
                <a:off x="4914901" y="2055813"/>
                <a:ext cx="2382838" cy="2847975"/>
                <a:chOff x="4914901" y="2055813"/>
                <a:chExt cx="2382838" cy="2847975"/>
              </a:xfrm>
              <a:grpFill/>
            </p:grpSpPr>
            <p:sp>
              <p:nvSpPr>
                <p:cNvPr id="194" name="Freeform 75">
                  <a:extLst>
                    <a:ext uri="{FF2B5EF4-FFF2-40B4-BE49-F238E27FC236}">
                      <a16:creationId xmlns:a16="http://schemas.microsoft.com/office/drawing/2014/main" id="{260ADC62-54CF-A742-B1EB-8D392A4100E6}"/>
                    </a:ext>
                  </a:extLst>
                </p:cNvPr>
                <p:cNvSpPr>
                  <a:spLocks/>
                </p:cNvSpPr>
                <p:nvPr/>
              </p:nvSpPr>
              <p:spPr bwMode="auto">
                <a:xfrm>
                  <a:off x="5070476" y="3322638"/>
                  <a:ext cx="627063" cy="603250"/>
                </a:xfrm>
                <a:custGeom>
                  <a:avLst/>
                  <a:gdLst>
                    <a:gd name="T0" fmla="*/ 418 w 519"/>
                    <a:gd name="T1" fmla="*/ 496 h 500"/>
                    <a:gd name="T2" fmla="*/ 364 w 519"/>
                    <a:gd name="T3" fmla="*/ 465 h 500"/>
                    <a:gd name="T4" fmla="*/ 343 w 519"/>
                    <a:gd name="T5" fmla="*/ 451 h 500"/>
                    <a:gd name="T6" fmla="*/ 330 w 519"/>
                    <a:gd name="T7" fmla="*/ 441 h 500"/>
                    <a:gd name="T8" fmla="*/ 329 w 519"/>
                    <a:gd name="T9" fmla="*/ 433 h 500"/>
                    <a:gd name="T10" fmla="*/ 313 w 519"/>
                    <a:gd name="T11" fmla="*/ 434 h 500"/>
                    <a:gd name="T12" fmla="*/ 274 w 519"/>
                    <a:gd name="T13" fmla="*/ 452 h 500"/>
                    <a:gd name="T14" fmla="*/ 251 w 519"/>
                    <a:gd name="T15" fmla="*/ 458 h 500"/>
                    <a:gd name="T16" fmla="*/ 181 w 519"/>
                    <a:gd name="T17" fmla="*/ 467 h 500"/>
                    <a:gd name="T18" fmla="*/ 96 w 519"/>
                    <a:gd name="T19" fmla="*/ 452 h 500"/>
                    <a:gd name="T20" fmla="*/ 94 w 519"/>
                    <a:gd name="T21" fmla="*/ 436 h 500"/>
                    <a:gd name="T22" fmla="*/ 92 w 519"/>
                    <a:gd name="T23" fmla="*/ 405 h 500"/>
                    <a:gd name="T24" fmla="*/ 68 w 519"/>
                    <a:gd name="T25" fmla="*/ 374 h 500"/>
                    <a:gd name="T26" fmla="*/ 13 w 519"/>
                    <a:gd name="T27" fmla="*/ 335 h 500"/>
                    <a:gd name="T28" fmla="*/ 12 w 519"/>
                    <a:gd name="T29" fmla="*/ 330 h 500"/>
                    <a:gd name="T30" fmla="*/ 6 w 519"/>
                    <a:gd name="T31" fmla="*/ 303 h 500"/>
                    <a:gd name="T32" fmla="*/ 0 w 519"/>
                    <a:gd name="T33" fmla="*/ 276 h 500"/>
                    <a:gd name="T34" fmla="*/ 134 w 519"/>
                    <a:gd name="T35" fmla="*/ 314 h 500"/>
                    <a:gd name="T36" fmla="*/ 230 w 519"/>
                    <a:gd name="T37" fmla="*/ 341 h 500"/>
                    <a:gd name="T38" fmla="*/ 266 w 519"/>
                    <a:gd name="T39" fmla="*/ 203 h 500"/>
                    <a:gd name="T40" fmla="*/ 301 w 519"/>
                    <a:gd name="T41" fmla="*/ 61 h 500"/>
                    <a:gd name="T42" fmla="*/ 315 w 519"/>
                    <a:gd name="T43" fmla="*/ 87 h 500"/>
                    <a:gd name="T44" fmla="*/ 326 w 519"/>
                    <a:gd name="T45" fmla="*/ 148 h 500"/>
                    <a:gd name="T46" fmla="*/ 339 w 519"/>
                    <a:gd name="T47" fmla="*/ 182 h 500"/>
                    <a:gd name="T48" fmla="*/ 344 w 519"/>
                    <a:gd name="T49" fmla="*/ 153 h 500"/>
                    <a:gd name="T50" fmla="*/ 341 w 519"/>
                    <a:gd name="T51" fmla="*/ 92 h 500"/>
                    <a:gd name="T52" fmla="*/ 340 w 519"/>
                    <a:gd name="T53" fmla="*/ 54 h 500"/>
                    <a:gd name="T54" fmla="*/ 350 w 519"/>
                    <a:gd name="T55" fmla="*/ 44 h 500"/>
                    <a:gd name="T56" fmla="*/ 372 w 519"/>
                    <a:gd name="T57" fmla="*/ 36 h 500"/>
                    <a:gd name="T58" fmla="*/ 391 w 519"/>
                    <a:gd name="T59" fmla="*/ 48 h 500"/>
                    <a:gd name="T60" fmla="*/ 394 w 519"/>
                    <a:gd name="T61" fmla="*/ 48 h 500"/>
                    <a:gd name="T62" fmla="*/ 386 w 519"/>
                    <a:gd name="T63" fmla="*/ 31 h 500"/>
                    <a:gd name="T64" fmla="*/ 411 w 519"/>
                    <a:gd name="T65" fmla="*/ 3 h 500"/>
                    <a:gd name="T66" fmla="*/ 452 w 519"/>
                    <a:gd name="T67" fmla="*/ 23 h 500"/>
                    <a:gd name="T68" fmla="*/ 439 w 519"/>
                    <a:gd name="T69" fmla="*/ 77 h 500"/>
                    <a:gd name="T70" fmla="*/ 422 w 519"/>
                    <a:gd name="T71" fmla="*/ 98 h 500"/>
                    <a:gd name="T72" fmla="*/ 423 w 519"/>
                    <a:gd name="T73" fmla="*/ 136 h 500"/>
                    <a:gd name="T74" fmla="*/ 433 w 519"/>
                    <a:gd name="T75" fmla="*/ 223 h 500"/>
                    <a:gd name="T76" fmla="*/ 430 w 519"/>
                    <a:gd name="T77" fmla="*/ 252 h 500"/>
                    <a:gd name="T78" fmla="*/ 424 w 519"/>
                    <a:gd name="T79" fmla="*/ 279 h 500"/>
                    <a:gd name="T80" fmla="*/ 474 w 519"/>
                    <a:gd name="T81" fmla="*/ 345 h 500"/>
                    <a:gd name="T82" fmla="*/ 512 w 519"/>
                    <a:gd name="T83" fmla="*/ 413 h 500"/>
                    <a:gd name="T84" fmla="*/ 491 w 519"/>
                    <a:gd name="T85" fmla="*/ 420 h 500"/>
                    <a:gd name="T86" fmla="*/ 471 w 519"/>
                    <a:gd name="T87" fmla="*/ 415 h 500"/>
                    <a:gd name="T88" fmla="*/ 464 w 519"/>
                    <a:gd name="T89" fmla="*/ 413 h 500"/>
                    <a:gd name="T90" fmla="*/ 468 w 519"/>
                    <a:gd name="T91" fmla="*/ 439 h 500"/>
                    <a:gd name="T92" fmla="*/ 456 w 519"/>
                    <a:gd name="T93" fmla="*/ 494 h 500"/>
                    <a:gd name="T94" fmla="*/ 418 w 519"/>
                    <a:gd name="T95" fmla="*/ 49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9" h="500">
                      <a:moveTo>
                        <a:pt x="418" y="496"/>
                      </a:moveTo>
                      <a:cubicBezTo>
                        <a:pt x="403" y="492"/>
                        <a:pt x="380" y="479"/>
                        <a:pt x="364" y="465"/>
                      </a:cubicBezTo>
                      <a:cubicBezTo>
                        <a:pt x="359" y="460"/>
                        <a:pt x="350" y="454"/>
                        <a:pt x="343" y="451"/>
                      </a:cubicBezTo>
                      <a:cubicBezTo>
                        <a:pt x="336" y="448"/>
                        <a:pt x="330" y="444"/>
                        <a:pt x="330" y="441"/>
                      </a:cubicBezTo>
                      <a:cubicBezTo>
                        <a:pt x="330" y="439"/>
                        <a:pt x="329" y="436"/>
                        <a:pt x="329" y="433"/>
                      </a:cubicBezTo>
                      <a:cubicBezTo>
                        <a:pt x="328" y="427"/>
                        <a:pt x="316" y="427"/>
                        <a:pt x="313" y="434"/>
                      </a:cubicBezTo>
                      <a:cubicBezTo>
                        <a:pt x="311" y="443"/>
                        <a:pt x="295" y="450"/>
                        <a:pt x="274" y="452"/>
                      </a:cubicBezTo>
                      <a:cubicBezTo>
                        <a:pt x="263" y="453"/>
                        <a:pt x="253" y="455"/>
                        <a:pt x="251" y="458"/>
                      </a:cubicBezTo>
                      <a:cubicBezTo>
                        <a:pt x="242" y="467"/>
                        <a:pt x="225" y="469"/>
                        <a:pt x="181" y="467"/>
                      </a:cubicBezTo>
                      <a:cubicBezTo>
                        <a:pt x="116" y="464"/>
                        <a:pt x="96" y="460"/>
                        <a:pt x="96" y="452"/>
                      </a:cubicBezTo>
                      <a:cubicBezTo>
                        <a:pt x="96" y="450"/>
                        <a:pt x="95" y="443"/>
                        <a:pt x="94" y="436"/>
                      </a:cubicBezTo>
                      <a:cubicBezTo>
                        <a:pt x="94" y="429"/>
                        <a:pt x="93" y="415"/>
                        <a:pt x="92" y="405"/>
                      </a:cubicBezTo>
                      <a:cubicBezTo>
                        <a:pt x="90" y="384"/>
                        <a:pt x="85" y="377"/>
                        <a:pt x="68" y="374"/>
                      </a:cubicBezTo>
                      <a:cubicBezTo>
                        <a:pt x="50" y="371"/>
                        <a:pt x="13" y="345"/>
                        <a:pt x="13" y="335"/>
                      </a:cubicBezTo>
                      <a:cubicBezTo>
                        <a:pt x="13" y="334"/>
                        <a:pt x="12" y="331"/>
                        <a:pt x="12" y="330"/>
                      </a:cubicBezTo>
                      <a:cubicBezTo>
                        <a:pt x="12" y="329"/>
                        <a:pt x="9" y="317"/>
                        <a:pt x="6" y="303"/>
                      </a:cubicBezTo>
                      <a:cubicBezTo>
                        <a:pt x="3" y="290"/>
                        <a:pt x="1" y="278"/>
                        <a:pt x="0" y="276"/>
                      </a:cubicBezTo>
                      <a:cubicBezTo>
                        <a:pt x="0" y="274"/>
                        <a:pt x="1" y="274"/>
                        <a:pt x="134" y="314"/>
                      </a:cubicBezTo>
                      <a:cubicBezTo>
                        <a:pt x="186" y="329"/>
                        <a:pt x="230" y="342"/>
                        <a:pt x="230" y="341"/>
                      </a:cubicBezTo>
                      <a:cubicBezTo>
                        <a:pt x="231" y="340"/>
                        <a:pt x="247" y="278"/>
                        <a:pt x="266" y="203"/>
                      </a:cubicBezTo>
                      <a:cubicBezTo>
                        <a:pt x="284" y="127"/>
                        <a:pt x="301" y="64"/>
                        <a:pt x="301" y="61"/>
                      </a:cubicBezTo>
                      <a:cubicBezTo>
                        <a:pt x="302" y="59"/>
                        <a:pt x="308" y="70"/>
                        <a:pt x="315" y="87"/>
                      </a:cubicBezTo>
                      <a:cubicBezTo>
                        <a:pt x="327" y="117"/>
                        <a:pt x="328" y="119"/>
                        <a:pt x="326" y="148"/>
                      </a:cubicBezTo>
                      <a:cubicBezTo>
                        <a:pt x="325" y="183"/>
                        <a:pt x="328" y="193"/>
                        <a:pt x="339" y="182"/>
                      </a:cubicBezTo>
                      <a:cubicBezTo>
                        <a:pt x="344" y="177"/>
                        <a:pt x="345" y="173"/>
                        <a:pt x="344" y="153"/>
                      </a:cubicBezTo>
                      <a:cubicBezTo>
                        <a:pt x="343" y="141"/>
                        <a:pt x="342" y="113"/>
                        <a:pt x="341" y="92"/>
                      </a:cubicBezTo>
                      <a:cubicBezTo>
                        <a:pt x="340" y="54"/>
                        <a:pt x="340" y="54"/>
                        <a:pt x="340" y="54"/>
                      </a:cubicBezTo>
                      <a:cubicBezTo>
                        <a:pt x="350" y="44"/>
                        <a:pt x="350" y="44"/>
                        <a:pt x="350" y="44"/>
                      </a:cubicBezTo>
                      <a:cubicBezTo>
                        <a:pt x="359" y="34"/>
                        <a:pt x="360" y="34"/>
                        <a:pt x="372" y="36"/>
                      </a:cubicBezTo>
                      <a:cubicBezTo>
                        <a:pt x="379" y="38"/>
                        <a:pt x="387" y="43"/>
                        <a:pt x="391" y="48"/>
                      </a:cubicBezTo>
                      <a:cubicBezTo>
                        <a:pt x="398" y="56"/>
                        <a:pt x="398" y="56"/>
                        <a:pt x="394" y="48"/>
                      </a:cubicBezTo>
                      <a:cubicBezTo>
                        <a:pt x="391" y="44"/>
                        <a:pt x="388" y="36"/>
                        <a:pt x="386" y="31"/>
                      </a:cubicBezTo>
                      <a:cubicBezTo>
                        <a:pt x="382" y="18"/>
                        <a:pt x="392" y="7"/>
                        <a:pt x="411" y="3"/>
                      </a:cubicBezTo>
                      <a:cubicBezTo>
                        <a:pt x="427" y="0"/>
                        <a:pt x="439" y="6"/>
                        <a:pt x="452" y="23"/>
                      </a:cubicBezTo>
                      <a:cubicBezTo>
                        <a:pt x="464" y="38"/>
                        <a:pt x="461" y="51"/>
                        <a:pt x="439" y="77"/>
                      </a:cubicBezTo>
                      <a:cubicBezTo>
                        <a:pt x="422" y="98"/>
                        <a:pt x="422" y="98"/>
                        <a:pt x="422" y="98"/>
                      </a:cubicBezTo>
                      <a:cubicBezTo>
                        <a:pt x="423" y="136"/>
                        <a:pt x="423" y="136"/>
                        <a:pt x="423" y="136"/>
                      </a:cubicBezTo>
                      <a:cubicBezTo>
                        <a:pt x="424" y="180"/>
                        <a:pt x="427" y="205"/>
                        <a:pt x="433" y="223"/>
                      </a:cubicBezTo>
                      <a:cubicBezTo>
                        <a:pt x="437" y="234"/>
                        <a:pt x="436" y="237"/>
                        <a:pt x="430" y="252"/>
                      </a:cubicBezTo>
                      <a:cubicBezTo>
                        <a:pt x="424" y="264"/>
                        <a:pt x="423" y="271"/>
                        <a:pt x="424" y="279"/>
                      </a:cubicBezTo>
                      <a:cubicBezTo>
                        <a:pt x="427" y="296"/>
                        <a:pt x="446" y="322"/>
                        <a:pt x="474" y="345"/>
                      </a:cubicBezTo>
                      <a:cubicBezTo>
                        <a:pt x="507" y="373"/>
                        <a:pt x="519" y="393"/>
                        <a:pt x="512" y="413"/>
                      </a:cubicBezTo>
                      <a:cubicBezTo>
                        <a:pt x="509" y="422"/>
                        <a:pt x="508" y="422"/>
                        <a:pt x="491" y="420"/>
                      </a:cubicBezTo>
                      <a:cubicBezTo>
                        <a:pt x="482" y="419"/>
                        <a:pt x="472" y="417"/>
                        <a:pt x="471" y="415"/>
                      </a:cubicBezTo>
                      <a:cubicBezTo>
                        <a:pt x="469" y="414"/>
                        <a:pt x="466" y="413"/>
                        <a:pt x="464" y="413"/>
                      </a:cubicBezTo>
                      <a:cubicBezTo>
                        <a:pt x="456" y="413"/>
                        <a:pt x="457" y="423"/>
                        <a:pt x="468" y="439"/>
                      </a:cubicBezTo>
                      <a:cubicBezTo>
                        <a:pt x="485" y="465"/>
                        <a:pt x="481" y="482"/>
                        <a:pt x="456" y="494"/>
                      </a:cubicBezTo>
                      <a:cubicBezTo>
                        <a:pt x="445" y="499"/>
                        <a:pt x="434" y="500"/>
                        <a:pt x="418" y="4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95" name="Freeform 77">
                  <a:extLst>
                    <a:ext uri="{FF2B5EF4-FFF2-40B4-BE49-F238E27FC236}">
                      <a16:creationId xmlns:a16="http://schemas.microsoft.com/office/drawing/2014/main" id="{81DBB615-7D5A-E949-9B97-A82610B46881}"/>
                    </a:ext>
                  </a:extLst>
                </p:cNvPr>
                <p:cNvSpPr>
                  <a:spLocks/>
                </p:cNvSpPr>
                <p:nvPr/>
              </p:nvSpPr>
              <p:spPr bwMode="auto">
                <a:xfrm>
                  <a:off x="4914901" y="3582988"/>
                  <a:ext cx="1562100" cy="1320800"/>
                </a:xfrm>
                <a:custGeom>
                  <a:avLst/>
                  <a:gdLst>
                    <a:gd name="T0" fmla="*/ 709 w 1294"/>
                    <a:gd name="T1" fmla="*/ 1086 h 1094"/>
                    <a:gd name="T2" fmla="*/ 635 w 1294"/>
                    <a:gd name="T3" fmla="*/ 1077 h 1094"/>
                    <a:gd name="T4" fmla="*/ 488 w 1294"/>
                    <a:gd name="T5" fmla="*/ 1057 h 1094"/>
                    <a:gd name="T6" fmla="*/ 498 w 1294"/>
                    <a:gd name="T7" fmla="*/ 961 h 1094"/>
                    <a:gd name="T8" fmla="*/ 510 w 1294"/>
                    <a:gd name="T9" fmla="*/ 829 h 1094"/>
                    <a:gd name="T10" fmla="*/ 525 w 1294"/>
                    <a:gd name="T11" fmla="*/ 675 h 1094"/>
                    <a:gd name="T12" fmla="*/ 319 w 1294"/>
                    <a:gd name="T13" fmla="*/ 559 h 1094"/>
                    <a:gd name="T14" fmla="*/ 231 w 1294"/>
                    <a:gd name="T15" fmla="*/ 481 h 1094"/>
                    <a:gd name="T16" fmla="*/ 98 w 1294"/>
                    <a:gd name="T17" fmla="*/ 340 h 1094"/>
                    <a:gd name="T18" fmla="*/ 42 w 1294"/>
                    <a:gd name="T19" fmla="*/ 86 h 1094"/>
                    <a:gd name="T20" fmla="*/ 148 w 1294"/>
                    <a:gd name="T21" fmla="*/ 166 h 1094"/>
                    <a:gd name="T22" fmla="*/ 206 w 1294"/>
                    <a:gd name="T23" fmla="*/ 236 h 1094"/>
                    <a:gd name="T24" fmla="*/ 158 w 1294"/>
                    <a:gd name="T25" fmla="*/ 279 h 1094"/>
                    <a:gd name="T26" fmla="*/ 304 w 1294"/>
                    <a:gd name="T27" fmla="*/ 304 h 1094"/>
                    <a:gd name="T28" fmla="*/ 371 w 1294"/>
                    <a:gd name="T29" fmla="*/ 398 h 1094"/>
                    <a:gd name="T30" fmla="*/ 372 w 1294"/>
                    <a:gd name="T31" fmla="*/ 336 h 1094"/>
                    <a:gd name="T32" fmla="*/ 427 w 1294"/>
                    <a:gd name="T33" fmla="*/ 298 h 1094"/>
                    <a:gd name="T34" fmla="*/ 402 w 1294"/>
                    <a:gd name="T35" fmla="*/ 259 h 1094"/>
                    <a:gd name="T36" fmla="*/ 473 w 1294"/>
                    <a:gd name="T37" fmla="*/ 275 h 1094"/>
                    <a:gd name="T38" fmla="*/ 529 w 1294"/>
                    <a:gd name="T39" fmla="*/ 334 h 1094"/>
                    <a:gd name="T40" fmla="*/ 564 w 1294"/>
                    <a:gd name="T41" fmla="*/ 375 h 1094"/>
                    <a:gd name="T42" fmla="*/ 664 w 1294"/>
                    <a:gd name="T43" fmla="*/ 385 h 1094"/>
                    <a:gd name="T44" fmla="*/ 692 w 1294"/>
                    <a:gd name="T45" fmla="*/ 356 h 1094"/>
                    <a:gd name="T46" fmla="*/ 769 w 1294"/>
                    <a:gd name="T47" fmla="*/ 350 h 1094"/>
                    <a:gd name="T48" fmla="*/ 775 w 1294"/>
                    <a:gd name="T49" fmla="*/ 428 h 1094"/>
                    <a:gd name="T50" fmla="*/ 792 w 1294"/>
                    <a:gd name="T51" fmla="*/ 442 h 1094"/>
                    <a:gd name="T52" fmla="*/ 799 w 1294"/>
                    <a:gd name="T53" fmla="*/ 369 h 1094"/>
                    <a:gd name="T54" fmla="*/ 845 w 1294"/>
                    <a:gd name="T55" fmla="*/ 294 h 1094"/>
                    <a:gd name="T56" fmla="*/ 787 w 1294"/>
                    <a:gd name="T57" fmla="*/ 209 h 1094"/>
                    <a:gd name="T58" fmla="*/ 775 w 1294"/>
                    <a:gd name="T59" fmla="*/ 125 h 1094"/>
                    <a:gd name="T60" fmla="*/ 791 w 1294"/>
                    <a:gd name="T61" fmla="*/ 65 h 1094"/>
                    <a:gd name="T62" fmla="*/ 841 w 1294"/>
                    <a:gd name="T63" fmla="*/ 4 h 1094"/>
                    <a:gd name="T64" fmla="*/ 895 w 1294"/>
                    <a:gd name="T65" fmla="*/ 88 h 1094"/>
                    <a:gd name="T66" fmla="*/ 912 w 1294"/>
                    <a:gd name="T67" fmla="*/ 191 h 1094"/>
                    <a:gd name="T68" fmla="*/ 930 w 1294"/>
                    <a:gd name="T69" fmla="*/ 233 h 1094"/>
                    <a:gd name="T70" fmla="*/ 965 w 1294"/>
                    <a:gd name="T71" fmla="*/ 257 h 1094"/>
                    <a:gd name="T72" fmla="*/ 979 w 1294"/>
                    <a:gd name="T73" fmla="*/ 315 h 1094"/>
                    <a:gd name="T74" fmla="*/ 1030 w 1294"/>
                    <a:gd name="T75" fmla="*/ 286 h 1094"/>
                    <a:gd name="T76" fmla="*/ 1045 w 1294"/>
                    <a:gd name="T77" fmla="*/ 375 h 1094"/>
                    <a:gd name="T78" fmla="*/ 1079 w 1294"/>
                    <a:gd name="T79" fmla="*/ 440 h 1094"/>
                    <a:gd name="T80" fmla="*/ 1108 w 1294"/>
                    <a:gd name="T81" fmla="*/ 371 h 1094"/>
                    <a:gd name="T82" fmla="*/ 1137 w 1294"/>
                    <a:gd name="T83" fmla="*/ 272 h 1094"/>
                    <a:gd name="T84" fmla="*/ 1186 w 1294"/>
                    <a:gd name="T85" fmla="*/ 209 h 1094"/>
                    <a:gd name="T86" fmla="*/ 1249 w 1294"/>
                    <a:gd name="T87" fmla="*/ 246 h 1094"/>
                    <a:gd name="T88" fmla="*/ 1270 w 1294"/>
                    <a:gd name="T89" fmla="*/ 288 h 1094"/>
                    <a:gd name="T90" fmla="*/ 1258 w 1294"/>
                    <a:gd name="T91" fmla="*/ 332 h 1094"/>
                    <a:gd name="T92" fmla="*/ 1260 w 1294"/>
                    <a:gd name="T93" fmla="*/ 374 h 1094"/>
                    <a:gd name="T94" fmla="*/ 1231 w 1294"/>
                    <a:gd name="T95" fmla="*/ 519 h 1094"/>
                    <a:gd name="T96" fmla="*/ 1207 w 1294"/>
                    <a:gd name="T97" fmla="*/ 519 h 1094"/>
                    <a:gd name="T98" fmla="*/ 1162 w 1294"/>
                    <a:gd name="T99" fmla="*/ 535 h 1094"/>
                    <a:gd name="T100" fmla="*/ 1112 w 1294"/>
                    <a:gd name="T101" fmla="*/ 524 h 1094"/>
                    <a:gd name="T102" fmla="*/ 1108 w 1294"/>
                    <a:gd name="T103" fmla="*/ 593 h 1094"/>
                    <a:gd name="T104" fmla="*/ 1089 w 1294"/>
                    <a:gd name="T105" fmla="*/ 635 h 1094"/>
                    <a:gd name="T106" fmla="*/ 1080 w 1294"/>
                    <a:gd name="T107" fmla="*/ 692 h 1094"/>
                    <a:gd name="T108" fmla="*/ 980 w 1294"/>
                    <a:gd name="T109" fmla="*/ 776 h 1094"/>
                    <a:gd name="T110" fmla="*/ 941 w 1294"/>
                    <a:gd name="T111" fmla="*/ 795 h 1094"/>
                    <a:gd name="T112" fmla="*/ 916 w 1294"/>
                    <a:gd name="T113" fmla="*/ 858 h 1094"/>
                    <a:gd name="T114" fmla="*/ 849 w 1294"/>
                    <a:gd name="T115" fmla="*/ 940 h 1094"/>
                    <a:gd name="T116" fmla="*/ 804 w 1294"/>
                    <a:gd name="T117" fmla="*/ 1027 h 1094"/>
                    <a:gd name="T118" fmla="*/ 776 w 1294"/>
                    <a:gd name="T119"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4" h="1094">
                      <a:moveTo>
                        <a:pt x="761" y="1093"/>
                      </a:moveTo>
                      <a:cubicBezTo>
                        <a:pt x="761" y="1092"/>
                        <a:pt x="749" y="1091"/>
                        <a:pt x="735" y="1089"/>
                      </a:cubicBezTo>
                      <a:cubicBezTo>
                        <a:pt x="722" y="1088"/>
                        <a:pt x="710" y="1087"/>
                        <a:pt x="709" y="1086"/>
                      </a:cubicBezTo>
                      <a:cubicBezTo>
                        <a:pt x="708" y="1086"/>
                        <a:pt x="696" y="1084"/>
                        <a:pt x="683" y="1083"/>
                      </a:cubicBezTo>
                      <a:cubicBezTo>
                        <a:pt x="669" y="1082"/>
                        <a:pt x="658" y="1081"/>
                        <a:pt x="657" y="1080"/>
                      </a:cubicBezTo>
                      <a:cubicBezTo>
                        <a:pt x="656" y="1080"/>
                        <a:pt x="646" y="1078"/>
                        <a:pt x="635" y="1077"/>
                      </a:cubicBezTo>
                      <a:cubicBezTo>
                        <a:pt x="624" y="1076"/>
                        <a:pt x="609" y="1075"/>
                        <a:pt x="601" y="1074"/>
                      </a:cubicBezTo>
                      <a:cubicBezTo>
                        <a:pt x="572" y="1070"/>
                        <a:pt x="562" y="1069"/>
                        <a:pt x="527" y="1066"/>
                      </a:cubicBezTo>
                      <a:cubicBezTo>
                        <a:pt x="491" y="1062"/>
                        <a:pt x="486" y="1061"/>
                        <a:pt x="488" y="1057"/>
                      </a:cubicBezTo>
                      <a:cubicBezTo>
                        <a:pt x="489" y="1056"/>
                        <a:pt x="491" y="1042"/>
                        <a:pt x="492" y="1026"/>
                      </a:cubicBezTo>
                      <a:cubicBezTo>
                        <a:pt x="493" y="1010"/>
                        <a:pt x="494" y="995"/>
                        <a:pt x="495" y="992"/>
                      </a:cubicBezTo>
                      <a:cubicBezTo>
                        <a:pt x="495" y="990"/>
                        <a:pt x="497" y="976"/>
                        <a:pt x="498" y="961"/>
                      </a:cubicBezTo>
                      <a:cubicBezTo>
                        <a:pt x="499" y="947"/>
                        <a:pt x="500" y="932"/>
                        <a:pt x="501" y="927"/>
                      </a:cubicBezTo>
                      <a:cubicBezTo>
                        <a:pt x="502" y="923"/>
                        <a:pt x="503" y="910"/>
                        <a:pt x="504" y="898"/>
                      </a:cubicBezTo>
                      <a:cubicBezTo>
                        <a:pt x="506" y="872"/>
                        <a:pt x="508" y="848"/>
                        <a:pt x="510" y="829"/>
                      </a:cubicBezTo>
                      <a:cubicBezTo>
                        <a:pt x="511" y="821"/>
                        <a:pt x="512" y="808"/>
                        <a:pt x="513" y="799"/>
                      </a:cubicBezTo>
                      <a:cubicBezTo>
                        <a:pt x="518" y="744"/>
                        <a:pt x="519" y="731"/>
                        <a:pt x="523" y="701"/>
                      </a:cubicBezTo>
                      <a:cubicBezTo>
                        <a:pt x="524" y="691"/>
                        <a:pt x="525" y="679"/>
                        <a:pt x="525" y="675"/>
                      </a:cubicBezTo>
                      <a:cubicBezTo>
                        <a:pt x="526" y="669"/>
                        <a:pt x="521" y="666"/>
                        <a:pt x="501" y="655"/>
                      </a:cubicBezTo>
                      <a:cubicBezTo>
                        <a:pt x="470" y="638"/>
                        <a:pt x="413" y="608"/>
                        <a:pt x="367" y="584"/>
                      </a:cubicBezTo>
                      <a:cubicBezTo>
                        <a:pt x="347" y="574"/>
                        <a:pt x="326" y="562"/>
                        <a:pt x="319" y="559"/>
                      </a:cubicBezTo>
                      <a:cubicBezTo>
                        <a:pt x="307" y="552"/>
                        <a:pt x="301" y="544"/>
                        <a:pt x="277" y="506"/>
                      </a:cubicBezTo>
                      <a:cubicBezTo>
                        <a:pt x="266" y="488"/>
                        <a:pt x="266" y="488"/>
                        <a:pt x="266" y="488"/>
                      </a:cubicBezTo>
                      <a:cubicBezTo>
                        <a:pt x="231" y="481"/>
                        <a:pt x="231" y="481"/>
                        <a:pt x="231" y="481"/>
                      </a:cubicBezTo>
                      <a:cubicBezTo>
                        <a:pt x="196" y="473"/>
                        <a:pt x="196" y="473"/>
                        <a:pt x="196" y="473"/>
                      </a:cubicBezTo>
                      <a:cubicBezTo>
                        <a:pt x="178" y="450"/>
                        <a:pt x="178" y="450"/>
                        <a:pt x="178" y="450"/>
                      </a:cubicBezTo>
                      <a:cubicBezTo>
                        <a:pt x="169" y="437"/>
                        <a:pt x="133" y="387"/>
                        <a:pt x="98" y="340"/>
                      </a:cubicBezTo>
                      <a:cubicBezTo>
                        <a:pt x="64" y="293"/>
                        <a:pt x="28" y="243"/>
                        <a:pt x="18" y="229"/>
                      </a:cubicBezTo>
                      <a:cubicBezTo>
                        <a:pt x="8" y="216"/>
                        <a:pt x="0" y="203"/>
                        <a:pt x="0" y="201"/>
                      </a:cubicBezTo>
                      <a:cubicBezTo>
                        <a:pt x="0" y="198"/>
                        <a:pt x="40" y="89"/>
                        <a:pt x="42" y="86"/>
                      </a:cubicBezTo>
                      <a:cubicBezTo>
                        <a:pt x="45" y="82"/>
                        <a:pt x="75" y="109"/>
                        <a:pt x="87" y="127"/>
                      </a:cubicBezTo>
                      <a:cubicBezTo>
                        <a:pt x="96" y="140"/>
                        <a:pt x="118" y="159"/>
                        <a:pt x="133" y="166"/>
                      </a:cubicBezTo>
                      <a:cubicBezTo>
                        <a:pt x="139" y="169"/>
                        <a:pt x="143" y="169"/>
                        <a:pt x="148" y="166"/>
                      </a:cubicBezTo>
                      <a:cubicBezTo>
                        <a:pt x="154" y="163"/>
                        <a:pt x="156" y="164"/>
                        <a:pt x="168" y="173"/>
                      </a:cubicBezTo>
                      <a:cubicBezTo>
                        <a:pt x="175" y="179"/>
                        <a:pt x="184" y="188"/>
                        <a:pt x="187" y="193"/>
                      </a:cubicBezTo>
                      <a:cubicBezTo>
                        <a:pt x="195" y="203"/>
                        <a:pt x="206" y="230"/>
                        <a:pt x="206" y="236"/>
                      </a:cubicBezTo>
                      <a:cubicBezTo>
                        <a:pt x="206" y="244"/>
                        <a:pt x="199" y="248"/>
                        <a:pt x="182" y="251"/>
                      </a:cubicBezTo>
                      <a:cubicBezTo>
                        <a:pt x="165" y="253"/>
                        <a:pt x="151" y="259"/>
                        <a:pt x="151" y="265"/>
                      </a:cubicBezTo>
                      <a:cubicBezTo>
                        <a:pt x="151" y="267"/>
                        <a:pt x="154" y="273"/>
                        <a:pt x="158" y="279"/>
                      </a:cubicBezTo>
                      <a:cubicBezTo>
                        <a:pt x="164" y="287"/>
                        <a:pt x="169" y="290"/>
                        <a:pt x="196" y="298"/>
                      </a:cubicBezTo>
                      <a:cubicBezTo>
                        <a:pt x="244" y="313"/>
                        <a:pt x="254" y="314"/>
                        <a:pt x="276" y="311"/>
                      </a:cubicBezTo>
                      <a:cubicBezTo>
                        <a:pt x="287" y="309"/>
                        <a:pt x="300" y="306"/>
                        <a:pt x="304" y="304"/>
                      </a:cubicBezTo>
                      <a:cubicBezTo>
                        <a:pt x="311" y="300"/>
                        <a:pt x="313" y="301"/>
                        <a:pt x="317" y="308"/>
                      </a:cubicBezTo>
                      <a:cubicBezTo>
                        <a:pt x="320" y="312"/>
                        <a:pt x="330" y="326"/>
                        <a:pt x="341" y="339"/>
                      </a:cubicBezTo>
                      <a:cubicBezTo>
                        <a:pt x="365" y="371"/>
                        <a:pt x="373" y="387"/>
                        <a:pt x="371" y="398"/>
                      </a:cubicBezTo>
                      <a:cubicBezTo>
                        <a:pt x="370" y="406"/>
                        <a:pt x="370" y="407"/>
                        <a:pt x="373" y="403"/>
                      </a:cubicBezTo>
                      <a:cubicBezTo>
                        <a:pt x="375" y="400"/>
                        <a:pt x="375" y="387"/>
                        <a:pt x="374" y="367"/>
                      </a:cubicBezTo>
                      <a:cubicBezTo>
                        <a:pt x="372" y="336"/>
                        <a:pt x="372" y="336"/>
                        <a:pt x="372" y="336"/>
                      </a:cubicBezTo>
                      <a:cubicBezTo>
                        <a:pt x="405" y="320"/>
                        <a:pt x="405" y="320"/>
                        <a:pt x="405" y="320"/>
                      </a:cubicBezTo>
                      <a:cubicBezTo>
                        <a:pt x="423" y="310"/>
                        <a:pt x="438" y="301"/>
                        <a:pt x="439" y="298"/>
                      </a:cubicBezTo>
                      <a:cubicBezTo>
                        <a:pt x="440" y="293"/>
                        <a:pt x="439" y="293"/>
                        <a:pt x="427" y="298"/>
                      </a:cubicBezTo>
                      <a:cubicBezTo>
                        <a:pt x="420" y="301"/>
                        <a:pt x="407" y="305"/>
                        <a:pt x="398" y="308"/>
                      </a:cubicBezTo>
                      <a:cubicBezTo>
                        <a:pt x="383" y="312"/>
                        <a:pt x="382" y="311"/>
                        <a:pt x="374" y="306"/>
                      </a:cubicBezTo>
                      <a:cubicBezTo>
                        <a:pt x="353" y="290"/>
                        <a:pt x="370" y="261"/>
                        <a:pt x="402" y="259"/>
                      </a:cubicBezTo>
                      <a:cubicBezTo>
                        <a:pt x="408" y="258"/>
                        <a:pt x="421" y="255"/>
                        <a:pt x="430" y="253"/>
                      </a:cubicBezTo>
                      <a:cubicBezTo>
                        <a:pt x="438" y="250"/>
                        <a:pt x="449" y="248"/>
                        <a:pt x="454" y="248"/>
                      </a:cubicBezTo>
                      <a:cubicBezTo>
                        <a:pt x="464" y="250"/>
                        <a:pt x="473" y="261"/>
                        <a:pt x="473" y="275"/>
                      </a:cubicBezTo>
                      <a:cubicBezTo>
                        <a:pt x="474" y="280"/>
                        <a:pt x="476" y="289"/>
                        <a:pt x="479" y="295"/>
                      </a:cubicBezTo>
                      <a:cubicBezTo>
                        <a:pt x="487" y="310"/>
                        <a:pt x="510" y="332"/>
                        <a:pt x="519" y="333"/>
                      </a:cubicBezTo>
                      <a:cubicBezTo>
                        <a:pt x="522" y="333"/>
                        <a:pt x="527" y="333"/>
                        <a:pt x="529" y="334"/>
                      </a:cubicBezTo>
                      <a:cubicBezTo>
                        <a:pt x="530" y="334"/>
                        <a:pt x="533" y="335"/>
                        <a:pt x="535" y="335"/>
                      </a:cubicBezTo>
                      <a:cubicBezTo>
                        <a:pt x="537" y="335"/>
                        <a:pt x="545" y="344"/>
                        <a:pt x="552" y="355"/>
                      </a:cubicBezTo>
                      <a:cubicBezTo>
                        <a:pt x="564" y="375"/>
                        <a:pt x="564" y="375"/>
                        <a:pt x="564" y="375"/>
                      </a:cubicBezTo>
                      <a:cubicBezTo>
                        <a:pt x="583" y="377"/>
                        <a:pt x="583" y="377"/>
                        <a:pt x="583" y="377"/>
                      </a:cubicBezTo>
                      <a:cubicBezTo>
                        <a:pt x="594" y="378"/>
                        <a:pt x="611" y="379"/>
                        <a:pt x="622" y="379"/>
                      </a:cubicBezTo>
                      <a:cubicBezTo>
                        <a:pt x="634" y="379"/>
                        <a:pt x="653" y="381"/>
                        <a:pt x="664" y="385"/>
                      </a:cubicBezTo>
                      <a:cubicBezTo>
                        <a:pt x="676" y="388"/>
                        <a:pt x="686" y="391"/>
                        <a:pt x="686" y="391"/>
                      </a:cubicBezTo>
                      <a:cubicBezTo>
                        <a:pt x="686" y="391"/>
                        <a:pt x="686" y="386"/>
                        <a:pt x="687" y="380"/>
                      </a:cubicBezTo>
                      <a:cubicBezTo>
                        <a:pt x="687" y="373"/>
                        <a:pt x="689" y="363"/>
                        <a:pt x="692" y="356"/>
                      </a:cubicBezTo>
                      <a:cubicBezTo>
                        <a:pt x="695" y="350"/>
                        <a:pt x="697" y="341"/>
                        <a:pt x="697" y="336"/>
                      </a:cubicBezTo>
                      <a:cubicBezTo>
                        <a:pt x="697" y="329"/>
                        <a:pt x="697" y="328"/>
                        <a:pt x="711" y="330"/>
                      </a:cubicBezTo>
                      <a:cubicBezTo>
                        <a:pt x="729" y="333"/>
                        <a:pt x="748" y="339"/>
                        <a:pt x="769" y="350"/>
                      </a:cubicBezTo>
                      <a:cubicBezTo>
                        <a:pt x="777" y="354"/>
                        <a:pt x="785" y="358"/>
                        <a:pt x="786" y="359"/>
                      </a:cubicBezTo>
                      <a:cubicBezTo>
                        <a:pt x="787" y="359"/>
                        <a:pt x="775" y="402"/>
                        <a:pt x="769" y="421"/>
                      </a:cubicBezTo>
                      <a:cubicBezTo>
                        <a:pt x="768" y="423"/>
                        <a:pt x="771" y="426"/>
                        <a:pt x="775" y="428"/>
                      </a:cubicBezTo>
                      <a:cubicBezTo>
                        <a:pt x="779" y="429"/>
                        <a:pt x="784" y="435"/>
                        <a:pt x="786" y="441"/>
                      </a:cubicBezTo>
                      <a:cubicBezTo>
                        <a:pt x="790" y="451"/>
                        <a:pt x="790" y="451"/>
                        <a:pt x="790" y="451"/>
                      </a:cubicBezTo>
                      <a:cubicBezTo>
                        <a:pt x="792" y="442"/>
                        <a:pt x="792" y="442"/>
                        <a:pt x="792" y="442"/>
                      </a:cubicBezTo>
                      <a:cubicBezTo>
                        <a:pt x="794" y="436"/>
                        <a:pt x="793" y="429"/>
                        <a:pt x="790" y="423"/>
                      </a:cubicBezTo>
                      <a:cubicBezTo>
                        <a:pt x="787" y="418"/>
                        <a:pt x="785" y="406"/>
                        <a:pt x="785" y="393"/>
                      </a:cubicBezTo>
                      <a:cubicBezTo>
                        <a:pt x="785" y="371"/>
                        <a:pt x="788" y="366"/>
                        <a:pt x="799" y="369"/>
                      </a:cubicBezTo>
                      <a:cubicBezTo>
                        <a:pt x="810" y="371"/>
                        <a:pt x="832" y="360"/>
                        <a:pt x="842" y="347"/>
                      </a:cubicBezTo>
                      <a:cubicBezTo>
                        <a:pt x="849" y="336"/>
                        <a:pt x="851" y="331"/>
                        <a:pt x="851" y="317"/>
                      </a:cubicBezTo>
                      <a:cubicBezTo>
                        <a:pt x="851" y="303"/>
                        <a:pt x="850" y="298"/>
                        <a:pt x="845" y="294"/>
                      </a:cubicBezTo>
                      <a:cubicBezTo>
                        <a:pt x="838" y="287"/>
                        <a:pt x="836" y="265"/>
                        <a:pt x="842" y="259"/>
                      </a:cubicBezTo>
                      <a:cubicBezTo>
                        <a:pt x="848" y="254"/>
                        <a:pt x="829" y="236"/>
                        <a:pt x="811" y="231"/>
                      </a:cubicBezTo>
                      <a:cubicBezTo>
                        <a:pt x="801" y="227"/>
                        <a:pt x="796" y="223"/>
                        <a:pt x="787" y="209"/>
                      </a:cubicBezTo>
                      <a:cubicBezTo>
                        <a:pt x="778" y="195"/>
                        <a:pt x="776" y="190"/>
                        <a:pt x="777" y="175"/>
                      </a:cubicBezTo>
                      <a:cubicBezTo>
                        <a:pt x="777" y="165"/>
                        <a:pt x="778" y="154"/>
                        <a:pt x="780" y="151"/>
                      </a:cubicBezTo>
                      <a:cubicBezTo>
                        <a:pt x="782" y="146"/>
                        <a:pt x="781" y="140"/>
                        <a:pt x="775" y="125"/>
                      </a:cubicBezTo>
                      <a:cubicBezTo>
                        <a:pt x="767" y="106"/>
                        <a:pt x="767" y="106"/>
                        <a:pt x="767" y="106"/>
                      </a:cubicBezTo>
                      <a:cubicBezTo>
                        <a:pt x="773" y="89"/>
                        <a:pt x="773" y="89"/>
                        <a:pt x="773" y="89"/>
                      </a:cubicBezTo>
                      <a:cubicBezTo>
                        <a:pt x="778" y="74"/>
                        <a:pt x="781" y="71"/>
                        <a:pt x="791" y="65"/>
                      </a:cubicBezTo>
                      <a:cubicBezTo>
                        <a:pt x="803" y="58"/>
                        <a:pt x="804" y="57"/>
                        <a:pt x="801" y="50"/>
                      </a:cubicBezTo>
                      <a:cubicBezTo>
                        <a:pt x="798" y="44"/>
                        <a:pt x="799" y="41"/>
                        <a:pt x="808" y="30"/>
                      </a:cubicBezTo>
                      <a:cubicBezTo>
                        <a:pt x="832" y="0"/>
                        <a:pt x="830" y="2"/>
                        <a:pt x="841" y="4"/>
                      </a:cubicBezTo>
                      <a:cubicBezTo>
                        <a:pt x="848" y="6"/>
                        <a:pt x="853" y="9"/>
                        <a:pt x="855" y="15"/>
                      </a:cubicBezTo>
                      <a:cubicBezTo>
                        <a:pt x="857" y="19"/>
                        <a:pt x="864" y="27"/>
                        <a:pt x="870" y="33"/>
                      </a:cubicBezTo>
                      <a:cubicBezTo>
                        <a:pt x="891" y="51"/>
                        <a:pt x="894" y="58"/>
                        <a:pt x="895" y="88"/>
                      </a:cubicBezTo>
                      <a:cubicBezTo>
                        <a:pt x="897" y="114"/>
                        <a:pt x="897" y="116"/>
                        <a:pt x="912" y="141"/>
                      </a:cubicBezTo>
                      <a:cubicBezTo>
                        <a:pt x="932" y="173"/>
                        <a:pt x="934" y="191"/>
                        <a:pt x="918" y="184"/>
                      </a:cubicBezTo>
                      <a:cubicBezTo>
                        <a:pt x="911" y="182"/>
                        <a:pt x="911" y="183"/>
                        <a:pt x="912" y="191"/>
                      </a:cubicBezTo>
                      <a:cubicBezTo>
                        <a:pt x="913" y="196"/>
                        <a:pt x="912" y="206"/>
                        <a:pt x="909" y="213"/>
                      </a:cubicBezTo>
                      <a:cubicBezTo>
                        <a:pt x="905" y="224"/>
                        <a:pt x="906" y="225"/>
                        <a:pt x="912" y="231"/>
                      </a:cubicBezTo>
                      <a:cubicBezTo>
                        <a:pt x="918" y="235"/>
                        <a:pt x="921" y="236"/>
                        <a:pt x="930" y="233"/>
                      </a:cubicBezTo>
                      <a:cubicBezTo>
                        <a:pt x="942" y="230"/>
                        <a:pt x="952" y="232"/>
                        <a:pt x="976" y="242"/>
                      </a:cubicBezTo>
                      <a:cubicBezTo>
                        <a:pt x="986" y="246"/>
                        <a:pt x="987" y="247"/>
                        <a:pt x="983" y="251"/>
                      </a:cubicBezTo>
                      <a:cubicBezTo>
                        <a:pt x="981" y="253"/>
                        <a:pt x="973" y="256"/>
                        <a:pt x="965" y="257"/>
                      </a:cubicBezTo>
                      <a:cubicBezTo>
                        <a:pt x="943" y="260"/>
                        <a:pt x="942" y="265"/>
                        <a:pt x="956" y="286"/>
                      </a:cubicBezTo>
                      <a:cubicBezTo>
                        <a:pt x="967" y="302"/>
                        <a:pt x="970" y="311"/>
                        <a:pt x="971" y="335"/>
                      </a:cubicBezTo>
                      <a:cubicBezTo>
                        <a:pt x="972" y="348"/>
                        <a:pt x="976" y="336"/>
                        <a:pt x="979" y="315"/>
                      </a:cubicBezTo>
                      <a:cubicBezTo>
                        <a:pt x="982" y="283"/>
                        <a:pt x="986" y="273"/>
                        <a:pt x="999" y="268"/>
                      </a:cubicBezTo>
                      <a:cubicBezTo>
                        <a:pt x="1010" y="264"/>
                        <a:pt x="1010" y="264"/>
                        <a:pt x="1010" y="264"/>
                      </a:cubicBezTo>
                      <a:cubicBezTo>
                        <a:pt x="1030" y="286"/>
                        <a:pt x="1030" y="286"/>
                        <a:pt x="1030" y="286"/>
                      </a:cubicBezTo>
                      <a:cubicBezTo>
                        <a:pt x="1045" y="302"/>
                        <a:pt x="1052" y="313"/>
                        <a:pt x="1054" y="322"/>
                      </a:cubicBezTo>
                      <a:cubicBezTo>
                        <a:pt x="1059" y="341"/>
                        <a:pt x="1058" y="353"/>
                        <a:pt x="1051" y="360"/>
                      </a:cubicBezTo>
                      <a:cubicBezTo>
                        <a:pt x="1048" y="363"/>
                        <a:pt x="1045" y="370"/>
                        <a:pt x="1045" y="375"/>
                      </a:cubicBezTo>
                      <a:cubicBezTo>
                        <a:pt x="1045" y="384"/>
                        <a:pt x="1051" y="404"/>
                        <a:pt x="1054" y="406"/>
                      </a:cubicBezTo>
                      <a:cubicBezTo>
                        <a:pt x="1055" y="407"/>
                        <a:pt x="1061" y="415"/>
                        <a:pt x="1066" y="424"/>
                      </a:cubicBezTo>
                      <a:cubicBezTo>
                        <a:pt x="1072" y="433"/>
                        <a:pt x="1078" y="440"/>
                        <a:pt x="1079" y="440"/>
                      </a:cubicBezTo>
                      <a:cubicBezTo>
                        <a:pt x="1084" y="440"/>
                        <a:pt x="1095" y="430"/>
                        <a:pt x="1098" y="423"/>
                      </a:cubicBezTo>
                      <a:cubicBezTo>
                        <a:pt x="1099" y="420"/>
                        <a:pt x="1101" y="408"/>
                        <a:pt x="1102" y="398"/>
                      </a:cubicBezTo>
                      <a:cubicBezTo>
                        <a:pt x="1103" y="388"/>
                        <a:pt x="1106" y="376"/>
                        <a:pt x="1108" y="371"/>
                      </a:cubicBezTo>
                      <a:cubicBezTo>
                        <a:pt x="1111" y="366"/>
                        <a:pt x="1116" y="352"/>
                        <a:pt x="1119" y="340"/>
                      </a:cubicBezTo>
                      <a:cubicBezTo>
                        <a:pt x="1122" y="328"/>
                        <a:pt x="1129" y="312"/>
                        <a:pt x="1134" y="304"/>
                      </a:cubicBezTo>
                      <a:cubicBezTo>
                        <a:pt x="1146" y="288"/>
                        <a:pt x="1146" y="281"/>
                        <a:pt x="1137" y="272"/>
                      </a:cubicBezTo>
                      <a:cubicBezTo>
                        <a:pt x="1130" y="264"/>
                        <a:pt x="1121" y="227"/>
                        <a:pt x="1124" y="217"/>
                      </a:cubicBezTo>
                      <a:cubicBezTo>
                        <a:pt x="1128" y="204"/>
                        <a:pt x="1135" y="200"/>
                        <a:pt x="1152" y="200"/>
                      </a:cubicBezTo>
                      <a:cubicBezTo>
                        <a:pt x="1165" y="200"/>
                        <a:pt x="1173" y="202"/>
                        <a:pt x="1186" y="209"/>
                      </a:cubicBezTo>
                      <a:cubicBezTo>
                        <a:pt x="1196" y="214"/>
                        <a:pt x="1206" y="218"/>
                        <a:pt x="1209" y="218"/>
                      </a:cubicBezTo>
                      <a:cubicBezTo>
                        <a:pt x="1213" y="218"/>
                        <a:pt x="1220" y="223"/>
                        <a:pt x="1226" y="229"/>
                      </a:cubicBezTo>
                      <a:cubicBezTo>
                        <a:pt x="1231" y="234"/>
                        <a:pt x="1241" y="242"/>
                        <a:pt x="1249" y="246"/>
                      </a:cubicBezTo>
                      <a:cubicBezTo>
                        <a:pt x="1262" y="253"/>
                        <a:pt x="1273" y="263"/>
                        <a:pt x="1273" y="269"/>
                      </a:cubicBezTo>
                      <a:cubicBezTo>
                        <a:pt x="1273" y="270"/>
                        <a:pt x="1271" y="273"/>
                        <a:pt x="1268" y="275"/>
                      </a:cubicBezTo>
                      <a:cubicBezTo>
                        <a:pt x="1264" y="279"/>
                        <a:pt x="1264" y="280"/>
                        <a:pt x="1270" y="288"/>
                      </a:cubicBezTo>
                      <a:cubicBezTo>
                        <a:pt x="1273" y="293"/>
                        <a:pt x="1277" y="302"/>
                        <a:pt x="1278" y="308"/>
                      </a:cubicBezTo>
                      <a:cubicBezTo>
                        <a:pt x="1280" y="318"/>
                        <a:pt x="1279" y="319"/>
                        <a:pt x="1271" y="322"/>
                      </a:cubicBezTo>
                      <a:cubicBezTo>
                        <a:pt x="1266" y="324"/>
                        <a:pt x="1260" y="329"/>
                        <a:pt x="1258" y="332"/>
                      </a:cubicBezTo>
                      <a:cubicBezTo>
                        <a:pt x="1256" y="336"/>
                        <a:pt x="1252" y="338"/>
                        <a:pt x="1249" y="338"/>
                      </a:cubicBezTo>
                      <a:cubicBezTo>
                        <a:pt x="1240" y="338"/>
                        <a:pt x="1241" y="344"/>
                        <a:pt x="1250" y="355"/>
                      </a:cubicBezTo>
                      <a:cubicBezTo>
                        <a:pt x="1254" y="360"/>
                        <a:pt x="1259" y="369"/>
                        <a:pt x="1260" y="374"/>
                      </a:cubicBezTo>
                      <a:cubicBezTo>
                        <a:pt x="1261" y="381"/>
                        <a:pt x="1265" y="387"/>
                        <a:pt x="1272" y="391"/>
                      </a:cubicBezTo>
                      <a:cubicBezTo>
                        <a:pt x="1294" y="406"/>
                        <a:pt x="1294" y="437"/>
                        <a:pt x="1272" y="474"/>
                      </a:cubicBezTo>
                      <a:cubicBezTo>
                        <a:pt x="1246" y="519"/>
                        <a:pt x="1244" y="521"/>
                        <a:pt x="1231" y="519"/>
                      </a:cubicBezTo>
                      <a:cubicBezTo>
                        <a:pt x="1224" y="519"/>
                        <a:pt x="1215" y="516"/>
                        <a:pt x="1211" y="513"/>
                      </a:cubicBezTo>
                      <a:cubicBezTo>
                        <a:pt x="1203" y="507"/>
                        <a:pt x="1203" y="507"/>
                        <a:pt x="1203" y="507"/>
                      </a:cubicBezTo>
                      <a:cubicBezTo>
                        <a:pt x="1207" y="519"/>
                        <a:pt x="1207" y="519"/>
                        <a:pt x="1207" y="519"/>
                      </a:cubicBezTo>
                      <a:cubicBezTo>
                        <a:pt x="1213" y="532"/>
                        <a:pt x="1209" y="537"/>
                        <a:pt x="1198" y="534"/>
                      </a:cubicBezTo>
                      <a:cubicBezTo>
                        <a:pt x="1187" y="530"/>
                        <a:pt x="1182" y="530"/>
                        <a:pt x="1178" y="535"/>
                      </a:cubicBezTo>
                      <a:cubicBezTo>
                        <a:pt x="1173" y="538"/>
                        <a:pt x="1171" y="538"/>
                        <a:pt x="1162" y="535"/>
                      </a:cubicBezTo>
                      <a:cubicBezTo>
                        <a:pt x="1156" y="532"/>
                        <a:pt x="1150" y="527"/>
                        <a:pt x="1147" y="524"/>
                      </a:cubicBezTo>
                      <a:cubicBezTo>
                        <a:pt x="1143" y="518"/>
                        <a:pt x="1140" y="517"/>
                        <a:pt x="1130" y="519"/>
                      </a:cubicBezTo>
                      <a:cubicBezTo>
                        <a:pt x="1123" y="520"/>
                        <a:pt x="1115" y="522"/>
                        <a:pt x="1112" y="524"/>
                      </a:cubicBezTo>
                      <a:cubicBezTo>
                        <a:pt x="1107" y="527"/>
                        <a:pt x="1108" y="528"/>
                        <a:pt x="1118" y="537"/>
                      </a:cubicBezTo>
                      <a:cubicBezTo>
                        <a:pt x="1128" y="547"/>
                        <a:pt x="1129" y="549"/>
                        <a:pt x="1127" y="561"/>
                      </a:cubicBezTo>
                      <a:cubicBezTo>
                        <a:pt x="1125" y="570"/>
                        <a:pt x="1120" y="579"/>
                        <a:pt x="1108" y="593"/>
                      </a:cubicBezTo>
                      <a:cubicBezTo>
                        <a:pt x="1099" y="604"/>
                        <a:pt x="1091" y="616"/>
                        <a:pt x="1090" y="621"/>
                      </a:cubicBezTo>
                      <a:cubicBezTo>
                        <a:pt x="1089" y="625"/>
                        <a:pt x="1086" y="628"/>
                        <a:pt x="1084" y="628"/>
                      </a:cubicBezTo>
                      <a:cubicBezTo>
                        <a:pt x="1082" y="628"/>
                        <a:pt x="1085" y="632"/>
                        <a:pt x="1089" y="635"/>
                      </a:cubicBezTo>
                      <a:cubicBezTo>
                        <a:pt x="1097" y="641"/>
                        <a:pt x="1098" y="644"/>
                        <a:pt x="1097" y="655"/>
                      </a:cubicBezTo>
                      <a:cubicBezTo>
                        <a:pt x="1097" y="661"/>
                        <a:pt x="1094" y="670"/>
                        <a:pt x="1091" y="675"/>
                      </a:cubicBezTo>
                      <a:cubicBezTo>
                        <a:pt x="1089" y="679"/>
                        <a:pt x="1084" y="686"/>
                        <a:pt x="1080" y="692"/>
                      </a:cubicBezTo>
                      <a:cubicBezTo>
                        <a:pt x="1077" y="697"/>
                        <a:pt x="1068" y="712"/>
                        <a:pt x="1060" y="725"/>
                      </a:cubicBezTo>
                      <a:cubicBezTo>
                        <a:pt x="1045" y="752"/>
                        <a:pt x="1040" y="755"/>
                        <a:pt x="1010" y="755"/>
                      </a:cubicBezTo>
                      <a:cubicBezTo>
                        <a:pt x="988" y="755"/>
                        <a:pt x="982" y="759"/>
                        <a:pt x="980" y="776"/>
                      </a:cubicBezTo>
                      <a:cubicBezTo>
                        <a:pt x="979" y="787"/>
                        <a:pt x="979" y="787"/>
                        <a:pt x="965" y="787"/>
                      </a:cubicBezTo>
                      <a:cubicBezTo>
                        <a:pt x="957" y="787"/>
                        <a:pt x="947" y="786"/>
                        <a:pt x="943" y="785"/>
                      </a:cubicBezTo>
                      <a:cubicBezTo>
                        <a:pt x="930" y="782"/>
                        <a:pt x="930" y="787"/>
                        <a:pt x="941" y="795"/>
                      </a:cubicBezTo>
                      <a:cubicBezTo>
                        <a:pt x="947" y="799"/>
                        <a:pt x="952" y="802"/>
                        <a:pt x="952" y="803"/>
                      </a:cubicBezTo>
                      <a:cubicBezTo>
                        <a:pt x="956" y="805"/>
                        <a:pt x="956" y="830"/>
                        <a:pt x="953" y="839"/>
                      </a:cubicBezTo>
                      <a:cubicBezTo>
                        <a:pt x="949" y="851"/>
                        <a:pt x="937" y="857"/>
                        <a:pt x="916" y="858"/>
                      </a:cubicBezTo>
                      <a:cubicBezTo>
                        <a:pt x="892" y="859"/>
                        <a:pt x="893" y="859"/>
                        <a:pt x="898" y="867"/>
                      </a:cubicBezTo>
                      <a:cubicBezTo>
                        <a:pt x="902" y="873"/>
                        <a:pt x="902" y="874"/>
                        <a:pt x="891" y="884"/>
                      </a:cubicBezTo>
                      <a:cubicBezTo>
                        <a:pt x="876" y="900"/>
                        <a:pt x="858" y="923"/>
                        <a:pt x="849" y="940"/>
                      </a:cubicBezTo>
                      <a:cubicBezTo>
                        <a:pt x="846" y="947"/>
                        <a:pt x="839" y="956"/>
                        <a:pt x="836" y="960"/>
                      </a:cubicBezTo>
                      <a:cubicBezTo>
                        <a:pt x="827" y="967"/>
                        <a:pt x="820" y="981"/>
                        <a:pt x="820" y="988"/>
                      </a:cubicBezTo>
                      <a:cubicBezTo>
                        <a:pt x="820" y="991"/>
                        <a:pt x="813" y="1009"/>
                        <a:pt x="804" y="1027"/>
                      </a:cubicBezTo>
                      <a:cubicBezTo>
                        <a:pt x="791" y="1056"/>
                        <a:pt x="788" y="1064"/>
                        <a:pt x="789" y="1077"/>
                      </a:cubicBezTo>
                      <a:cubicBezTo>
                        <a:pt x="789" y="1094"/>
                        <a:pt x="789" y="1094"/>
                        <a:pt x="789" y="1094"/>
                      </a:cubicBezTo>
                      <a:cubicBezTo>
                        <a:pt x="776" y="1094"/>
                        <a:pt x="776" y="1094"/>
                        <a:pt x="776" y="1094"/>
                      </a:cubicBezTo>
                      <a:cubicBezTo>
                        <a:pt x="768" y="1094"/>
                        <a:pt x="762" y="1093"/>
                        <a:pt x="761" y="10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96" name="Freeform 78">
                  <a:extLst>
                    <a:ext uri="{FF2B5EF4-FFF2-40B4-BE49-F238E27FC236}">
                      <a16:creationId xmlns:a16="http://schemas.microsoft.com/office/drawing/2014/main" id="{41904780-5CD7-394B-AC08-6365C86ED2BF}"/>
                    </a:ext>
                  </a:extLst>
                </p:cNvPr>
                <p:cNvSpPr>
                  <a:spLocks/>
                </p:cNvSpPr>
                <p:nvPr/>
              </p:nvSpPr>
              <p:spPr bwMode="auto">
                <a:xfrm>
                  <a:off x="6565901" y="4616450"/>
                  <a:ext cx="63500" cy="88900"/>
                </a:xfrm>
                <a:custGeom>
                  <a:avLst/>
                  <a:gdLst>
                    <a:gd name="T0" fmla="*/ 16 w 52"/>
                    <a:gd name="T1" fmla="*/ 66 h 73"/>
                    <a:gd name="T2" fmla="*/ 17 w 52"/>
                    <a:gd name="T3" fmla="*/ 7 h 73"/>
                    <a:gd name="T4" fmla="*/ 42 w 52"/>
                    <a:gd name="T5" fmla="*/ 9 h 73"/>
                    <a:gd name="T6" fmla="*/ 34 w 52"/>
                    <a:gd name="T7" fmla="*/ 65 h 73"/>
                    <a:gd name="T8" fmla="*/ 16 w 52"/>
                    <a:gd name="T9" fmla="*/ 66 h 73"/>
                  </a:gdLst>
                  <a:ahLst/>
                  <a:cxnLst>
                    <a:cxn ang="0">
                      <a:pos x="T0" y="T1"/>
                    </a:cxn>
                    <a:cxn ang="0">
                      <a:pos x="T2" y="T3"/>
                    </a:cxn>
                    <a:cxn ang="0">
                      <a:pos x="T4" y="T5"/>
                    </a:cxn>
                    <a:cxn ang="0">
                      <a:pos x="T6" y="T7"/>
                    </a:cxn>
                    <a:cxn ang="0">
                      <a:pos x="T8" y="T9"/>
                    </a:cxn>
                  </a:cxnLst>
                  <a:rect l="0" t="0" r="r" b="b"/>
                  <a:pathLst>
                    <a:path w="52" h="73">
                      <a:moveTo>
                        <a:pt x="16" y="66"/>
                      </a:moveTo>
                      <a:cubicBezTo>
                        <a:pt x="0" y="56"/>
                        <a:pt x="0" y="26"/>
                        <a:pt x="17" y="7"/>
                      </a:cubicBezTo>
                      <a:cubicBezTo>
                        <a:pt x="24" y="0"/>
                        <a:pt x="32" y="0"/>
                        <a:pt x="42" y="9"/>
                      </a:cubicBezTo>
                      <a:cubicBezTo>
                        <a:pt x="52" y="18"/>
                        <a:pt x="47" y="53"/>
                        <a:pt x="34" y="65"/>
                      </a:cubicBezTo>
                      <a:cubicBezTo>
                        <a:pt x="26" y="73"/>
                        <a:pt x="26" y="73"/>
                        <a:pt x="1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97" name="Freeform 79">
                  <a:extLst>
                    <a:ext uri="{FF2B5EF4-FFF2-40B4-BE49-F238E27FC236}">
                      <a16:creationId xmlns:a16="http://schemas.microsoft.com/office/drawing/2014/main" id="{205E44E8-1A89-E948-8FBC-3DD50C83A55B}"/>
                    </a:ext>
                  </a:extLst>
                </p:cNvPr>
                <p:cNvSpPr>
                  <a:spLocks/>
                </p:cNvSpPr>
                <p:nvPr/>
              </p:nvSpPr>
              <p:spPr bwMode="auto">
                <a:xfrm>
                  <a:off x="6383338" y="4579938"/>
                  <a:ext cx="106363" cy="82550"/>
                </a:xfrm>
                <a:custGeom>
                  <a:avLst/>
                  <a:gdLst>
                    <a:gd name="T0" fmla="*/ 7 w 88"/>
                    <a:gd name="T1" fmla="*/ 63 h 69"/>
                    <a:gd name="T2" fmla="*/ 25 w 88"/>
                    <a:gd name="T3" fmla="*/ 9 h 69"/>
                    <a:gd name="T4" fmla="*/ 65 w 88"/>
                    <a:gd name="T5" fmla="*/ 0 h 69"/>
                    <a:gd name="T6" fmla="*/ 84 w 88"/>
                    <a:gd name="T7" fmla="*/ 10 h 69"/>
                    <a:gd name="T8" fmla="*/ 78 w 88"/>
                    <a:gd name="T9" fmla="*/ 34 h 69"/>
                    <a:gd name="T10" fmla="*/ 27 w 88"/>
                    <a:gd name="T11" fmla="*/ 68 h 69"/>
                    <a:gd name="T12" fmla="*/ 7 w 88"/>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88" h="69">
                      <a:moveTo>
                        <a:pt x="7" y="63"/>
                      </a:moveTo>
                      <a:cubicBezTo>
                        <a:pt x="0" y="49"/>
                        <a:pt x="10" y="19"/>
                        <a:pt x="25" y="9"/>
                      </a:cubicBezTo>
                      <a:cubicBezTo>
                        <a:pt x="37" y="1"/>
                        <a:pt x="41" y="0"/>
                        <a:pt x="65" y="0"/>
                      </a:cubicBezTo>
                      <a:cubicBezTo>
                        <a:pt x="79" y="1"/>
                        <a:pt x="81" y="1"/>
                        <a:pt x="84" y="10"/>
                      </a:cubicBezTo>
                      <a:cubicBezTo>
                        <a:pt x="88" y="18"/>
                        <a:pt x="87" y="20"/>
                        <a:pt x="78" y="34"/>
                      </a:cubicBezTo>
                      <a:cubicBezTo>
                        <a:pt x="65" y="54"/>
                        <a:pt x="47" y="66"/>
                        <a:pt x="27" y="68"/>
                      </a:cubicBezTo>
                      <a:cubicBezTo>
                        <a:pt x="13" y="69"/>
                        <a:pt x="10" y="68"/>
                        <a:pt x="7"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98" name="Freeform 80">
                  <a:extLst>
                    <a:ext uri="{FF2B5EF4-FFF2-40B4-BE49-F238E27FC236}">
                      <a16:creationId xmlns:a16="http://schemas.microsoft.com/office/drawing/2014/main" id="{678D91F7-9AD5-EC4A-9D7E-65FD337108FA}"/>
                    </a:ext>
                  </a:extLst>
                </p:cNvPr>
                <p:cNvSpPr>
                  <a:spLocks/>
                </p:cNvSpPr>
                <p:nvPr/>
              </p:nvSpPr>
              <p:spPr bwMode="auto">
                <a:xfrm>
                  <a:off x="6223001" y="4270375"/>
                  <a:ext cx="331788" cy="304800"/>
                </a:xfrm>
                <a:custGeom>
                  <a:avLst/>
                  <a:gdLst>
                    <a:gd name="T0" fmla="*/ 72 w 276"/>
                    <a:gd name="T1" fmla="*/ 251 h 252"/>
                    <a:gd name="T2" fmla="*/ 67 w 276"/>
                    <a:gd name="T3" fmla="*/ 235 h 252"/>
                    <a:gd name="T4" fmla="*/ 63 w 276"/>
                    <a:gd name="T5" fmla="*/ 217 h 252"/>
                    <a:gd name="T6" fmla="*/ 43 w 276"/>
                    <a:gd name="T7" fmla="*/ 213 h 252"/>
                    <a:gd name="T8" fmla="*/ 21 w 276"/>
                    <a:gd name="T9" fmla="*/ 183 h 252"/>
                    <a:gd name="T10" fmla="*/ 34 w 276"/>
                    <a:gd name="T11" fmla="*/ 147 h 252"/>
                    <a:gd name="T12" fmla="*/ 46 w 276"/>
                    <a:gd name="T13" fmla="*/ 20 h 252"/>
                    <a:gd name="T14" fmla="*/ 61 w 276"/>
                    <a:gd name="T15" fmla="*/ 2 h 252"/>
                    <a:gd name="T16" fmla="*/ 79 w 276"/>
                    <a:gd name="T17" fmla="*/ 9 h 252"/>
                    <a:gd name="T18" fmla="*/ 91 w 276"/>
                    <a:gd name="T19" fmla="*/ 31 h 252"/>
                    <a:gd name="T20" fmla="*/ 106 w 276"/>
                    <a:gd name="T21" fmla="*/ 44 h 252"/>
                    <a:gd name="T22" fmla="*/ 141 w 276"/>
                    <a:gd name="T23" fmla="*/ 63 h 252"/>
                    <a:gd name="T24" fmla="*/ 186 w 276"/>
                    <a:gd name="T25" fmla="*/ 94 h 252"/>
                    <a:gd name="T26" fmla="*/ 206 w 276"/>
                    <a:gd name="T27" fmla="*/ 112 h 252"/>
                    <a:gd name="T28" fmla="*/ 213 w 276"/>
                    <a:gd name="T29" fmla="*/ 129 h 252"/>
                    <a:gd name="T30" fmla="*/ 221 w 276"/>
                    <a:gd name="T31" fmla="*/ 146 h 252"/>
                    <a:gd name="T32" fmla="*/ 237 w 276"/>
                    <a:gd name="T33" fmla="*/ 150 h 252"/>
                    <a:gd name="T34" fmla="*/ 265 w 276"/>
                    <a:gd name="T35" fmla="*/ 157 h 252"/>
                    <a:gd name="T36" fmla="*/ 275 w 276"/>
                    <a:gd name="T37" fmla="*/ 176 h 252"/>
                    <a:gd name="T38" fmla="*/ 259 w 276"/>
                    <a:gd name="T39" fmla="*/ 203 h 252"/>
                    <a:gd name="T40" fmla="*/ 234 w 276"/>
                    <a:gd name="T41" fmla="*/ 204 h 252"/>
                    <a:gd name="T42" fmla="*/ 208 w 276"/>
                    <a:gd name="T43" fmla="*/ 199 h 252"/>
                    <a:gd name="T44" fmla="*/ 190 w 276"/>
                    <a:gd name="T45" fmla="*/ 193 h 252"/>
                    <a:gd name="T46" fmla="*/ 185 w 276"/>
                    <a:gd name="T47" fmla="*/ 181 h 252"/>
                    <a:gd name="T48" fmla="*/ 152 w 276"/>
                    <a:gd name="T49" fmla="*/ 164 h 252"/>
                    <a:gd name="T50" fmla="*/ 147 w 276"/>
                    <a:gd name="T51" fmla="*/ 175 h 252"/>
                    <a:gd name="T52" fmla="*/ 132 w 276"/>
                    <a:gd name="T53" fmla="*/ 208 h 252"/>
                    <a:gd name="T54" fmla="*/ 117 w 276"/>
                    <a:gd name="T55" fmla="*/ 225 h 252"/>
                    <a:gd name="T56" fmla="*/ 93 w 276"/>
                    <a:gd name="T57" fmla="*/ 251 h 252"/>
                    <a:gd name="T58" fmla="*/ 72 w 276"/>
                    <a:gd name="T59"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6" h="252">
                      <a:moveTo>
                        <a:pt x="72" y="251"/>
                      </a:moveTo>
                      <a:cubicBezTo>
                        <a:pt x="68" y="250"/>
                        <a:pt x="67" y="247"/>
                        <a:pt x="67" y="235"/>
                      </a:cubicBezTo>
                      <a:cubicBezTo>
                        <a:pt x="67" y="227"/>
                        <a:pt x="65" y="219"/>
                        <a:pt x="63" y="217"/>
                      </a:cubicBezTo>
                      <a:cubicBezTo>
                        <a:pt x="61" y="215"/>
                        <a:pt x="52" y="213"/>
                        <a:pt x="43" y="213"/>
                      </a:cubicBezTo>
                      <a:cubicBezTo>
                        <a:pt x="6" y="213"/>
                        <a:pt x="0" y="205"/>
                        <a:pt x="21" y="183"/>
                      </a:cubicBezTo>
                      <a:cubicBezTo>
                        <a:pt x="32" y="170"/>
                        <a:pt x="34" y="165"/>
                        <a:pt x="34" y="147"/>
                      </a:cubicBezTo>
                      <a:cubicBezTo>
                        <a:pt x="32" y="87"/>
                        <a:pt x="34" y="67"/>
                        <a:pt x="46" y="20"/>
                      </a:cubicBezTo>
                      <a:cubicBezTo>
                        <a:pt x="50" y="5"/>
                        <a:pt x="51" y="4"/>
                        <a:pt x="61" y="2"/>
                      </a:cubicBezTo>
                      <a:cubicBezTo>
                        <a:pt x="70" y="0"/>
                        <a:pt x="72" y="1"/>
                        <a:pt x="79" y="9"/>
                      </a:cubicBezTo>
                      <a:cubicBezTo>
                        <a:pt x="82" y="14"/>
                        <a:pt x="88" y="24"/>
                        <a:pt x="91" y="31"/>
                      </a:cubicBezTo>
                      <a:cubicBezTo>
                        <a:pt x="96" y="42"/>
                        <a:pt x="98" y="44"/>
                        <a:pt x="106" y="44"/>
                      </a:cubicBezTo>
                      <a:cubicBezTo>
                        <a:pt x="112" y="44"/>
                        <a:pt x="124" y="50"/>
                        <a:pt x="141" y="63"/>
                      </a:cubicBezTo>
                      <a:cubicBezTo>
                        <a:pt x="155" y="73"/>
                        <a:pt x="176" y="87"/>
                        <a:pt x="186" y="94"/>
                      </a:cubicBezTo>
                      <a:cubicBezTo>
                        <a:pt x="197" y="101"/>
                        <a:pt x="206" y="109"/>
                        <a:pt x="206" y="112"/>
                      </a:cubicBezTo>
                      <a:cubicBezTo>
                        <a:pt x="206" y="114"/>
                        <a:pt x="209" y="122"/>
                        <a:pt x="213" y="129"/>
                      </a:cubicBezTo>
                      <a:cubicBezTo>
                        <a:pt x="218" y="135"/>
                        <a:pt x="221" y="143"/>
                        <a:pt x="221" y="146"/>
                      </a:cubicBezTo>
                      <a:cubicBezTo>
                        <a:pt x="221" y="151"/>
                        <a:pt x="223" y="152"/>
                        <a:pt x="237" y="150"/>
                      </a:cubicBezTo>
                      <a:cubicBezTo>
                        <a:pt x="252" y="148"/>
                        <a:pt x="255" y="149"/>
                        <a:pt x="265" y="157"/>
                      </a:cubicBezTo>
                      <a:cubicBezTo>
                        <a:pt x="275" y="165"/>
                        <a:pt x="276" y="167"/>
                        <a:pt x="275" y="176"/>
                      </a:cubicBezTo>
                      <a:cubicBezTo>
                        <a:pt x="274" y="192"/>
                        <a:pt x="272" y="196"/>
                        <a:pt x="259" y="203"/>
                      </a:cubicBezTo>
                      <a:cubicBezTo>
                        <a:pt x="247" y="210"/>
                        <a:pt x="247" y="210"/>
                        <a:pt x="234" y="204"/>
                      </a:cubicBezTo>
                      <a:cubicBezTo>
                        <a:pt x="225" y="200"/>
                        <a:pt x="216" y="198"/>
                        <a:pt x="208" y="199"/>
                      </a:cubicBezTo>
                      <a:cubicBezTo>
                        <a:pt x="199" y="200"/>
                        <a:pt x="196" y="199"/>
                        <a:pt x="190" y="193"/>
                      </a:cubicBezTo>
                      <a:cubicBezTo>
                        <a:pt x="187" y="190"/>
                        <a:pt x="184" y="184"/>
                        <a:pt x="185" y="181"/>
                      </a:cubicBezTo>
                      <a:cubicBezTo>
                        <a:pt x="186" y="173"/>
                        <a:pt x="158" y="159"/>
                        <a:pt x="152" y="164"/>
                      </a:cubicBezTo>
                      <a:cubicBezTo>
                        <a:pt x="149" y="166"/>
                        <a:pt x="147" y="171"/>
                        <a:pt x="147" y="175"/>
                      </a:cubicBezTo>
                      <a:cubicBezTo>
                        <a:pt x="147" y="186"/>
                        <a:pt x="142" y="198"/>
                        <a:pt x="132" y="208"/>
                      </a:cubicBezTo>
                      <a:cubicBezTo>
                        <a:pt x="128" y="212"/>
                        <a:pt x="121" y="220"/>
                        <a:pt x="117" y="225"/>
                      </a:cubicBezTo>
                      <a:cubicBezTo>
                        <a:pt x="108" y="238"/>
                        <a:pt x="96" y="250"/>
                        <a:pt x="93" y="251"/>
                      </a:cubicBezTo>
                      <a:cubicBezTo>
                        <a:pt x="85" y="252"/>
                        <a:pt x="77" y="252"/>
                        <a:pt x="72"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199" name="Freeform 81">
                  <a:extLst>
                    <a:ext uri="{FF2B5EF4-FFF2-40B4-BE49-F238E27FC236}">
                      <a16:creationId xmlns:a16="http://schemas.microsoft.com/office/drawing/2014/main" id="{63D8641D-EA3F-2641-BDC7-D51AA51FEC6F}"/>
                    </a:ext>
                  </a:extLst>
                </p:cNvPr>
                <p:cNvSpPr>
                  <a:spLocks/>
                </p:cNvSpPr>
                <p:nvPr/>
              </p:nvSpPr>
              <p:spPr bwMode="auto">
                <a:xfrm>
                  <a:off x="5737226" y="3835400"/>
                  <a:ext cx="146050" cy="158750"/>
                </a:xfrm>
                <a:custGeom>
                  <a:avLst/>
                  <a:gdLst>
                    <a:gd name="T0" fmla="*/ 69 w 121"/>
                    <a:gd name="T1" fmla="*/ 125 h 131"/>
                    <a:gd name="T2" fmla="*/ 33 w 121"/>
                    <a:gd name="T3" fmla="*/ 101 h 131"/>
                    <a:gd name="T4" fmla="*/ 21 w 121"/>
                    <a:gd name="T5" fmla="*/ 92 h 131"/>
                    <a:gd name="T6" fmla="*/ 0 w 121"/>
                    <a:gd name="T7" fmla="*/ 74 h 131"/>
                    <a:gd name="T8" fmla="*/ 55 w 121"/>
                    <a:gd name="T9" fmla="*/ 0 h 131"/>
                    <a:gd name="T10" fmla="*/ 99 w 121"/>
                    <a:gd name="T11" fmla="*/ 47 h 131"/>
                    <a:gd name="T12" fmla="*/ 121 w 121"/>
                    <a:gd name="T13" fmla="*/ 106 h 131"/>
                    <a:gd name="T14" fmla="*/ 109 w 121"/>
                    <a:gd name="T15" fmla="*/ 122 h 131"/>
                    <a:gd name="T16" fmla="*/ 69 w 121"/>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31">
                      <a:moveTo>
                        <a:pt x="69" y="125"/>
                      </a:moveTo>
                      <a:cubicBezTo>
                        <a:pt x="59" y="122"/>
                        <a:pt x="46" y="113"/>
                        <a:pt x="33" y="101"/>
                      </a:cubicBezTo>
                      <a:cubicBezTo>
                        <a:pt x="28" y="96"/>
                        <a:pt x="22" y="92"/>
                        <a:pt x="21" y="92"/>
                      </a:cubicBezTo>
                      <a:cubicBezTo>
                        <a:pt x="15" y="92"/>
                        <a:pt x="0" y="79"/>
                        <a:pt x="0" y="74"/>
                      </a:cubicBezTo>
                      <a:cubicBezTo>
                        <a:pt x="0" y="66"/>
                        <a:pt x="49" y="0"/>
                        <a:pt x="55" y="0"/>
                      </a:cubicBezTo>
                      <a:cubicBezTo>
                        <a:pt x="63" y="0"/>
                        <a:pt x="91" y="30"/>
                        <a:pt x="99" y="47"/>
                      </a:cubicBezTo>
                      <a:cubicBezTo>
                        <a:pt x="112" y="72"/>
                        <a:pt x="121" y="96"/>
                        <a:pt x="121" y="106"/>
                      </a:cubicBezTo>
                      <a:cubicBezTo>
                        <a:pt x="121" y="112"/>
                        <a:pt x="118" y="116"/>
                        <a:pt x="109" y="122"/>
                      </a:cubicBezTo>
                      <a:cubicBezTo>
                        <a:pt x="97" y="130"/>
                        <a:pt x="86" y="131"/>
                        <a:pt x="69"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0" name="Freeform 82">
                  <a:extLst>
                    <a:ext uri="{FF2B5EF4-FFF2-40B4-BE49-F238E27FC236}">
                      <a16:creationId xmlns:a16="http://schemas.microsoft.com/office/drawing/2014/main" id="{3AAB2250-9FCE-3A4C-9A71-8F2509E5FE6E}"/>
                    </a:ext>
                  </a:extLst>
                </p:cNvPr>
                <p:cNvSpPr>
                  <a:spLocks/>
                </p:cNvSpPr>
                <p:nvPr/>
              </p:nvSpPr>
              <p:spPr bwMode="auto">
                <a:xfrm>
                  <a:off x="6096001" y="3351213"/>
                  <a:ext cx="1201738" cy="1198563"/>
                </a:xfrm>
                <a:custGeom>
                  <a:avLst/>
                  <a:gdLst>
                    <a:gd name="T0" fmla="*/ 825 w 996"/>
                    <a:gd name="T1" fmla="*/ 982 h 993"/>
                    <a:gd name="T2" fmla="*/ 725 w 996"/>
                    <a:gd name="T3" fmla="*/ 944 h 993"/>
                    <a:gd name="T4" fmla="*/ 702 w 996"/>
                    <a:gd name="T5" fmla="*/ 898 h 993"/>
                    <a:gd name="T6" fmla="*/ 645 w 996"/>
                    <a:gd name="T7" fmla="*/ 864 h 993"/>
                    <a:gd name="T8" fmla="*/ 563 w 996"/>
                    <a:gd name="T9" fmla="*/ 852 h 993"/>
                    <a:gd name="T10" fmla="*/ 498 w 996"/>
                    <a:gd name="T11" fmla="*/ 877 h 993"/>
                    <a:gd name="T12" fmla="*/ 459 w 996"/>
                    <a:gd name="T13" fmla="*/ 787 h 993"/>
                    <a:gd name="T14" fmla="*/ 552 w 996"/>
                    <a:gd name="T15" fmla="*/ 761 h 993"/>
                    <a:gd name="T16" fmla="*/ 589 w 996"/>
                    <a:gd name="T17" fmla="*/ 719 h 993"/>
                    <a:gd name="T18" fmla="*/ 571 w 996"/>
                    <a:gd name="T19" fmla="*/ 668 h 993"/>
                    <a:gd name="T20" fmla="*/ 601 w 996"/>
                    <a:gd name="T21" fmla="*/ 575 h 993"/>
                    <a:gd name="T22" fmla="*/ 527 w 996"/>
                    <a:gd name="T23" fmla="*/ 477 h 993"/>
                    <a:gd name="T24" fmla="*/ 484 w 996"/>
                    <a:gd name="T25" fmla="*/ 453 h 993"/>
                    <a:gd name="T26" fmla="*/ 460 w 996"/>
                    <a:gd name="T27" fmla="*/ 438 h 993"/>
                    <a:gd name="T28" fmla="*/ 422 w 996"/>
                    <a:gd name="T29" fmla="*/ 418 h 993"/>
                    <a:gd name="T30" fmla="*/ 376 w 996"/>
                    <a:gd name="T31" fmla="*/ 355 h 993"/>
                    <a:gd name="T32" fmla="*/ 341 w 996"/>
                    <a:gd name="T33" fmla="*/ 378 h 993"/>
                    <a:gd name="T34" fmla="*/ 243 w 996"/>
                    <a:gd name="T35" fmla="*/ 388 h 993"/>
                    <a:gd name="T36" fmla="*/ 112 w 996"/>
                    <a:gd name="T37" fmla="*/ 368 h 993"/>
                    <a:gd name="T38" fmla="*/ 15 w 996"/>
                    <a:gd name="T39" fmla="*/ 301 h 993"/>
                    <a:gd name="T40" fmla="*/ 64 w 996"/>
                    <a:gd name="T41" fmla="*/ 287 h 993"/>
                    <a:gd name="T42" fmla="*/ 1 w 996"/>
                    <a:gd name="T43" fmla="*/ 218 h 993"/>
                    <a:gd name="T44" fmla="*/ 148 w 996"/>
                    <a:gd name="T45" fmla="*/ 24 h 993"/>
                    <a:gd name="T46" fmla="*/ 120 w 996"/>
                    <a:gd name="T47" fmla="*/ 87 h 993"/>
                    <a:gd name="T48" fmla="*/ 123 w 996"/>
                    <a:gd name="T49" fmla="*/ 186 h 993"/>
                    <a:gd name="T50" fmla="*/ 139 w 996"/>
                    <a:gd name="T51" fmla="*/ 153 h 993"/>
                    <a:gd name="T52" fmla="*/ 142 w 996"/>
                    <a:gd name="T53" fmla="*/ 87 h 993"/>
                    <a:gd name="T54" fmla="*/ 187 w 996"/>
                    <a:gd name="T55" fmla="*/ 23 h 993"/>
                    <a:gd name="T56" fmla="*/ 288 w 996"/>
                    <a:gd name="T57" fmla="*/ 110 h 993"/>
                    <a:gd name="T58" fmla="*/ 334 w 996"/>
                    <a:gd name="T59" fmla="*/ 121 h 993"/>
                    <a:gd name="T60" fmla="*/ 419 w 996"/>
                    <a:gd name="T61" fmla="*/ 100 h 993"/>
                    <a:gd name="T62" fmla="*/ 470 w 996"/>
                    <a:gd name="T63" fmla="*/ 152 h 993"/>
                    <a:gd name="T64" fmla="*/ 513 w 996"/>
                    <a:gd name="T65" fmla="*/ 193 h 993"/>
                    <a:gd name="T66" fmla="*/ 573 w 996"/>
                    <a:gd name="T67" fmla="*/ 196 h 993"/>
                    <a:gd name="T68" fmla="*/ 624 w 996"/>
                    <a:gd name="T69" fmla="*/ 235 h 993"/>
                    <a:gd name="T70" fmla="*/ 669 w 996"/>
                    <a:gd name="T71" fmla="*/ 284 h 993"/>
                    <a:gd name="T72" fmla="*/ 732 w 996"/>
                    <a:gd name="T73" fmla="*/ 314 h 993"/>
                    <a:gd name="T74" fmla="*/ 764 w 996"/>
                    <a:gd name="T75" fmla="*/ 362 h 993"/>
                    <a:gd name="T76" fmla="*/ 723 w 996"/>
                    <a:gd name="T77" fmla="*/ 382 h 993"/>
                    <a:gd name="T78" fmla="*/ 769 w 996"/>
                    <a:gd name="T79" fmla="*/ 447 h 993"/>
                    <a:gd name="T80" fmla="*/ 836 w 996"/>
                    <a:gd name="T81" fmla="*/ 461 h 993"/>
                    <a:gd name="T82" fmla="*/ 900 w 996"/>
                    <a:gd name="T83" fmla="*/ 495 h 993"/>
                    <a:gd name="T84" fmla="*/ 926 w 996"/>
                    <a:gd name="T85" fmla="*/ 518 h 993"/>
                    <a:gd name="T86" fmla="*/ 982 w 996"/>
                    <a:gd name="T87" fmla="*/ 512 h 993"/>
                    <a:gd name="T88" fmla="*/ 985 w 996"/>
                    <a:gd name="T89" fmla="*/ 584 h 993"/>
                    <a:gd name="T90" fmla="*/ 966 w 996"/>
                    <a:gd name="T91" fmla="*/ 646 h 993"/>
                    <a:gd name="T92" fmla="*/ 967 w 996"/>
                    <a:gd name="T93" fmla="*/ 701 h 993"/>
                    <a:gd name="T94" fmla="*/ 892 w 996"/>
                    <a:gd name="T95" fmla="*/ 672 h 993"/>
                    <a:gd name="T96" fmla="*/ 810 w 996"/>
                    <a:gd name="T97" fmla="*/ 617 h 993"/>
                    <a:gd name="T98" fmla="*/ 802 w 996"/>
                    <a:gd name="T99" fmla="*/ 636 h 993"/>
                    <a:gd name="T100" fmla="*/ 801 w 996"/>
                    <a:gd name="T101" fmla="*/ 679 h 993"/>
                    <a:gd name="T102" fmla="*/ 893 w 996"/>
                    <a:gd name="T103" fmla="*/ 735 h 993"/>
                    <a:gd name="T104" fmla="*/ 929 w 996"/>
                    <a:gd name="T105" fmla="*/ 772 h 993"/>
                    <a:gd name="T106" fmla="*/ 979 w 996"/>
                    <a:gd name="T107" fmla="*/ 871 h 993"/>
                    <a:gd name="T108" fmla="*/ 852 w 996"/>
                    <a:gd name="T109" fmla="*/ 868 h 993"/>
                    <a:gd name="T110" fmla="*/ 836 w 996"/>
                    <a:gd name="T111" fmla="*/ 884 h 993"/>
                    <a:gd name="T112" fmla="*/ 955 w 996"/>
                    <a:gd name="T113" fmla="*/ 955 h 993"/>
                    <a:gd name="T114" fmla="*/ 936 w 996"/>
                    <a:gd name="T115" fmla="*/ 993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6" h="993">
                      <a:moveTo>
                        <a:pt x="918" y="992"/>
                      </a:moveTo>
                      <a:cubicBezTo>
                        <a:pt x="917" y="992"/>
                        <a:pt x="897" y="990"/>
                        <a:pt x="874" y="989"/>
                      </a:cubicBezTo>
                      <a:cubicBezTo>
                        <a:pt x="841" y="988"/>
                        <a:pt x="830" y="986"/>
                        <a:pt x="825" y="982"/>
                      </a:cubicBezTo>
                      <a:cubicBezTo>
                        <a:pt x="822" y="979"/>
                        <a:pt x="814" y="973"/>
                        <a:pt x="809" y="969"/>
                      </a:cubicBezTo>
                      <a:cubicBezTo>
                        <a:pt x="801" y="962"/>
                        <a:pt x="797" y="961"/>
                        <a:pt x="784" y="961"/>
                      </a:cubicBezTo>
                      <a:cubicBezTo>
                        <a:pt x="767" y="962"/>
                        <a:pt x="757" y="959"/>
                        <a:pt x="725" y="944"/>
                      </a:cubicBezTo>
                      <a:cubicBezTo>
                        <a:pt x="705" y="935"/>
                        <a:pt x="703" y="933"/>
                        <a:pt x="699" y="922"/>
                      </a:cubicBezTo>
                      <a:cubicBezTo>
                        <a:pt x="696" y="911"/>
                        <a:pt x="696" y="910"/>
                        <a:pt x="700" y="907"/>
                      </a:cubicBezTo>
                      <a:cubicBezTo>
                        <a:pt x="706" y="904"/>
                        <a:pt x="707" y="898"/>
                        <a:pt x="702" y="898"/>
                      </a:cubicBezTo>
                      <a:cubicBezTo>
                        <a:pt x="701" y="898"/>
                        <a:pt x="692" y="894"/>
                        <a:pt x="684" y="888"/>
                      </a:cubicBezTo>
                      <a:cubicBezTo>
                        <a:pt x="675" y="882"/>
                        <a:pt x="664" y="876"/>
                        <a:pt x="659" y="875"/>
                      </a:cubicBezTo>
                      <a:cubicBezTo>
                        <a:pt x="653" y="874"/>
                        <a:pt x="648" y="870"/>
                        <a:pt x="645" y="864"/>
                      </a:cubicBezTo>
                      <a:cubicBezTo>
                        <a:pt x="639" y="851"/>
                        <a:pt x="623" y="842"/>
                        <a:pt x="605" y="840"/>
                      </a:cubicBezTo>
                      <a:cubicBezTo>
                        <a:pt x="592" y="839"/>
                        <a:pt x="589" y="839"/>
                        <a:pt x="583" y="845"/>
                      </a:cubicBezTo>
                      <a:cubicBezTo>
                        <a:pt x="578" y="850"/>
                        <a:pt x="573" y="852"/>
                        <a:pt x="563" y="852"/>
                      </a:cubicBezTo>
                      <a:cubicBezTo>
                        <a:pt x="552" y="852"/>
                        <a:pt x="548" y="854"/>
                        <a:pt x="536" y="864"/>
                      </a:cubicBezTo>
                      <a:cubicBezTo>
                        <a:pt x="523" y="877"/>
                        <a:pt x="523" y="877"/>
                        <a:pt x="523" y="877"/>
                      </a:cubicBezTo>
                      <a:cubicBezTo>
                        <a:pt x="498" y="877"/>
                        <a:pt x="498" y="877"/>
                        <a:pt x="498" y="877"/>
                      </a:cubicBezTo>
                      <a:cubicBezTo>
                        <a:pt x="455" y="877"/>
                        <a:pt x="445" y="869"/>
                        <a:pt x="441" y="831"/>
                      </a:cubicBezTo>
                      <a:cubicBezTo>
                        <a:pt x="440" y="818"/>
                        <a:pt x="441" y="816"/>
                        <a:pt x="449" y="808"/>
                      </a:cubicBezTo>
                      <a:cubicBezTo>
                        <a:pt x="457" y="801"/>
                        <a:pt x="459" y="796"/>
                        <a:pt x="459" y="787"/>
                      </a:cubicBezTo>
                      <a:cubicBezTo>
                        <a:pt x="459" y="779"/>
                        <a:pt x="461" y="774"/>
                        <a:pt x="464" y="772"/>
                      </a:cubicBezTo>
                      <a:cubicBezTo>
                        <a:pt x="467" y="771"/>
                        <a:pt x="486" y="769"/>
                        <a:pt x="506" y="769"/>
                      </a:cubicBezTo>
                      <a:cubicBezTo>
                        <a:pt x="539" y="769"/>
                        <a:pt x="544" y="768"/>
                        <a:pt x="552" y="761"/>
                      </a:cubicBezTo>
                      <a:cubicBezTo>
                        <a:pt x="566" y="751"/>
                        <a:pt x="581" y="744"/>
                        <a:pt x="589" y="744"/>
                      </a:cubicBezTo>
                      <a:cubicBezTo>
                        <a:pt x="594" y="744"/>
                        <a:pt x="595" y="743"/>
                        <a:pt x="593" y="737"/>
                      </a:cubicBezTo>
                      <a:cubicBezTo>
                        <a:pt x="591" y="729"/>
                        <a:pt x="589" y="722"/>
                        <a:pt x="589" y="719"/>
                      </a:cubicBezTo>
                      <a:cubicBezTo>
                        <a:pt x="588" y="718"/>
                        <a:pt x="583" y="714"/>
                        <a:pt x="576" y="709"/>
                      </a:cubicBezTo>
                      <a:cubicBezTo>
                        <a:pt x="564" y="701"/>
                        <a:pt x="563" y="700"/>
                        <a:pt x="565" y="689"/>
                      </a:cubicBezTo>
                      <a:cubicBezTo>
                        <a:pt x="565" y="682"/>
                        <a:pt x="568" y="673"/>
                        <a:pt x="571" y="668"/>
                      </a:cubicBezTo>
                      <a:cubicBezTo>
                        <a:pt x="573" y="663"/>
                        <a:pt x="582" y="645"/>
                        <a:pt x="591" y="628"/>
                      </a:cubicBezTo>
                      <a:cubicBezTo>
                        <a:pt x="607" y="597"/>
                        <a:pt x="607" y="597"/>
                        <a:pt x="607" y="597"/>
                      </a:cubicBezTo>
                      <a:cubicBezTo>
                        <a:pt x="601" y="575"/>
                        <a:pt x="601" y="575"/>
                        <a:pt x="601" y="575"/>
                      </a:cubicBezTo>
                      <a:cubicBezTo>
                        <a:pt x="595" y="554"/>
                        <a:pt x="577" y="525"/>
                        <a:pt x="562" y="513"/>
                      </a:cubicBezTo>
                      <a:cubicBezTo>
                        <a:pt x="559" y="510"/>
                        <a:pt x="553" y="503"/>
                        <a:pt x="549" y="497"/>
                      </a:cubicBezTo>
                      <a:cubicBezTo>
                        <a:pt x="545" y="490"/>
                        <a:pt x="535" y="482"/>
                        <a:pt x="527" y="477"/>
                      </a:cubicBezTo>
                      <a:cubicBezTo>
                        <a:pt x="515" y="470"/>
                        <a:pt x="511" y="466"/>
                        <a:pt x="509" y="457"/>
                      </a:cubicBezTo>
                      <a:cubicBezTo>
                        <a:pt x="507" y="448"/>
                        <a:pt x="505" y="447"/>
                        <a:pt x="497" y="448"/>
                      </a:cubicBezTo>
                      <a:cubicBezTo>
                        <a:pt x="492" y="448"/>
                        <a:pt x="486" y="451"/>
                        <a:pt x="484" y="453"/>
                      </a:cubicBezTo>
                      <a:cubicBezTo>
                        <a:pt x="481" y="455"/>
                        <a:pt x="473" y="460"/>
                        <a:pt x="466" y="463"/>
                      </a:cubicBezTo>
                      <a:cubicBezTo>
                        <a:pt x="455" y="469"/>
                        <a:pt x="453" y="469"/>
                        <a:pt x="450" y="465"/>
                      </a:cubicBezTo>
                      <a:cubicBezTo>
                        <a:pt x="444" y="459"/>
                        <a:pt x="449" y="448"/>
                        <a:pt x="460" y="438"/>
                      </a:cubicBezTo>
                      <a:cubicBezTo>
                        <a:pt x="469" y="430"/>
                        <a:pt x="469" y="430"/>
                        <a:pt x="463" y="425"/>
                      </a:cubicBezTo>
                      <a:cubicBezTo>
                        <a:pt x="456" y="419"/>
                        <a:pt x="451" y="419"/>
                        <a:pt x="440" y="425"/>
                      </a:cubicBezTo>
                      <a:cubicBezTo>
                        <a:pt x="428" y="432"/>
                        <a:pt x="422" y="429"/>
                        <a:pt x="422" y="418"/>
                      </a:cubicBezTo>
                      <a:cubicBezTo>
                        <a:pt x="422" y="412"/>
                        <a:pt x="424" y="408"/>
                        <a:pt x="428" y="406"/>
                      </a:cubicBezTo>
                      <a:cubicBezTo>
                        <a:pt x="434" y="404"/>
                        <a:pt x="433" y="402"/>
                        <a:pt x="420" y="389"/>
                      </a:cubicBezTo>
                      <a:cubicBezTo>
                        <a:pt x="395" y="365"/>
                        <a:pt x="380" y="353"/>
                        <a:pt x="376" y="355"/>
                      </a:cubicBezTo>
                      <a:cubicBezTo>
                        <a:pt x="374" y="356"/>
                        <a:pt x="372" y="361"/>
                        <a:pt x="372" y="367"/>
                      </a:cubicBezTo>
                      <a:cubicBezTo>
                        <a:pt x="372" y="377"/>
                        <a:pt x="372" y="377"/>
                        <a:pt x="372" y="377"/>
                      </a:cubicBezTo>
                      <a:cubicBezTo>
                        <a:pt x="341" y="378"/>
                        <a:pt x="341" y="378"/>
                        <a:pt x="341" y="378"/>
                      </a:cubicBezTo>
                      <a:cubicBezTo>
                        <a:pt x="324" y="378"/>
                        <a:pt x="300" y="379"/>
                        <a:pt x="289" y="378"/>
                      </a:cubicBezTo>
                      <a:cubicBezTo>
                        <a:pt x="272" y="378"/>
                        <a:pt x="269" y="379"/>
                        <a:pt x="269" y="383"/>
                      </a:cubicBezTo>
                      <a:cubicBezTo>
                        <a:pt x="269" y="387"/>
                        <a:pt x="266" y="388"/>
                        <a:pt x="243" y="388"/>
                      </a:cubicBezTo>
                      <a:cubicBezTo>
                        <a:pt x="229" y="388"/>
                        <a:pt x="202" y="386"/>
                        <a:pt x="184" y="385"/>
                      </a:cubicBezTo>
                      <a:cubicBezTo>
                        <a:pt x="165" y="384"/>
                        <a:pt x="148" y="384"/>
                        <a:pt x="141" y="386"/>
                      </a:cubicBezTo>
                      <a:cubicBezTo>
                        <a:pt x="127" y="390"/>
                        <a:pt x="117" y="383"/>
                        <a:pt x="112" y="368"/>
                      </a:cubicBezTo>
                      <a:cubicBezTo>
                        <a:pt x="109" y="359"/>
                        <a:pt x="107" y="357"/>
                        <a:pt x="99" y="358"/>
                      </a:cubicBezTo>
                      <a:cubicBezTo>
                        <a:pt x="63" y="361"/>
                        <a:pt x="61" y="361"/>
                        <a:pt x="52" y="354"/>
                      </a:cubicBezTo>
                      <a:cubicBezTo>
                        <a:pt x="31" y="339"/>
                        <a:pt x="15" y="315"/>
                        <a:pt x="15" y="301"/>
                      </a:cubicBezTo>
                      <a:cubicBezTo>
                        <a:pt x="15" y="296"/>
                        <a:pt x="18" y="294"/>
                        <a:pt x="29" y="293"/>
                      </a:cubicBezTo>
                      <a:cubicBezTo>
                        <a:pt x="37" y="292"/>
                        <a:pt x="49" y="291"/>
                        <a:pt x="56" y="291"/>
                      </a:cubicBezTo>
                      <a:cubicBezTo>
                        <a:pt x="67" y="291"/>
                        <a:pt x="68" y="290"/>
                        <a:pt x="64" y="287"/>
                      </a:cubicBezTo>
                      <a:cubicBezTo>
                        <a:pt x="57" y="280"/>
                        <a:pt x="40" y="276"/>
                        <a:pt x="25" y="276"/>
                      </a:cubicBezTo>
                      <a:cubicBezTo>
                        <a:pt x="16" y="276"/>
                        <a:pt x="12" y="274"/>
                        <a:pt x="10" y="270"/>
                      </a:cubicBezTo>
                      <a:cubicBezTo>
                        <a:pt x="5" y="257"/>
                        <a:pt x="0" y="231"/>
                        <a:pt x="1" y="218"/>
                      </a:cubicBezTo>
                      <a:cubicBezTo>
                        <a:pt x="5" y="154"/>
                        <a:pt x="6" y="147"/>
                        <a:pt x="19" y="108"/>
                      </a:cubicBezTo>
                      <a:cubicBezTo>
                        <a:pt x="39" y="52"/>
                        <a:pt x="53" y="26"/>
                        <a:pt x="70" y="16"/>
                      </a:cubicBezTo>
                      <a:cubicBezTo>
                        <a:pt x="98" y="0"/>
                        <a:pt x="143" y="4"/>
                        <a:pt x="148" y="24"/>
                      </a:cubicBezTo>
                      <a:cubicBezTo>
                        <a:pt x="150" y="32"/>
                        <a:pt x="149" y="35"/>
                        <a:pt x="140" y="45"/>
                      </a:cubicBezTo>
                      <a:cubicBezTo>
                        <a:pt x="134" y="51"/>
                        <a:pt x="128" y="61"/>
                        <a:pt x="127" y="68"/>
                      </a:cubicBezTo>
                      <a:cubicBezTo>
                        <a:pt x="126" y="74"/>
                        <a:pt x="123" y="83"/>
                        <a:pt x="120" y="87"/>
                      </a:cubicBezTo>
                      <a:cubicBezTo>
                        <a:pt x="115" y="95"/>
                        <a:pt x="107" y="127"/>
                        <a:pt x="109" y="131"/>
                      </a:cubicBezTo>
                      <a:cubicBezTo>
                        <a:pt x="110" y="133"/>
                        <a:pt x="112" y="145"/>
                        <a:pt x="112" y="157"/>
                      </a:cubicBezTo>
                      <a:cubicBezTo>
                        <a:pt x="113" y="182"/>
                        <a:pt x="114" y="186"/>
                        <a:pt x="123" y="186"/>
                      </a:cubicBezTo>
                      <a:cubicBezTo>
                        <a:pt x="126" y="186"/>
                        <a:pt x="129" y="183"/>
                        <a:pt x="130" y="178"/>
                      </a:cubicBezTo>
                      <a:cubicBezTo>
                        <a:pt x="132" y="173"/>
                        <a:pt x="135" y="167"/>
                        <a:pt x="137" y="164"/>
                      </a:cubicBezTo>
                      <a:cubicBezTo>
                        <a:pt x="142" y="159"/>
                        <a:pt x="142" y="157"/>
                        <a:pt x="139" y="153"/>
                      </a:cubicBezTo>
                      <a:cubicBezTo>
                        <a:pt x="131" y="142"/>
                        <a:pt x="128" y="132"/>
                        <a:pt x="128" y="117"/>
                      </a:cubicBezTo>
                      <a:cubicBezTo>
                        <a:pt x="127" y="106"/>
                        <a:pt x="129" y="101"/>
                        <a:pt x="134" y="97"/>
                      </a:cubicBezTo>
                      <a:cubicBezTo>
                        <a:pt x="137" y="94"/>
                        <a:pt x="141" y="90"/>
                        <a:pt x="142" y="87"/>
                      </a:cubicBezTo>
                      <a:cubicBezTo>
                        <a:pt x="143" y="84"/>
                        <a:pt x="146" y="81"/>
                        <a:pt x="147" y="81"/>
                      </a:cubicBezTo>
                      <a:cubicBezTo>
                        <a:pt x="149" y="81"/>
                        <a:pt x="150" y="78"/>
                        <a:pt x="150" y="75"/>
                      </a:cubicBezTo>
                      <a:cubicBezTo>
                        <a:pt x="150" y="64"/>
                        <a:pt x="174" y="31"/>
                        <a:pt x="187" y="23"/>
                      </a:cubicBezTo>
                      <a:cubicBezTo>
                        <a:pt x="200" y="16"/>
                        <a:pt x="230" y="10"/>
                        <a:pt x="239" y="14"/>
                      </a:cubicBezTo>
                      <a:cubicBezTo>
                        <a:pt x="245" y="16"/>
                        <a:pt x="250" y="24"/>
                        <a:pt x="269" y="58"/>
                      </a:cubicBezTo>
                      <a:cubicBezTo>
                        <a:pt x="280" y="80"/>
                        <a:pt x="289" y="104"/>
                        <a:pt x="288" y="110"/>
                      </a:cubicBezTo>
                      <a:cubicBezTo>
                        <a:pt x="285" y="119"/>
                        <a:pt x="297" y="134"/>
                        <a:pt x="306" y="134"/>
                      </a:cubicBezTo>
                      <a:cubicBezTo>
                        <a:pt x="309" y="134"/>
                        <a:pt x="318" y="132"/>
                        <a:pt x="324" y="130"/>
                      </a:cubicBezTo>
                      <a:cubicBezTo>
                        <a:pt x="334" y="128"/>
                        <a:pt x="335" y="126"/>
                        <a:pt x="334" y="121"/>
                      </a:cubicBezTo>
                      <a:cubicBezTo>
                        <a:pt x="331" y="111"/>
                        <a:pt x="349" y="95"/>
                        <a:pt x="371" y="91"/>
                      </a:cubicBezTo>
                      <a:cubicBezTo>
                        <a:pt x="389" y="87"/>
                        <a:pt x="391" y="87"/>
                        <a:pt x="400" y="93"/>
                      </a:cubicBezTo>
                      <a:cubicBezTo>
                        <a:pt x="406" y="97"/>
                        <a:pt x="415" y="100"/>
                        <a:pt x="419" y="100"/>
                      </a:cubicBezTo>
                      <a:cubicBezTo>
                        <a:pt x="428" y="100"/>
                        <a:pt x="442" y="111"/>
                        <a:pt x="445" y="121"/>
                      </a:cubicBezTo>
                      <a:cubicBezTo>
                        <a:pt x="448" y="132"/>
                        <a:pt x="456" y="140"/>
                        <a:pt x="462" y="140"/>
                      </a:cubicBezTo>
                      <a:cubicBezTo>
                        <a:pt x="466" y="140"/>
                        <a:pt x="468" y="143"/>
                        <a:pt x="470" y="152"/>
                      </a:cubicBezTo>
                      <a:cubicBezTo>
                        <a:pt x="471" y="159"/>
                        <a:pt x="473" y="165"/>
                        <a:pt x="474" y="165"/>
                      </a:cubicBezTo>
                      <a:cubicBezTo>
                        <a:pt x="476" y="165"/>
                        <a:pt x="485" y="172"/>
                        <a:pt x="494" y="182"/>
                      </a:cubicBezTo>
                      <a:cubicBezTo>
                        <a:pt x="508" y="196"/>
                        <a:pt x="512" y="198"/>
                        <a:pt x="513" y="193"/>
                      </a:cubicBezTo>
                      <a:cubicBezTo>
                        <a:pt x="514" y="190"/>
                        <a:pt x="517" y="183"/>
                        <a:pt x="519" y="178"/>
                      </a:cubicBezTo>
                      <a:cubicBezTo>
                        <a:pt x="524" y="166"/>
                        <a:pt x="527" y="166"/>
                        <a:pt x="554" y="176"/>
                      </a:cubicBezTo>
                      <a:cubicBezTo>
                        <a:pt x="565" y="180"/>
                        <a:pt x="568" y="183"/>
                        <a:pt x="573" y="196"/>
                      </a:cubicBezTo>
                      <a:cubicBezTo>
                        <a:pt x="577" y="205"/>
                        <a:pt x="583" y="213"/>
                        <a:pt x="589" y="216"/>
                      </a:cubicBezTo>
                      <a:cubicBezTo>
                        <a:pt x="593" y="219"/>
                        <a:pt x="599" y="224"/>
                        <a:pt x="601" y="228"/>
                      </a:cubicBezTo>
                      <a:cubicBezTo>
                        <a:pt x="607" y="240"/>
                        <a:pt x="615" y="242"/>
                        <a:pt x="624" y="235"/>
                      </a:cubicBezTo>
                      <a:cubicBezTo>
                        <a:pt x="633" y="227"/>
                        <a:pt x="641" y="229"/>
                        <a:pt x="659" y="242"/>
                      </a:cubicBezTo>
                      <a:cubicBezTo>
                        <a:pt x="671" y="250"/>
                        <a:pt x="672" y="252"/>
                        <a:pt x="670" y="260"/>
                      </a:cubicBezTo>
                      <a:cubicBezTo>
                        <a:pt x="665" y="281"/>
                        <a:pt x="665" y="285"/>
                        <a:pt x="669" y="284"/>
                      </a:cubicBezTo>
                      <a:cubicBezTo>
                        <a:pt x="671" y="284"/>
                        <a:pt x="676" y="279"/>
                        <a:pt x="678" y="275"/>
                      </a:cubicBezTo>
                      <a:cubicBezTo>
                        <a:pt x="686" y="262"/>
                        <a:pt x="696" y="264"/>
                        <a:pt x="711" y="279"/>
                      </a:cubicBezTo>
                      <a:cubicBezTo>
                        <a:pt x="725" y="294"/>
                        <a:pt x="731" y="305"/>
                        <a:pt x="732" y="314"/>
                      </a:cubicBezTo>
                      <a:cubicBezTo>
                        <a:pt x="733" y="331"/>
                        <a:pt x="734" y="333"/>
                        <a:pt x="744" y="338"/>
                      </a:cubicBezTo>
                      <a:cubicBezTo>
                        <a:pt x="750" y="341"/>
                        <a:pt x="757" y="347"/>
                        <a:pt x="759" y="352"/>
                      </a:cubicBezTo>
                      <a:cubicBezTo>
                        <a:pt x="764" y="362"/>
                        <a:pt x="764" y="362"/>
                        <a:pt x="764" y="362"/>
                      </a:cubicBezTo>
                      <a:cubicBezTo>
                        <a:pt x="750" y="370"/>
                        <a:pt x="750" y="370"/>
                        <a:pt x="750" y="370"/>
                      </a:cubicBezTo>
                      <a:cubicBezTo>
                        <a:pt x="738" y="377"/>
                        <a:pt x="735" y="378"/>
                        <a:pt x="729" y="375"/>
                      </a:cubicBezTo>
                      <a:cubicBezTo>
                        <a:pt x="719" y="370"/>
                        <a:pt x="717" y="373"/>
                        <a:pt x="723" y="382"/>
                      </a:cubicBezTo>
                      <a:cubicBezTo>
                        <a:pt x="728" y="389"/>
                        <a:pt x="728" y="402"/>
                        <a:pt x="723" y="415"/>
                      </a:cubicBezTo>
                      <a:cubicBezTo>
                        <a:pt x="720" y="421"/>
                        <a:pt x="730" y="431"/>
                        <a:pt x="745" y="435"/>
                      </a:cubicBezTo>
                      <a:cubicBezTo>
                        <a:pt x="752" y="437"/>
                        <a:pt x="762" y="443"/>
                        <a:pt x="769" y="447"/>
                      </a:cubicBezTo>
                      <a:cubicBezTo>
                        <a:pt x="776" y="452"/>
                        <a:pt x="786" y="455"/>
                        <a:pt x="792" y="456"/>
                      </a:cubicBezTo>
                      <a:cubicBezTo>
                        <a:pt x="798" y="456"/>
                        <a:pt x="806" y="458"/>
                        <a:pt x="810" y="459"/>
                      </a:cubicBezTo>
                      <a:cubicBezTo>
                        <a:pt x="815" y="461"/>
                        <a:pt x="826" y="462"/>
                        <a:pt x="836" y="461"/>
                      </a:cubicBezTo>
                      <a:cubicBezTo>
                        <a:pt x="854" y="460"/>
                        <a:pt x="854" y="460"/>
                        <a:pt x="854" y="460"/>
                      </a:cubicBezTo>
                      <a:cubicBezTo>
                        <a:pt x="870" y="477"/>
                        <a:pt x="870" y="477"/>
                        <a:pt x="870" y="477"/>
                      </a:cubicBezTo>
                      <a:cubicBezTo>
                        <a:pt x="885" y="492"/>
                        <a:pt x="888" y="495"/>
                        <a:pt x="900" y="495"/>
                      </a:cubicBezTo>
                      <a:cubicBezTo>
                        <a:pt x="906" y="495"/>
                        <a:pt x="914" y="495"/>
                        <a:pt x="916" y="496"/>
                      </a:cubicBezTo>
                      <a:cubicBezTo>
                        <a:pt x="918" y="496"/>
                        <a:pt x="921" y="501"/>
                        <a:pt x="922" y="506"/>
                      </a:cubicBezTo>
                      <a:cubicBezTo>
                        <a:pt x="923" y="512"/>
                        <a:pt x="925" y="517"/>
                        <a:pt x="926" y="518"/>
                      </a:cubicBezTo>
                      <a:cubicBezTo>
                        <a:pt x="927" y="519"/>
                        <a:pt x="937" y="517"/>
                        <a:pt x="949" y="513"/>
                      </a:cubicBezTo>
                      <a:cubicBezTo>
                        <a:pt x="971" y="506"/>
                        <a:pt x="971" y="506"/>
                        <a:pt x="971" y="506"/>
                      </a:cubicBezTo>
                      <a:cubicBezTo>
                        <a:pt x="982" y="512"/>
                        <a:pt x="982" y="512"/>
                        <a:pt x="982" y="512"/>
                      </a:cubicBezTo>
                      <a:cubicBezTo>
                        <a:pt x="993" y="518"/>
                        <a:pt x="994" y="520"/>
                        <a:pt x="995" y="535"/>
                      </a:cubicBezTo>
                      <a:cubicBezTo>
                        <a:pt x="996" y="555"/>
                        <a:pt x="994" y="562"/>
                        <a:pt x="986" y="571"/>
                      </a:cubicBezTo>
                      <a:cubicBezTo>
                        <a:pt x="980" y="578"/>
                        <a:pt x="980" y="579"/>
                        <a:pt x="985" y="584"/>
                      </a:cubicBezTo>
                      <a:cubicBezTo>
                        <a:pt x="989" y="589"/>
                        <a:pt x="990" y="592"/>
                        <a:pt x="987" y="598"/>
                      </a:cubicBezTo>
                      <a:cubicBezTo>
                        <a:pt x="985" y="602"/>
                        <a:pt x="984" y="610"/>
                        <a:pt x="985" y="616"/>
                      </a:cubicBezTo>
                      <a:cubicBezTo>
                        <a:pt x="987" y="630"/>
                        <a:pt x="977" y="646"/>
                        <a:pt x="966" y="646"/>
                      </a:cubicBezTo>
                      <a:cubicBezTo>
                        <a:pt x="959" y="646"/>
                        <a:pt x="958" y="647"/>
                        <a:pt x="960" y="652"/>
                      </a:cubicBezTo>
                      <a:cubicBezTo>
                        <a:pt x="963" y="663"/>
                        <a:pt x="973" y="682"/>
                        <a:pt x="977" y="684"/>
                      </a:cubicBezTo>
                      <a:cubicBezTo>
                        <a:pt x="983" y="688"/>
                        <a:pt x="980" y="694"/>
                        <a:pt x="967" y="701"/>
                      </a:cubicBezTo>
                      <a:cubicBezTo>
                        <a:pt x="955" y="707"/>
                        <a:pt x="954" y="707"/>
                        <a:pt x="944" y="701"/>
                      </a:cubicBezTo>
                      <a:cubicBezTo>
                        <a:pt x="938" y="698"/>
                        <a:pt x="926" y="694"/>
                        <a:pt x="918" y="691"/>
                      </a:cubicBezTo>
                      <a:cubicBezTo>
                        <a:pt x="905" y="688"/>
                        <a:pt x="901" y="685"/>
                        <a:pt x="892" y="672"/>
                      </a:cubicBezTo>
                      <a:cubicBezTo>
                        <a:pt x="880" y="654"/>
                        <a:pt x="859" y="633"/>
                        <a:pt x="852" y="633"/>
                      </a:cubicBezTo>
                      <a:cubicBezTo>
                        <a:pt x="850" y="633"/>
                        <a:pt x="846" y="631"/>
                        <a:pt x="844" y="629"/>
                      </a:cubicBezTo>
                      <a:cubicBezTo>
                        <a:pt x="831" y="617"/>
                        <a:pt x="810" y="610"/>
                        <a:pt x="810" y="617"/>
                      </a:cubicBezTo>
                      <a:cubicBezTo>
                        <a:pt x="810" y="619"/>
                        <a:pt x="807" y="622"/>
                        <a:pt x="802" y="624"/>
                      </a:cubicBezTo>
                      <a:cubicBezTo>
                        <a:pt x="794" y="627"/>
                        <a:pt x="794" y="627"/>
                        <a:pt x="794" y="627"/>
                      </a:cubicBezTo>
                      <a:cubicBezTo>
                        <a:pt x="802" y="636"/>
                        <a:pt x="802" y="636"/>
                        <a:pt x="802" y="636"/>
                      </a:cubicBezTo>
                      <a:cubicBezTo>
                        <a:pt x="812" y="647"/>
                        <a:pt x="812" y="661"/>
                        <a:pt x="802" y="666"/>
                      </a:cubicBezTo>
                      <a:cubicBezTo>
                        <a:pt x="798" y="668"/>
                        <a:pt x="797" y="670"/>
                        <a:pt x="798" y="675"/>
                      </a:cubicBezTo>
                      <a:cubicBezTo>
                        <a:pt x="800" y="678"/>
                        <a:pt x="801" y="680"/>
                        <a:pt x="801" y="679"/>
                      </a:cubicBezTo>
                      <a:cubicBezTo>
                        <a:pt x="801" y="675"/>
                        <a:pt x="823" y="685"/>
                        <a:pt x="828" y="691"/>
                      </a:cubicBezTo>
                      <a:cubicBezTo>
                        <a:pt x="830" y="694"/>
                        <a:pt x="837" y="703"/>
                        <a:pt x="844" y="711"/>
                      </a:cubicBezTo>
                      <a:cubicBezTo>
                        <a:pt x="856" y="724"/>
                        <a:pt x="860" y="726"/>
                        <a:pt x="893" y="735"/>
                      </a:cubicBezTo>
                      <a:cubicBezTo>
                        <a:pt x="902" y="737"/>
                        <a:pt x="906" y="740"/>
                        <a:pt x="907" y="746"/>
                      </a:cubicBezTo>
                      <a:cubicBezTo>
                        <a:pt x="908" y="750"/>
                        <a:pt x="912" y="755"/>
                        <a:pt x="915" y="757"/>
                      </a:cubicBezTo>
                      <a:cubicBezTo>
                        <a:pt x="919" y="758"/>
                        <a:pt x="925" y="765"/>
                        <a:pt x="929" y="772"/>
                      </a:cubicBezTo>
                      <a:cubicBezTo>
                        <a:pt x="933" y="779"/>
                        <a:pt x="946" y="794"/>
                        <a:pt x="958" y="806"/>
                      </a:cubicBezTo>
                      <a:cubicBezTo>
                        <a:pt x="980" y="828"/>
                        <a:pt x="980" y="828"/>
                        <a:pt x="980" y="828"/>
                      </a:cubicBezTo>
                      <a:cubicBezTo>
                        <a:pt x="979" y="871"/>
                        <a:pt x="979" y="871"/>
                        <a:pt x="979" y="871"/>
                      </a:cubicBezTo>
                      <a:cubicBezTo>
                        <a:pt x="979" y="895"/>
                        <a:pt x="978" y="915"/>
                        <a:pt x="977" y="916"/>
                      </a:cubicBezTo>
                      <a:cubicBezTo>
                        <a:pt x="973" y="918"/>
                        <a:pt x="917" y="900"/>
                        <a:pt x="888" y="887"/>
                      </a:cubicBezTo>
                      <a:cubicBezTo>
                        <a:pt x="873" y="881"/>
                        <a:pt x="857" y="872"/>
                        <a:pt x="852" y="868"/>
                      </a:cubicBezTo>
                      <a:cubicBezTo>
                        <a:pt x="843" y="860"/>
                        <a:pt x="834" y="858"/>
                        <a:pt x="816" y="861"/>
                      </a:cubicBezTo>
                      <a:cubicBezTo>
                        <a:pt x="810" y="862"/>
                        <a:pt x="814" y="867"/>
                        <a:pt x="822" y="870"/>
                      </a:cubicBezTo>
                      <a:cubicBezTo>
                        <a:pt x="827" y="872"/>
                        <a:pt x="833" y="879"/>
                        <a:pt x="836" y="884"/>
                      </a:cubicBezTo>
                      <a:cubicBezTo>
                        <a:pt x="841" y="893"/>
                        <a:pt x="846" y="896"/>
                        <a:pt x="865" y="904"/>
                      </a:cubicBezTo>
                      <a:cubicBezTo>
                        <a:pt x="878" y="909"/>
                        <a:pt x="904" y="922"/>
                        <a:pt x="922" y="934"/>
                      </a:cubicBezTo>
                      <a:cubicBezTo>
                        <a:pt x="955" y="955"/>
                        <a:pt x="955" y="955"/>
                        <a:pt x="955" y="955"/>
                      </a:cubicBezTo>
                      <a:cubicBezTo>
                        <a:pt x="955" y="974"/>
                        <a:pt x="955" y="974"/>
                        <a:pt x="955" y="974"/>
                      </a:cubicBezTo>
                      <a:cubicBezTo>
                        <a:pt x="954" y="992"/>
                        <a:pt x="954" y="992"/>
                        <a:pt x="954" y="992"/>
                      </a:cubicBezTo>
                      <a:cubicBezTo>
                        <a:pt x="936" y="993"/>
                        <a:pt x="936" y="993"/>
                        <a:pt x="936" y="993"/>
                      </a:cubicBezTo>
                      <a:cubicBezTo>
                        <a:pt x="926" y="993"/>
                        <a:pt x="918" y="993"/>
                        <a:pt x="918" y="9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1" name="Freeform 83">
                  <a:extLst>
                    <a:ext uri="{FF2B5EF4-FFF2-40B4-BE49-F238E27FC236}">
                      <a16:creationId xmlns:a16="http://schemas.microsoft.com/office/drawing/2014/main" id="{891BA5DE-7BBB-9947-9B87-7873E3B720C9}"/>
                    </a:ext>
                  </a:extLst>
                </p:cNvPr>
                <p:cNvSpPr>
                  <a:spLocks/>
                </p:cNvSpPr>
                <p:nvPr/>
              </p:nvSpPr>
              <p:spPr bwMode="auto">
                <a:xfrm>
                  <a:off x="6643688" y="4500563"/>
                  <a:ext cx="46038" cy="44450"/>
                </a:xfrm>
                <a:custGeom>
                  <a:avLst/>
                  <a:gdLst>
                    <a:gd name="T0" fmla="*/ 15 w 38"/>
                    <a:gd name="T1" fmla="*/ 29 h 37"/>
                    <a:gd name="T2" fmla="*/ 5 w 38"/>
                    <a:gd name="T3" fmla="*/ 6 h 37"/>
                    <a:gd name="T4" fmla="*/ 27 w 38"/>
                    <a:gd name="T5" fmla="*/ 8 h 37"/>
                    <a:gd name="T6" fmla="*/ 32 w 38"/>
                    <a:gd name="T7" fmla="*/ 32 h 37"/>
                    <a:gd name="T8" fmla="*/ 15 w 38"/>
                    <a:gd name="T9" fmla="*/ 29 h 37"/>
                  </a:gdLst>
                  <a:ahLst/>
                  <a:cxnLst>
                    <a:cxn ang="0">
                      <a:pos x="T0" y="T1"/>
                    </a:cxn>
                    <a:cxn ang="0">
                      <a:pos x="T2" y="T3"/>
                    </a:cxn>
                    <a:cxn ang="0">
                      <a:pos x="T4" y="T5"/>
                    </a:cxn>
                    <a:cxn ang="0">
                      <a:pos x="T6" y="T7"/>
                    </a:cxn>
                    <a:cxn ang="0">
                      <a:pos x="T8" y="T9"/>
                    </a:cxn>
                  </a:cxnLst>
                  <a:rect l="0" t="0" r="r" b="b"/>
                  <a:pathLst>
                    <a:path w="38" h="37">
                      <a:moveTo>
                        <a:pt x="15" y="29"/>
                      </a:moveTo>
                      <a:cubicBezTo>
                        <a:pt x="3" y="21"/>
                        <a:pt x="0" y="13"/>
                        <a:pt x="5" y="6"/>
                      </a:cubicBezTo>
                      <a:cubicBezTo>
                        <a:pt x="10" y="0"/>
                        <a:pt x="16" y="1"/>
                        <a:pt x="27" y="8"/>
                      </a:cubicBezTo>
                      <a:cubicBezTo>
                        <a:pt x="36" y="15"/>
                        <a:pt x="38" y="26"/>
                        <a:pt x="32" y="32"/>
                      </a:cubicBezTo>
                      <a:cubicBezTo>
                        <a:pt x="27" y="37"/>
                        <a:pt x="27" y="37"/>
                        <a:pt x="1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2" name="Freeform 84">
                  <a:extLst>
                    <a:ext uri="{FF2B5EF4-FFF2-40B4-BE49-F238E27FC236}">
                      <a16:creationId xmlns:a16="http://schemas.microsoft.com/office/drawing/2014/main" id="{F4431367-D537-2D45-BCA6-9E07724540BD}"/>
                    </a:ext>
                  </a:extLst>
                </p:cNvPr>
                <p:cNvSpPr>
                  <a:spLocks/>
                </p:cNvSpPr>
                <p:nvPr/>
              </p:nvSpPr>
              <p:spPr bwMode="auto">
                <a:xfrm>
                  <a:off x="6694488" y="4468813"/>
                  <a:ext cx="38100" cy="26988"/>
                </a:xfrm>
                <a:custGeom>
                  <a:avLst/>
                  <a:gdLst>
                    <a:gd name="T0" fmla="*/ 7 w 32"/>
                    <a:gd name="T1" fmla="*/ 20 h 22"/>
                    <a:gd name="T2" fmla="*/ 0 w 32"/>
                    <a:gd name="T3" fmla="*/ 10 h 22"/>
                    <a:gd name="T4" fmla="*/ 9 w 32"/>
                    <a:gd name="T5" fmla="*/ 1 h 22"/>
                    <a:gd name="T6" fmla="*/ 29 w 32"/>
                    <a:gd name="T7" fmla="*/ 16 h 22"/>
                    <a:gd name="T8" fmla="*/ 7 w 32"/>
                    <a:gd name="T9" fmla="*/ 20 h 22"/>
                  </a:gdLst>
                  <a:ahLst/>
                  <a:cxnLst>
                    <a:cxn ang="0">
                      <a:pos x="T0" y="T1"/>
                    </a:cxn>
                    <a:cxn ang="0">
                      <a:pos x="T2" y="T3"/>
                    </a:cxn>
                    <a:cxn ang="0">
                      <a:pos x="T4" y="T5"/>
                    </a:cxn>
                    <a:cxn ang="0">
                      <a:pos x="T6" y="T7"/>
                    </a:cxn>
                    <a:cxn ang="0">
                      <a:pos x="T8" y="T9"/>
                    </a:cxn>
                  </a:cxnLst>
                  <a:rect l="0" t="0" r="r" b="b"/>
                  <a:pathLst>
                    <a:path w="32" h="22">
                      <a:moveTo>
                        <a:pt x="7" y="20"/>
                      </a:moveTo>
                      <a:cubicBezTo>
                        <a:pt x="1" y="18"/>
                        <a:pt x="0" y="16"/>
                        <a:pt x="0" y="10"/>
                      </a:cubicBezTo>
                      <a:cubicBezTo>
                        <a:pt x="1" y="4"/>
                        <a:pt x="3" y="1"/>
                        <a:pt x="9" y="1"/>
                      </a:cubicBezTo>
                      <a:cubicBezTo>
                        <a:pt x="20" y="0"/>
                        <a:pt x="32" y="9"/>
                        <a:pt x="29" y="16"/>
                      </a:cubicBezTo>
                      <a:cubicBezTo>
                        <a:pt x="27" y="22"/>
                        <a:pt x="21" y="22"/>
                        <a:pt x="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3" name="Freeform 85">
                  <a:extLst>
                    <a:ext uri="{FF2B5EF4-FFF2-40B4-BE49-F238E27FC236}">
                      <a16:creationId xmlns:a16="http://schemas.microsoft.com/office/drawing/2014/main" id="{5862EA54-C7F5-F741-813B-1CE355FB9394}"/>
                    </a:ext>
                  </a:extLst>
                </p:cNvPr>
                <p:cNvSpPr>
                  <a:spLocks/>
                </p:cNvSpPr>
                <p:nvPr/>
              </p:nvSpPr>
              <p:spPr bwMode="auto">
                <a:xfrm>
                  <a:off x="6616701" y="3948113"/>
                  <a:ext cx="95250" cy="144463"/>
                </a:xfrm>
                <a:custGeom>
                  <a:avLst/>
                  <a:gdLst>
                    <a:gd name="T0" fmla="*/ 21 w 79"/>
                    <a:gd name="T1" fmla="*/ 108 h 119"/>
                    <a:gd name="T2" fmla="*/ 31 w 79"/>
                    <a:gd name="T3" fmla="*/ 7 h 119"/>
                    <a:gd name="T4" fmla="*/ 70 w 79"/>
                    <a:gd name="T5" fmla="*/ 16 h 119"/>
                    <a:gd name="T6" fmla="*/ 79 w 79"/>
                    <a:gd name="T7" fmla="*/ 60 h 119"/>
                    <a:gd name="T8" fmla="*/ 54 w 79"/>
                    <a:gd name="T9" fmla="*/ 111 h 119"/>
                    <a:gd name="T10" fmla="*/ 21 w 79"/>
                    <a:gd name="T11" fmla="*/ 108 h 119"/>
                  </a:gdLst>
                  <a:ahLst/>
                  <a:cxnLst>
                    <a:cxn ang="0">
                      <a:pos x="T0" y="T1"/>
                    </a:cxn>
                    <a:cxn ang="0">
                      <a:pos x="T2" y="T3"/>
                    </a:cxn>
                    <a:cxn ang="0">
                      <a:pos x="T4" y="T5"/>
                    </a:cxn>
                    <a:cxn ang="0">
                      <a:pos x="T6" y="T7"/>
                    </a:cxn>
                    <a:cxn ang="0">
                      <a:pos x="T8" y="T9"/>
                    </a:cxn>
                    <a:cxn ang="0">
                      <a:pos x="T10" y="T11"/>
                    </a:cxn>
                  </a:cxnLst>
                  <a:rect l="0" t="0" r="r" b="b"/>
                  <a:pathLst>
                    <a:path w="79" h="119">
                      <a:moveTo>
                        <a:pt x="21" y="108"/>
                      </a:moveTo>
                      <a:cubicBezTo>
                        <a:pt x="0" y="87"/>
                        <a:pt x="7" y="23"/>
                        <a:pt x="31" y="7"/>
                      </a:cubicBezTo>
                      <a:cubicBezTo>
                        <a:pt x="42" y="0"/>
                        <a:pt x="59" y="4"/>
                        <a:pt x="70" y="16"/>
                      </a:cubicBezTo>
                      <a:cubicBezTo>
                        <a:pt x="79" y="25"/>
                        <a:pt x="79" y="26"/>
                        <a:pt x="79" y="60"/>
                      </a:cubicBezTo>
                      <a:cubicBezTo>
                        <a:pt x="79" y="98"/>
                        <a:pt x="78" y="101"/>
                        <a:pt x="54" y="111"/>
                      </a:cubicBezTo>
                      <a:cubicBezTo>
                        <a:pt x="38" y="119"/>
                        <a:pt x="31" y="118"/>
                        <a:pt x="21"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4" name="Freeform 86">
                  <a:extLst>
                    <a:ext uri="{FF2B5EF4-FFF2-40B4-BE49-F238E27FC236}">
                      <a16:creationId xmlns:a16="http://schemas.microsoft.com/office/drawing/2014/main" id="{4B945936-5AF5-604A-9F4B-BC2304847A80}"/>
                    </a:ext>
                  </a:extLst>
                </p:cNvPr>
                <p:cNvSpPr>
                  <a:spLocks/>
                </p:cNvSpPr>
                <p:nvPr/>
              </p:nvSpPr>
              <p:spPr bwMode="auto">
                <a:xfrm>
                  <a:off x="6724651" y="3976688"/>
                  <a:ext cx="50800" cy="34925"/>
                </a:xfrm>
                <a:custGeom>
                  <a:avLst/>
                  <a:gdLst>
                    <a:gd name="T0" fmla="*/ 16 w 42"/>
                    <a:gd name="T1" fmla="*/ 27 h 29"/>
                    <a:gd name="T2" fmla="*/ 3 w 42"/>
                    <a:gd name="T3" fmla="*/ 6 h 29"/>
                    <a:gd name="T4" fmla="*/ 36 w 42"/>
                    <a:gd name="T5" fmla="*/ 9 h 29"/>
                    <a:gd name="T6" fmla="*/ 31 w 42"/>
                    <a:gd name="T7" fmla="*/ 26 h 29"/>
                    <a:gd name="T8" fmla="*/ 16 w 42"/>
                    <a:gd name="T9" fmla="*/ 27 h 29"/>
                  </a:gdLst>
                  <a:ahLst/>
                  <a:cxnLst>
                    <a:cxn ang="0">
                      <a:pos x="T0" y="T1"/>
                    </a:cxn>
                    <a:cxn ang="0">
                      <a:pos x="T2" y="T3"/>
                    </a:cxn>
                    <a:cxn ang="0">
                      <a:pos x="T4" y="T5"/>
                    </a:cxn>
                    <a:cxn ang="0">
                      <a:pos x="T6" y="T7"/>
                    </a:cxn>
                    <a:cxn ang="0">
                      <a:pos x="T8" y="T9"/>
                    </a:cxn>
                  </a:cxnLst>
                  <a:rect l="0" t="0" r="r" b="b"/>
                  <a:pathLst>
                    <a:path w="42" h="29">
                      <a:moveTo>
                        <a:pt x="16" y="27"/>
                      </a:moveTo>
                      <a:cubicBezTo>
                        <a:pt x="7" y="23"/>
                        <a:pt x="0" y="11"/>
                        <a:pt x="3" y="6"/>
                      </a:cubicBezTo>
                      <a:cubicBezTo>
                        <a:pt x="6" y="0"/>
                        <a:pt x="31" y="2"/>
                        <a:pt x="36" y="9"/>
                      </a:cubicBezTo>
                      <a:cubicBezTo>
                        <a:pt x="42" y="16"/>
                        <a:pt x="40" y="21"/>
                        <a:pt x="31" y="26"/>
                      </a:cubicBezTo>
                      <a:cubicBezTo>
                        <a:pt x="25" y="29"/>
                        <a:pt x="21" y="29"/>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5" name="Freeform 87">
                  <a:extLst>
                    <a:ext uri="{FF2B5EF4-FFF2-40B4-BE49-F238E27FC236}">
                      <a16:creationId xmlns:a16="http://schemas.microsoft.com/office/drawing/2014/main" id="{EE737490-38F9-B64D-AD2A-BE1DA68DE81E}"/>
                    </a:ext>
                  </a:extLst>
                </p:cNvPr>
                <p:cNvSpPr>
                  <a:spLocks/>
                </p:cNvSpPr>
                <p:nvPr/>
              </p:nvSpPr>
              <p:spPr bwMode="auto">
                <a:xfrm>
                  <a:off x="6518276" y="3829050"/>
                  <a:ext cx="46038" cy="92075"/>
                </a:xfrm>
                <a:custGeom>
                  <a:avLst/>
                  <a:gdLst>
                    <a:gd name="T0" fmla="*/ 3 w 38"/>
                    <a:gd name="T1" fmla="*/ 69 h 77"/>
                    <a:gd name="T2" fmla="*/ 8 w 38"/>
                    <a:gd name="T3" fmla="*/ 54 h 77"/>
                    <a:gd name="T4" fmla="*/ 18 w 38"/>
                    <a:gd name="T5" fmla="*/ 30 h 77"/>
                    <a:gd name="T6" fmla="*/ 32 w 38"/>
                    <a:gd name="T7" fmla="*/ 0 h 77"/>
                    <a:gd name="T8" fmla="*/ 34 w 38"/>
                    <a:gd name="T9" fmla="*/ 16 h 77"/>
                    <a:gd name="T10" fmla="*/ 31 w 38"/>
                    <a:gd name="T11" fmla="*/ 33 h 77"/>
                    <a:gd name="T12" fmla="*/ 3 w 38"/>
                    <a:gd name="T13" fmla="*/ 69 h 77"/>
                  </a:gdLst>
                  <a:ahLst/>
                  <a:cxnLst>
                    <a:cxn ang="0">
                      <a:pos x="T0" y="T1"/>
                    </a:cxn>
                    <a:cxn ang="0">
                      <a:pos x="T2" y="T3"/>
                    </a:cxn>
                    <a:cxn ang="0">
                      <a:pos x="T4" y="T5"/>
                    </a:cxn>
                    <a:cxn ang="0">
                      <a:pos x="T6" y="T7"/>
                    </a:cxn>
                    <a:cxn ang="0">
                      <a:pos x="T8" y="T9"/>
                    </a:cxn>
                    <a:cxn ang="0">
                      <a:pos x="T10" y="T11"/>
                    </a:cxn>
                    <a:cxn ang="0">
                      <a:pos x="T12" y="T13"/>
                    </a:cxn>
                  </a:cxnLst>
                  <a:rect l="0" t="0" r="r" b="b"/>
                  <a:pathLst>
                    <a:path w="38" h="77">
                      <a:moveTo>
                        <a:pt x="3" y="69"/>
                      </a:moveTo>
                      <a:cubicBezTo>
                        <a:pt x="0" y="65"/>
                        <a:pt x="0" y="64"/>
                        <a:pt x="8" y="54"/>
                      </a:cubicBezTo>
                      <a:cubicBezTo>
                        <a:pt x="13" y="49"/>
                        <a:pt x="16" y="40"/>
                        <a:pt x="18" y="30"/>
                      </a:cubicBezTo>
                      <a:cubicBezTo>
                        <a:pt x="20" y="15"/>
                        <a:pt x="27" y="0"/>
                        <a:pt x="32" y="0"/>
                      </a:cubicBezTo>
                      <a:cubicBezTo>
                        <a:pt x="36" y="0"/>
                        <a:pt x="38" y="10"/>
                        <a:pt x="34" y="16"/>
                      </a:cubicBezTo>
                      <a:cubicBezTo>
                        <a:pt x="32" y="20"/>
                        <a:pt x="31" y="27"/>
                        <a:pt x="31" y="33"/>
                      </a:cubicBezTo>
                      <a:cubicBezTo>
                        <a:pt x="32" y="50"/>
                        <a:pt x="11" y="77"/>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6" name="Freeform 88">
                  <a:extLst>
                    <a:ext uri="{FF2B5EF4-FFF2-40B4-BE49-F238E27FC236}">
                      <a16:creationId xmlns:a16="http://schemas.microsoft.com/office/drawing/2014/main" id="{D5B10403-075F-4B4B-A7FF-6E7B1ED8D7C5}"/>
                    </a:ext>
                  </a:extLst>
                </p:cNvPr>
                <p:cNvSpPr>
                  <a:spLocks/>
                </p:cNvSpPr>
                <p:nvPr/>
              </p:nvSpPr>
              <p:spPr bwMode="auto">
                <a:xfrm>
                  <a:off x="5664201" y="3341688"/>
                  <a:ext cx="211138" cy="317500"/>
                </a:xfrm>
                <a:custGeom>
                  <a:avLst/>
                  <a:gdLst>
                    <a:gd name="T0" fmla="*/ 80 w 175"/>
                    <a:gd name="T1" fmla="*/ 252 h 263"/>
                    <a:gd name="T2" fmla="*/ 65 w 175"/>
                    <a:gd name="T3" fmla="*/ 234 h 263"/>
                    <a:gd name="T4" fmla="*/ 29 w 175"/>
                    <a:gd name="T5" fmla="*/ 173 h 263"/>
                    <a:gd name="T6" fmla="*/ 10 w 175"/>
                    <a:gd name="T7" fmla="*/ 148 h 263"/>
                    <a:gd name="T8" fmla="*/ 4 w 175"/>
                    <a:gd name="T9" fmla="*/ 116 h 263"/>
                    <a:gd name="T10" fmla="*/ 16 w 175"/>
                    <a:gd name="T11" fmla="*/ 96 h 263"/>
                    <a:gd name="T12" fmla="*/ 40 w 175"/>
                    <a:gd name="T13" fmla="*/ 103 h 263"/>
                    <a:gd name="T14" fmla="*/ 62 w 175"/>
                    <a:gd name="T15" fmla="*/ 110 h 263"/>
                    <a:gd name="T16" fmla="*/ 70 w 175"/>
                    <a:gd name="T17" fmla="*/ 93 h 263"/>
                    <a:gd name="T18" fmla="*/ 67 w 175"/>
                    <a:gd name="T19" fmla="*/ 75 h 263"/>
                    <a:gd name="T20" fmla="*/ 52 w 175"/>
                    <a:gd name="T21" fmla="*/ 33 h 263"/>
                    <a:gd name="T22" fmla="*/ 72 w 175"/>
                    <a:gd name="T23" fmla="*/ 2 h 263"/>
                    <a:gd name="T24" fmla="*/ 93 w 175"/>
                    <a:gd name="T25" fmla="*/ 11 h 263"/>
                    <a:gd name="T26" fmla="*/ 113 w 175"/>
                    <a:gd name="T27" fmla="*/ 16 h 263"/>
                    <a:gd name="T28" fmla="*/ 161 w 175"/>
                    <a:gd name="T29" fmla="*/ 6 h 263"/>
                    <a:gd name="T30" fmla="*/ 165 w 175"/>
                    <a:gd name="T31" fmla="*/ 25 h 263"/>
                    <a:gd name="T32" fmla="*/ 160 w 175"/>
                    <a:gd name="T33" fmla="*/ 43 h 263"/>
                    <a:gd name="T34" fmla="*/ 160 w 175"/>
                    <a:gd name="T35" fmla="*/ 49 h 263"/>
                    <a:gd name="T36" fmla="*/ 151 w 175"/>
                    <a:gd name="T37" fmla="*/ 76 h 263"/>
                    <a:gd name="T38" fmla="*/ 137 w 175"/>
                    <a:gd name="T39" fmla="*/ 95 h 263"/>
                    <a:gd name="T40" fmla="*/ 147 w 175"/>
                    <a:gd name="T41" fmla="*/ 101 h 263"/>
                    <a:gd name="T42" fmla="*/ 156 w 175"/>
                    <a:gd name="T43" fmla="*/ 112 h 263"/>
                    <a:gd name="T44" fmla="*/ 160 w 175"/>
                    <a:gd name="T45" fmla="*/ 128 h 263"/>
                    <a:gd name="T46" fmla="*/ 173 w 175"/>
                    <a:gd name="T47" fmla="*/ 174 h 263"/>
                    <a:gd name="T48" fmla="*/ 167 w 175"/>
                    <a:gd name="T49" fmla="*/ 208 h 263"/>
                    <a:gd name="T50" fmla="*/ 133 w 175"/>
                    <a:gd name="T51" fmla="*/ 233 h 263"/>
                    <a:gd name="T52" fmla="*/ 130 w 175"/>
                    <a:gd name="T53" fmla="*/ 236 h 263"/>
                    <a:gd name="T54" fmla="*/ 105 w 175"/>
                    <a:gd name="T55" fmla="*/ 260 h 263"/>
                    <a:gd name="T56" fmla="*/ 80 w 175"/>
                    <a:gd name="T57" fmla="*/ 25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5" h="263">
                      <a:moveTo>
                        <a:pt x="80" y="252"/>
                      </a:moveTo>
                      <a:cubicBezTo>
                        <a:pt x="72" y="245"/>
                        <a:pt x="65" y="237"/>
                        <a:pt x="65" y="234"/>
                      </a:cubicBezTo>
                      <a:cubicBezTo>
                        <a:pt x="62" y="201"/>
                        <a:pt x="57" y="192"/>
                        <a:pt x="29" y="173"/>
                      </a:cubicBezTo>
                      <a:cubicBezTo>
                        <a:pt x="24" y="170"/>
                        <a:pt x="15" y="158"/>
                        <a:pt x="10" y="148"/>
                      </a:cubicBezTo>
                      <a:cubicBezTo>
                        <a:pt x="0" y="130"/>
                        <a:pt x="0" y="130"/>
                        <a:pt x="4" y="116"/>
                      </a:cubicBezTo>
                      <a:cubicBezTo>
                        <a:pt x="7" y="108"/>
                        <a:pt x="12" y="100"/>
                        <a:pt x="16" y="96"/>
                      </a:cubicBezTo>
                      <a:cubicBezTo>
                        <a:pt x="24" y="91"/>
                        <a:pt x="24" y="91"/>
                        <a:pt x="40" y="103"/>
                      </a:cubicBezTo>
                      <a:cubicBezTo>
                        <a:pt x="56" y="115"/>
                        <a:pt x="57" y="115"/>
                        <a:pt x="62" y="110"/>
                      </a:cubicBezTo>
                      <a:cubicBezTo>
                        <a:pt x="65" y="107"/>
                        <a:pt x="68" y="99"/>
                        <a:pt x="70" y="93"/>
                      </a:cubicBezTo>
                      <a:cubicBezTo>
                        <a:pt x="73" y="83"/>
                        <a:pt x="72" y="80"/>
                        <a:pt x="67" y="75"/>
                      </a:cubicBezTo>
                      <a:cubicBezTo>
                        <a:pt x="52" y="59"/>
                        <a:pt x="49" y="49"/>
                        <a:pt x="52" y="33"/>
                      </a:cubicBezTo>
                      <a:cubicBezTo>
                        <a:pt x="55" y="17"/>
                        <a:pt x="65" y="2"/>
                        <a:pt x="72" y="2"/>
                      </a:cubicBezTo>
                      <a:cubicBezTo>
                        <a:pt x="74" y="2"/>
                        <a:pt x="84" y="6"/>
                        <a:pt x="93" y="11"/>
                      </a:cubicBezTo>
                      <a:cubicBezTo>
                        <a:pt x="107" y="19"/>
                        <a:pt x="109" y="20"/>
                        <a:pt x="113" y="16"/>
                      </a:cubicBezTo>
                      <a:cubicBezTo>
                        <a:pt x="120" y="7"/>
                        <a:pt x="154" y="0"/>
                        <a:pt x="161" y="6"/>
                      </a:cubicBezTo>
                      <a:cubicBezTo>
                        <a:pt x="164" y="7"/>
                        <a:pt x="165" y="16"/>
                        <a:pt x="165" y="25"/>
                      </a:cubicBezTo>
                      <a:cubicBezTo>
                        <a:pt x="165" y="38"/>
                        <a:pt x="164" y="42"/>
                        <a:pt x="160" y="43"/>
                      </a:cubicBezTo>
                      <a:cubicBezTo>
                        <a:pt x="155" y="45"/>
                        <a:pt x="155" y="46"/>
                        <a:pt x="160" y="49"/>
                      </a:cubicBezTo>
                      <a:cubicBezTo>
                        <a:pt x="168" y="55"/>
                        <a:pt x="167" y="59"/>
                        <a:pt x="151" y="76"/>
                      </a:cubicBezTo>
                      <a:cubicBezTo>
                        <a:pt x="144" y="85"/>
                        <a:pt x="137" y="93"/>
                        <a:pt x="137" y="95"/>
                      </a:cubicBezTo>
                      <a:cubicBezTo>
                        <a:pt x="137" y="96"/>
                        <a:pt x="142" y="99"/>
                        <a:pt x="147" y="101"/>
                      </a:cubicBezTo>
                      <a:cubicBezTo>
                        <a:pt x="154" y="104"/>
                        <a:pt x="156" y="106"/>
                        <a:pt x="156" y="112"/>
                      </a:cubicBezTo>
                      <a:cubicBezTo>
                        <a:pt x="156" y="117"/>
                        <a:pt x="158" y="124"/>
                        <a:pt x="160" y="128"/>
                      </a:cubicBezTo>
                      <a:cubicBezTo>
                        <a:pt x="170" y="144"/>
                        <a:pt x="172" y="152"/>
                        <a:pt x="173" y="174"/>
                      </a:cubicBezTo>
                      <a:cubicBezTo>
                        <a:pt x="175" y="193"/>
                        <a:pt x="174" y="197"/>
                        <a:pt x="167" y="208"/>
                      </a:cubicBezTo>
                      <a:cubicBezTo>
                        <a:pt x="159" y="221"/>
                        <a:pt x="142" y="233"/>
                        <a:pt x="133" y="233"/>
                      </a:cubicBezTo>
                      <a:cubicBezTo>
                        <a:pt x="130" y="233"/>
                        <a:pt x="129" y="234"/>
                        <a:pt x="130" y="236"/>
                      </a:cubicBezTo>
                      <a:cubicBezTo>
                        <a:pt x="133" y="241"/>
                        <a:pt x="117" y="257"/>
                        <a:pt x="105" y="260"/>
                      </a:cubicBezTo>
                      <a:cubicBezTo>
                        <a:pt x="95" y="263"/>
                        <a:pt x="93" y="263"/>
                        <a:pt x="80"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7" name="Freeform 89">
                  <a:extLst>
                    <a:ext uri="{FF2B5EF4-FFF2-40B4-BE49-F238E27FC236}">
                      <a16:creationId xmlns:a16="http://schemas.microsoft.com/office/drawing/2014/main" id="{5C182E8A-70ED-7B47-A148-755ADDE77DB4}"/>
                    </a:ext>
                  </a:extLst>
                </p:cNvPr>
                <p:cNvSpPr>
                  <a:spLocks/>
                </p:cNvSpPr>
                <p:nvPr/>
              </p:nvSpPr>
              <p:spPr bwMode="auto">
                <a:xfrm>
                  <a:off x="5892801" y="3321050"/>
                  <a:ext cx="198438" cy="261938"/>
                </a:xfrm>
                <a:custGeom>
                  <a:avLst/>
                  <a:gdLst>
                    <a:gd name="T0" fmla="*/ 18 w 164"/>
                    <a:gd name="T1" fmla="*/ 210 h 216"/>
                    <a:gd name="T2" fmla="*/ 10 w 164"/>
                    <a:gd name="T3" fmla="*/ 190 h 216"/>
                    <a:gd name="T4" fmla="*/ 7 w 164"/>
                    <a:gd name="T5" fmla="*/ 168 h 216"/>
                    <a:gd name="T6" fmla="*/ 16 w 164"/>
                    <a:gd name="T7" fmla="*/ 54 h 216"/>
                    <a:gd name="T8" fmla="*/ 24 w 164"/>
                    <a:gd name="T9" fmla="*/ 28 h 216"/>
                    <a:gd name="T10" fmla="*/ 71 w 164"/>
                    <a:gd name="T11" fmla="*/ 2 h 216"/>
                    <a:gd name="T12" fmla="*/ 96 w 164"/>
                    <a:gd name="T13" fmla="*/ 6 h 216"/>
                    <a:gd name="T14" fmla="*/ 115 w 164"/>
                    <a:gd name="T15" fmla="*/ 13 h 216"/>
                    <a:gd name="T16" fmla="*/ 154 w 164"/>
                    <a:gd name="T17" fmla="*/ 30 h 216"/>
                    <a:gd name="T18" fmla="*/ 159 w 164"/>
                    <a:gd name="T19" fmla="*/ 48 h 216"/>
                    <a:gd name="T20" fmla="*/ 150 w 164"/>
                    <a:gd name="T21" fmla="*/ 62 h 216"/>
                    <a:gd name="T22" fmla="*/ 144 w 164"/>
                    <a:gd name="T23" fmla="*/ 76 h 216"/>
                    <a:gd name="T24" fmla="*/ 132 w 164"/>
                    <a:gd name="T25" fmla="*/ 101 h 216"/>
                    <a:gd name="T26" fmla="*/ 118 w 164"/>
                    <a:gd name="T27" fmla="*/ 134 h 216"/>
                    <a:gd name="T28" fmla="*/ 111 w 164"/>
                    <a:gd name="T29" fmla="*/ 153 h 216"/>
                    <a:gd name="T30" fmla="*/ 87 w 164"/>
                    <a:gd name="T31" fmla="*/ 156 h 216"/>
                    <a:gd name="T32" fmla="*/ 65 w 164"/>
                    <a:gd name="T33" fmla="*/ 160 h 216"/>
                    <a:gd name="T34" fmla="*/ 60 w 164"/>
                    <a:gd name="T35" fmla="*/ 203 h 216"/>
                    <a:gd name="T36" fmla="*/ 34 w 164"/>
                    <a:gd name="T37" fmla="*/ 216 h 216"/>
                    <a:gd name="T38" fmla="*/ 18 w 164"/>
                    <a:gd name="T39" fmla="*/ 21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4" h="216">
                      <a:moveTo>
                        <a:pt x="18" y="210"/>
                      </a:moveTo>
                      <a:cubicBezTo>
                        <a:pt x="12" y="205"/>
                        <a:pt x="10" y="201"/>
                        <a:pt x="10" y="190"/>
                      </a:cubicBezTo>
                      <a:cubicBezTo>
                        <a:pt x="10" y="183"/>
                        <a:pt x="9" y="173"/>
                        <a:pt x="7" y="168"/>
                      </a:cubicBezTo>
                      <a:cubicBezTo>
                        <a:pt x="0" y="149"/>
                        <a:pt x="5" y="78"/>
                        <a:pt x="16" y="54"/>
                      </a:cubicBezTo>
                      <a:cubicBezTo>
                        <a:pt x="20" y="46"/>
                        <a:pt x="23" y="34"/>
                        <a:pt x="24" y="28"/>
                      </a:cubicBezTo>
                      <a:cubicBezTo>
                        <a:pt x="27" y="11"/>
                        <a:pt x="36" y="6"/>
                        <a:pt x="71" y="2"/>
                      </a:cubicBezTo>
                      <a:cubicBezTo>
                        <a:pt x="80" y="0"/>
                        <a:pt x="87" y="2"/>
                        <a:pt x="96" y="6"/>
                      </a:cubicBezTo>
                      <a:cubicBezTo>
                        <a:pt x="103" y="10"/>
                        <a:pt x="111" y="13"/>
                        <a:pt x="115" y="13"/>
                      </a:cubicBezTo>
                      <a:cubicBezTo>
                        <a:pt x="124" y="13"/>
                        <a:pt x="142" y="21"/>
                        <a:pt x="154" y="30"/>
                      </a:cubicBezTo>
                      <a:cubicBezTo>
                        <a:pt x="164" y="38"/>
                        <a:pt x="164" y="38"/>
                        <a:pt x="159" y="48"/>
                      </a:cubicBezTo>
                      <a:cubicBezTo>
                        <a:pt x="157" y="53"/>
                        <a:pt x="152" y="60"/>
                        <a:pt x="150" y="62"/>
                      </a:cubicBezTo>
                      <a:cubicBezTo>
                        <a:pt x="148" y="65"/>
                        <a:pt x="145" y="71"/>
                        <a:pt x="144" y="76"/>
                      </a:cubicBezTo>
                      <a:cubicBezTo>
                        <a:pt x="143" y="81"/>
                        <a:pt x="138" y="92"/>
                        <a:pt x="132" y="101"/>
                      </a:cubicBezTo>
                      <a:cubicBezTo>
                        <a:pt x="126" y="109"/>
                        <a:pt x="120" y="124"/>
                        <a:pt x="118" y="134"/>
                      </a:cubicBezTo>
                      <a:cubicBezTo>
                        <a:pt x="116" y="144"/>
                        <a:pt x="112" y="153"/>
                        <a:pt x="111" y="153"/>
                      </a:cubicBezTo>
                      <a:cubicBezTo>
                        <a:pt x="109" y="154"/>
                        <a:pt x="98" y="155"/>
                        <a:pt x="87" y="156"/>
                      </a:cubicBezTo>
                      <a:cubicBezTo>
                        <a:pt x="77" y="157"/>
                        <a:pt x="67" y="159"/>
                        <a:pt x="65" y="160"/>
                      </a:cubicBezTo>
                      <a:cubicBezTo>
                        <a:pt x="63" y="162"/>
                        <a:pt x="61" y="184"/>
                        <a:pt x="60" y="203"/>
                      </a:cubicBezTo>
                      <a:cubicBezTo>
                        <a:pt x="59" y="208"/>
                        <a:pt x="43" y="216"/>
                        <a:pt x="34" y="216"/>
                      </a:cubicBezTo>
                      <a:cubicBezTo>
                        <a:pt x="30" y="216"/>
                        <a:pt x="23" y="213"/>
                        <a:pt x="18" y="2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8" name="Freeform 90">
                  <a:extLst>
                    <a:ext uri="{FF2B5EF4-FFF2-40B4-BE49-F238E27FC236}">
                      <a16:creationId xmlns:a16="http://schemas.microsoft.com/office/drawing/2014/main" id="{E00F443B-F612-254F-8482-A928E36C98A2}"/>
                    </a:ext>
                  </a:extLst>
                </p:cNvPr>
                <p:cNvSpPr>
                  <a:spLocks/>
                </p:cNvSpPr>
                <p:nvPr/>
              </p:nvSpPr>
              <p:spPr bwMode="auto">
                <a:xfrm>
                  <a:off x="6410326" y="3355975"/>
                  <a:ext cx="165100" cy="111125"/>
                </a:xfrm>
                <a:custGeom>
                  <a:avLst/>
                  <a:gdLst>
                    <a:gd name="T0" fmla="*/ 35 w 136"/>
                    <a:gd name="T1" fmla="*/ 79 h 92"/>
                    <a:gd name="T2" fmla="*/ 2 w 136"/>
                    <a:gd name="T3" fmla="*/ 7 h 92"/>
                    <a:gd name="T4" fmla="*/ 79 w 136"/>
                    <a:gd name="T5" fmla="*/ 8 h 92"/>
                    <a:gd name="T6" fmla="*/ 130 w 136"/>
                    <a:gd name="T7" fmla="*/ 60 h 92"/>
                    <a:gd name="T8" fmla="*/ 104 w 136"/>
                    <a:gd name="T9" fmla="*/ 76 h 92"/>
                    <a:gd name="T10" fmla="*/ 72 w 136"/>
                    <a:gd name="T11" fmla="*/ 82 h 92"/>
                    <a:gd name="T12" fmla="*/ 35 w 136"/>
                    <a:gd name="T13" fmla="*/ 79 h 92"/>
                  </a:gdLst>
                  <a:ahLst/>
                  <a:cxnLst>
                    <a:cxn ang="0">
                      <a:pos x="T0" y="T1"/>
                    </a:cxn>
                    <a:cxn ang="0">
                      <a:pos x="T2" y="T3"/>
                    </a:cxn>
                    <a:cxn ang="0">
                      <a:pos x="T4" y="T5"/>
                    </a:cxn>
                    <a:cxn ang="0">
                      <a:pos x="T6" y="T7"/>
                    </a:cxn>
                    <a:cxn ang="0">
                      <a:pos x="T8" y="T9"/>
                    </a:cxn>
                    <a:cxn ang="0">
                      <a:pos x="T10" y="T11"/>
                    </a:cxn>
                    <a:cxn ang="0">
                      <a:pos x="T12" y="T13"/>
                    </a:cxn>
                  </a:cxnLst>
                  <a:rect l="0" t="0" r="r" b="b"/>
                  <a:pathLst>
                    <a:path w="136" h="92">
                      <a:moveTo>
                        <a:pt x="35" y="79"/>
                      </a:moveTo>
                      <a:cubicBezTo>
                        <a:pt x="21" y="55"/>
                        <a:pt x="0" y="11"/>
                        <a:pt x="2" y="7"/>
                      </a:cubicBezTo>
                      <a:cubicBezTo>
                        <a:pt x="4" y="0"/>
                        <a:pt x="66" y="1"/>
                        <a:pt x="79" y="8"/>
                      </a:cubicBezTo>
                      <a:cubicBezTo>
                        <a:pt x="97" y="17"/>
                        <a:pt x="119" y="40"/>
                        <a:pt x="130" y="60"/>
                      </a:cubicBezTo>
                      <a:cubicBezTo>
                        <a:pt x="136" y="71"/>
                        <a:pt x="127" y="77"/>
                        <a:pt x="104" y="76"/>
                      </a:cubicBezTo>
                      <a:cubicBezTo>
                        <a:pt x="89" y="75"/>
                        <a:pt x="81" y="77"/>
                        <a:pt x="72" y="82"/>
                      </a:cubicBezTo>
                      <a:cubicBezTo>
                        <a:pt x="53" y="92"/>
                        <a:pt x="42" y="91"/>
                        <a:pt x="3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09" name="Freeform 91">
                  <a:extLst>
                    <a:ext uri="{FF2B5EF4-FFF2-40B4-BE49-F238E27FC236}">
                      <a16:creationId xmlns:a16="http://schemas.microsoft.com/office/drawing/2014/main" id="{10EDDE77-355C-3C46-9337-973B66E3608E}"/>
                    </a:ext>
                  </a:extLst>
                </p:cNvPr>
                <p:cNvSpPr>
                  <a:spLocks/>
                </p:cNvSpPr>
                <p:nvPr/>
              </p:nvSpPr>
              <p:spPr bwMode="auto">
                <a:xfrm>
                  <a:off x="5894388" y="2955925"/>
                  <a:ext cx="547688" cy="328613"/>
                </a:xfrm>
                <a:custGeom>
                  <a:avLst/>
                  <a:gdLst>
                    <a:gd name="T0" fmla="*/ 155 w 453"/>
                    <a:gd name="T1" fmla="*/ 265 h 273"/>
                    <a:gd name="T2" fmla="*/ 133 w 453"/>
                    <a:gd name="T3" fmla="*/ 257 h 273"/>
                    <a:gd name="T4" fmla="*/ 111 w 453"/>
                    <a:gd name="T5" fmla="*/ 230 h 273"/>
                    <a:gd name="T6" fmla="*/ 107 w 453"/>
                    <a:gd name="T7" fmla="*/ 205 h 273"/>
                    <a:gd name="T8" fmla="*/ 104 w 453"/>
                    <a:gd name="T9" fmla="*/ 161 h 273"/>
                    <a:gd name="T10" fmla="*/ 108 w 453"/>
                    <a:gd name="T11" fmla="*/ 137 h 273"/>
                    <a:gd name="T12" fmla="*/ 100 w 453"/>
                    <a:gd name="T13" fmla="*/ 109 h 273"/>
                    <a:gd name="T14" fmla="*/ 91 w 453"/>
                    <a:gd name="T15" fmla="*/ 92 h 273"/>
                    <a:gd name="T16" fmla="*/ 67 w 453"/>
                    <a:gd name="T17" fmla="*/ 84 h 273"/>
                    <a:gd name="T18" fmla="*/ 39 w 453"/>
                    <a:gd name="T19" fmla="*/ 80 h 273"/>
                    <a:gd name="T20" fmla="*/ 1 w 453"/>
                    <a:gd name="T21" fmla="*/ 33 h 273"/>
                    <a:gd name="T22" fmla="*/ 2 w 453"/>
                    <a:gd name="T23" fmla="*/ 15 h 273"/>
                    <a:gd name="T24" fmla="*/ 38 w 453"/>
                    <a:gd name="T25" fmla="*/ 2 h 273"/>
                    <a:gd name="T26" fmla="*/ 84 w 453"/>
                    <a:gd name="T27" fmla="*/ 31 h 273"/>
                    <a:gd name="T28" fmla="*/ 115 w 453"/>
                    <a:gd name="T29" fmla="*/ 40 h 273"/>
                    <a:gd name="T30" fmla="*/ 150 w 453"/>
                    <a:gd name="T31" fmla="*/ 60 h 273"/>
                    <a:gd name="T32" fmla="*/ 158 w 453"/>
                    <a:gd name="T33" fmla="*/ 72 h 273"/>
                    <a:gd name="T34" fmla="*/ 168 w 453"/>
                    <a:gd name="T35" fmla="*/ 102 h 273"/>
                    <a:gd name="T36" fmla="*/ 174 w 453"/>
                    <a:gd name="T37" fmla="*/ 125 h 273"/>
                    <a:gd name="T38" fmla="*/ 184 w 453"/>
                    <a:gd name="T39" fmla="*/ 142 h 273"/>
                    <a:gd name="T40" fmla="*/ 197 w 453"/>
                    <a:gd name="T41" fmla="*/ 150 h 273"/>
                    <a:gd name="T42" fmla="*/ 236 w 453"/>
                    <a:gd name="T43" fmla="*/ 157 h 273"/>
                    <a:gd name="T44" fmla="*/ 263 w 453"/>
                    <a:gd name="T45" fmla="*/ 163 h 273"/>
                    <a:gd name="T46" fmla="*/ 280 w 453"/>
                    <a:gd name="T47" fmla="*/ 154 h 273"/>
                    <a:gd name="T48" fmla="*/ 300 w 453"/>
                    <a:gd name="T49" fmla="*/ 146 h 273"/>
                    <a:gd name="T50" fmla="*/ 317 w 453"/>
                    <a:gd name="T51" fmla="*/ 135 h 273"/>
                    <a:gd name="T52" fmla="*/ 355 w 453"/>
                    <a:gd name="T53" fmla="*/ 125 h 273"/>
                    <a:gd name="T54" fmla="*/ 414 w 453"/>
                    <a:gd name="T55" fmla="*/ 142 h 273"/>
                    <a:gd name="T56" fmla="*/ 443 w 453"/>
                    <a:gd name="T57" fmla="*/ 191 h 273"/>
                    <a:gd name="T58" fmla="*/ 444 w 453"/>
                    <a:gd name="T59" fmla="*/ 204 h 273"/>
                    <a:gd name="T60" fmla="*/ 442 w 453"/>
                    <a:gd name="T61" fmla="*/ 219 h 273"/>
                    <a:gd name="T62" fmla="*/ 436 w 453"/>
                    <a:gd name="T63" fmla="*/ 236 h 273"/>
                    <a:gd name="T64" fmla="*/ 420 w 453"/>
                    <a:gd name="T65" fmla="*/ 254 h 273"/>
                    <a:gd name="T66" fmla="*/ 351 w 453"/>
                    <a:gd name="T67" fmla="*/ 254 h 273"/>
                    <a:gd name="T68" fmla="*/ 344 w 453"/>
                    <a:gd name="T69" fmla="*/ 251 h 273"/>
                    <a:gd name="T70" fmla="*/ 326 w 453"/>
                    <a:gd name="T71" fmla="*/ 262 h 273"/>
                    <a:gd name="T72" fmla="*/ 266 w 453"/>
                    <a:gd name="T73" fmla="*/ 270 h 273"/>
                    <a:gd name="T74" fmla="*/ 201 w 453"/>
                    <a:gd name="T75" fmla="*/ 257 h 273"/>
                    <a:gd name="T76" fmla="*/ 184 w 453"/>
                    <a:gd name="T77" fmla="*/ 262 h 273"/>
                    <a:gd name="T78" fmla="*/ 170 w 453"/>
                    <a:gd name="T79" fmla="*/ 272 h 273"/>
                    <a:gd name="T80" fmla="*/ 155 w 453"/>
                    <a:gd name="T81" fmla="*/ 26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273">
                      <a:moveTo>
                        <a:pt x="155" y="265"/>
                      </a:moveTo>
                      <a:cubicBezTo>
                        <a:pt x="148" y="261"/>
                        <a:pt x="138" y="257"/>
                        <a:pt x="133" y="257"/>
                      </a:cubicBezTo>
                      <a:cubicBezTo>
                        <a:pt x="117" y="257"/>
                        <a:pt x="112" y="251"/>
                        <a:pt x="111" y="230"/>
                      </a:cubicBezTo>
                      <a:cubicBezTo>
                        <a:pt x="111" y="220"/>
                        <a:pt x="109" y="209"/>
                        <a:pt x="107" y="205"/>
                      </a:cubicBezTo>
                      <a:cubicBezTo>
                        <a:pt x="102" y="196"/>
                        <a:pt x="100" y="168"/>
                        <a:pt x="104" y="161"/>
                      </a:cubicBezTo>
                      <a:cubicBezTo>
                        <a:pt x="106" y="157"/>
                        <a:pt x="108" y="147"/>
                        <a:pt x="108" y="137"/>
                      </a:cubicBezTo>
                      <a:cubicBezTo>
                        <a:pt x="109" y="123"/>
                        <a:pt x="107" y="118"/>
                        <a:pt x="100" y="109"/>
                      </a:cubicBezTo>
                      <a:cubicBezTo>
                        <a:pt x="96" y="103"/>
                        <a:pt x="91" y="96"/>
                        <a:pt x="91" y="92"/>
                      </a:cubicBezTo>
                      <a:cubicBezTo>
                        <a:pt x="90" y="87"/>
                        <a:pt x="87" y="86"/>
                        <a:pt x="67" y="84"/>
                      </a:cubicBezTo>
                      <a:cubicBezTo>
                        <a:pt x="54" y="83"/>
                        <a:pt x="41" y="81"/>
                        <a:pt x="39" y="80"/>
                      </a:cubicBezTo>
                      <a:cubicBezTo>
                        <a:pt x="32" y="77"/>
                        <a:pt x="3" y="41"/>
                        <a:pt x="1" y="33"/>
                      </a:cubicBezTo>
                      <a:cubicBezTo>
                        <a:pt x="0" y="29"/>
                        <a:pt x="1" y="21"/>
                        <a:pt x="2" y="15"/>
                      </a:cubicBezTo>
                      <a:cubicBezTo>
                        <a:pt x="6" y="2"/>
                        <a:pt x="13" y="0"/>
                        <a:pt x="38" y="2"/>
                      </a:cubicBezTo>
                      <a:cubicBezTo>
                        <a:pt x="63" y="5"/>
                        <a:pt x="79" y="15"/>
                        <a:pt x="84" y="31"/>
                      </a:cubicBezTo>
                      <a:cubicBezTo>
                        <a:pt x="86" y="40"/>
                        <a:pt x="94" y="42"/>
                        <a:pt x="115" y="40"/>
                      </a:cubicBezTo>
                      <a:cubicBezTo>
                        <a:pt x="139" y="38"/>
                        <a:pt x="150" y="44"/>
                        <a:pt x="150" y="60"/>
                      </a:cubicBezTo>
                      <a:cubicBezTo>
                        <a:pt x="150" y="66"/>
                        <a:pt x="152" y="69"/>
                        <a:pt x="158" y="72"/>
                      </a:cubicBezTo>
                      <a:cubicBezTo>
                        <a:pt x="170" y="77"/>
                        <a:pt x="173" y="87"/>
                        <a:pt x="168" y="102"/>
                      </a:cubicBezTo>
                      <a:cubicBezTo>
                        <a:pt x="163" y="114"/>
                        <a:pt x="163" y="115"/>
                        <a:pt x="174" y="125"/>
                      </a:cubicBezTo>
                      <a:cubicBezTo>
                        <a:pt x="179" y="130"/>
                        <a:pt x="184" y="138"/>
                        <a:pt x="184" y="142"/>
                      </a:cubicBezTo>
                      <a:cubicBezTo>
                        <a:pt x="184" y="147"/>
                        <a:pt x="186" y="149"/>
                        <a:pt x="197" y="150"/>
                      </a:cubicBezTo>
                      <a:cubicBezTo>
                        <a:pt x="204" y="151"/>
                        <a:pt x="222" y="155"/>
                        <a:pt x="236" y="157"/>
                      </a:cubicBezTo>
                      <a:cubicBezTo>
                        <a:pt x="263" y="163"/>
                        <a:pt x="263" y="163"/>
                        <a:pt x="263" y="163"/>
                      </a:cubicBezTo>
                      <a:cubicBezTo>
                        <a:pt x="280" y="154"/>
                        <a:pt x="280" y="154"/>
                        <a:pt x="280" y="154"/>
                      </a:cubicBezTo>
                      <a:cubicBezTo>
                        <a:pt x="289" y="150"/>
                        <a:pt x="299" y="146"/>
                        <a:pt x="300" y="146"/>
                      </a:cubicBezTo>
                      <a:cubicBezTo>
                        <a:pt x="302" y="146"/>
                        <a:pt x="309" y="141"/>
                        <a:pt x="317" y="135"/>
                      </a:cubicBezTo>
                      <a:cubicBezTo>
                        <a:pt x="329" y="124"/>
                        <a:pt x="330" y="124"/>
                        <a:pt x="355" y="125"/>
                      </a:cubicBezTo>
                      <a:cubicBezTo>
                        <a:pt x="384" y="126"/>
                        <a:pt x="392" y="128"/>
                        <a:pt x="414" y="142"/>
                      </a:cubicBezTo>
                      <a:cubicBezTo>
                        <a:pt x="439" y="158"/>
                        <a:pt x="453" y="181"/>
                        <a:pt x="443" y="191"/>
                      </a:cubicBezTo>
                      <a:cubicBezTo>
                        <a:pt x="441" y="193"/>
                        <a:pt x="441" y="197"/>
                        <a:pt x="444" y="204"/>
                      </a:cubicBezTo>
                      <a:cubicBezTo>
                        <a:pt x="447" y="212"/>
                        <a:pt x="446" y="215"/>
                        <a:pt x="442" y="219"/>
                      </a:cubicBezTo>
                      <a:cubicBezTo>
                        <a:pt x="439" y="222"/>
                        <a:pt x="437" y="230"/>
                        <a:pt x="436" y="236"/>
                      </a:cubicBezTo>
                      <a:cubicBezTo>
                        <a:pt x="435" y="245"/>
                        <a:pt x="433" y="247"/>
                        <a:pt x="420" y="254"/>
                      </a:cubicBezTo>
                      <a:cubicBezTo>
                        <a:pt x="395" y="267"/>
                        <a:pt x="357" y="266"/>
                        <a:pt x="351" y="254"/>
                      </a:cubicBezTo>
                      <a:cubicBezTo>
                        <a:pt x="349" y="248"/>
                        <a:pt x="348" y="248"/>
                        <a:pt x="344" y="251"/>
                      </a:cubicBezTo>
                      <a:cubicBezTo>
                        <a:pt x="341" y="254"/>
                        <a:pt x="333" y="259"/>
                        <a:pt x="326" y="262"/>
                      </a:cubicBezTo>
                      <a:cubicBezTo>
                        <a:pt x="314" y="268"/>
                        <a:pt x="306" y="269"/>
                        <a:pt x="266" y="270"/>
                      </a:cubicBezTo>
                      <a:cubicBezTo>
                        <a:pt x="216" y="272"/>
                        <a:pt x="205" y="269"/>
                        <a:pt x="201" y="257"/>
                      </a:cubicBezTo>
                      <a:cubicBezTo>
                        <a:pt x="198" y="249"/>
                        <a:pt x="196" y="249"/>
                        <a:pt x="184" y="262"/>
                      </a:cubicBezTo>
                      <a:cubicBezTo>
                        <a:pt x="178" y="268"/>
                        <a:pt x="172" y="273"/>
                        <a:pt x="170" y="272"/>
                      </a:cubicBezTo>
                      <a:cubicBezTo>
                        <a:pt x="168" y="272"/>
                        <a:pt x="161" y="269"/>
                        <a:pt x="155" y="2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0" name="Freeform 92">
                  <a:extLst>
                    <a:ext uri="{FF2B5EF4-FFF2-40B4-BE49-F238E27FC236}">
                      <a16:creationId xmlns:a16="http://schemas.microsoft.com/office/drawing/2014/main" id="{0D1B412F-F72B-7349-8044-78AEA9054E2D}"/>
                    </a:ext>
                  </a:extLst>
                </p:cNvPr>
                <p:cNvSpPr>
                  <a:spLocks/>
                </p:cNvSpPr>
                <p:nvPr/>
              </p:nvSpPr>
              <p:spPr bwMode="auto">
                <a:xfrm>
                  <a:off x="5886451" y="3133725"/>
                  <a:ext cx="112713" cy="133350"/>
                </a:xfrm>
                <a:custGeom>
                  <a:avLst/>
                  <a:gdLst>
                    <a:gd name="T0" fmla="*/ 57 w 93"/>
                    <a:gd name="T1" fmla="*/ 107 h 110"/>
                    <a:gd name="T2" fmla="*/ 8 w 93"/>
                    <a:gd name="T3" fmla="*/ 73 h 110"/>
                    <a:gd name="T4" fmla="*/ 15 w 93"/>
                    <a:gd name="T5" fmla="*/ 32 h 110"/>
                    <a:gd name="T6" fmla="*/ 39 w 93"/>
                    <a:gd name="T7" fmla="*/ 5 h 110"/>
                    <a:gd name="T8" fmla="*/ 81 w 93"/>
                    <a:gd name="T9" fmla="*/ 14 h 110"/>
                    <a:gd name="T10" fmla="*/ 91 w 93"/>
                    <a:gd name="T11" fmla="*/ 57 h 110"/>
                    <a:gd name="T12" fmla="*/ 85 w 93"/>
                    <a:gd name="T13" fmla="*/ 101 h 110"/>
                    <a:gd name="T14" fmla="*/ 57 w 93"/>
                    <a:gd name="T15" fmla="*/ 107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10">
                      <a:moveTo>
                        <a:pt x="57" y="107"/>
                      </a:moveTo>
                      <a:cubicBezTo>
                        <a:pt x="50" y="105"/>
                        <a:pt x="16" y="82"/>
                        <a:pt x="8" y="73"/>
                      </a:cubicBezTo>
                      <a:cubicBezTo>
                        <a:pt x="0" y="66"/>
                        <a:pt x="2" y="56"/>
                        <a:pt x="15" y="32"/>
                      </a:cubicBezTo>
                      <a:cubicBezTo>
                        <a:pt x="25" y="12"/>
                        <a:pt x="29" y="8"/>
                        <a:pt x="39" y="5"/>
                      </a:cubicBezTo>
                      <a:cubicBezTo>
                        <a:pt x="53" y="0"/>
                        <a:pt x="67" y="3"/>
                        <a:pt x="81" y="14"/>
                      </a:cubicBezTo>
                      <a:cubicBezTo>
                        <a:pt x="89" y="21"/>
                        <a:pt x="89" y="23"/>
                        <a:pt x="91" y="57"/>
                      </a:cubicBezTo>
                      <a:cubicBezTo>
                        <a:pt x="93" y="93"/>
                        <a:pt x="93" y="93"/>
                        <a:pt x="85" y="101"/>
                      </a:cubicBezTo>
                      <a:cubicBezTo>
                        <a:pt x="77" y="109"/>
                        <a:pt x="70" y="110"/>
                        <a:pt x="5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1" name="Freeform 93">
                  <a:extLst>
                    <a:ext uri="{FF2B5EF4-FFF2-40B4-BE49-F238E27FC236}">
                      <a16:creationId xmlns:a16="http://schemas.microsoft.com/office/drawing/2014/main" id="{57CD3718-4A4A-AF4C-B3DD-1EF0F11F7EC6}"/>
                    </a:ext>
                  </a:extLst>
                </p:cNvPr>
                <p:cNvSpPr>
                  <a:spLocks/>
                </p:cNvSpPr>
                <p:nvPr/>
              </p:nvSpPr>
              <p:spPr bwMode="auto">
                <a:xfrm>
                  <a:off x="5673726" y="2995613"/>
                  <a:ext cx="198438" cy="207963"/>
                </a:xfrm>
                <a:custGeom>
                  <a:avLst/>
                  <a:gdLst>
                    <a:gd name="T0" fmla="*/ 112 w 164"/>
                    <a:gd name="T1" fmla="*/ 165 h 172"/>
                    <a:gd name="T2" fmla="*/ 83 w 164"/>
                    <a:gd name="T3" fmla="*/ 135 h 172"/>
                    <a:gd name="T4" fmla="*/ 93 w 164"/>
                    <a:gd name="T5" fmla="*/ 121 h 172"/>
                    <a:gd name="T6" fmla="*/ 103 w 164"/>
                    <a:gd name="T7" fmla="*/ 113 h 172"/>
                    <a:gd name="T8" fmla="*/ 74 w 164"/>
                    <a:gd name="T9" fmla="*/ 114 h 172"/>
                    <a:gd name="T10" fmla="*/ 37 w 164"/>
                    <a:gd name="T11" fmla="*/ 92 h 172"/>
                    <a:gd name="T12" fmla="*/ 15 w 164"/>
                    <a:gd name="T13" fmla="*/ 61 h 172"/>
                    <a:gd name="T14" fmla="*/ 0 w 164"/>
                    <a:gd name="T15" fmla="*/ 50 h 172"/>
                    <a:gd name="T16" fmla="*/ 5 w 164"/>
                    <a:gd name="T17" fmla="*/ 39 h 172"/>
                    <a:gd name="T18" fmla="*/ 24 w 164"/>
                    <a:gd name="T19" fmla="*/ 32 h 172"/>
                    <a:gd name="T20" fmla="*/ 49 w 164"/>
                    <a:gd name="T21" fmla="*/ 43 h 172"/>
                    <a:gd name="T22" fmla="*/ 63 w 164"/>
                    <a:gd name="T23" fmla="*/ 62 h 172"/>
                    <a:gd name="T24" fmla="*/ 86 w 164"/>
                    <a:gd name="T25" fmla="*/ 76 h 172"/>
                    <a:gd name="T26" fmla="*/ 96 w 164"/>
                    <a:gd name="T27" fmla="*/ 65 h 172"/>
                    <a:gd name="T28" fmla="*/ 76 w 164"/>
                    <a:gd name="T29" fmla="*/ 37 h 172"/>
                    <a:gd name="T30" fmla="*/ 68 w 164"/>
                    <a:gd name="T31" fmla="*/ 28 h 172"/>
                    <a:gd name="T32" fmla="*/ 83 w 164"/>
                    <a:gd name="T33" fmla="*/ 12 h 172"/>
                    <a:gd name="T34" fmla="*/ 107 w 164"/>
                    <a:gd name="T35" fmla="*/ 1 h 172"/>
                    <a:gd name="T36" fmla="*/ 132 w 164"/>
                    <a:gd name="T37" fmla="*/ 4 h 172"/>
                    <a:gd name="T38" fmla="*/ 156 w 164"/>
                    <a:gd name="T39" fmla="*/ 10 h 172"/>
                    <a:gd name="T40" fmla="*/ 164 w 164"/>
                    <a:gd name="T41" fmla="*/ 15 h 172"/>
                    <a:gd name="T42" fmla="*/ 162 w 164"/>
                    <a:gd name="T43" fmla="*/ 72 h 172"/>
                    <a:gd name="T44" fmla="*/ 157 w 164"/>
                    <a:gd name="T45" fmla="*/ 133 h 172"/>
                    <a:gd name="T46" fmla="*/ 156 w 164"/>
                    <a:gd name="T47" fmla="*/ 148 h 172"/>
                    <a:gd name="T48" fmla="*/ 138 w 164"/>
                    <a:gd name="T49" fmla="*/ 171 h 172"/>
                    <a:gd name="T50" fmla="*/ 112 w 164"/>
                    <a:gd name="T51"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72">
                      <a:moveTo>
                        <a:pt x="112" y="165"/>
                      </a:moveTo>
                      <a:cubicBezTo>
                        <a:pt x="98" y="159"/>
                        <a:pt x="83" y="143"/>
                        <a:pt x="83" y="135"/>
                      </a:cubicBezTo>
                      <a:cubicBezTo>
                        <a:pt x="83" y="132"/>
                        <a:pt x="88" y="126"/>
                        <a:pt x="93" y="121"/>
                      </a:cubicBezTo>
                      <a:cubicBezTo>
                        <a:pt x="103" y="113"/>
                        <a:pt x="103" y="113"/>
                        <a:pt x="103" y="113"/>
                      </a:cubicBezTo>
                      <a:cubicBezTo>
                        <a:pt x="74" y="114"/>
                        <a:pt x="74" y="114"/>
                        <a:pt x="74" y="114"/>
                      </a:cubicBezTo>
                      <a:cubicBezTo>
                        <a:pt x="42" y="115"/>
                        <a:pt x="37" y="112"/>
                        <a:pt x="37" y="92"/>
                      </a:cubicBezTo>
                      <a:cubicBezTo>
                        <a:pt x="37" y="78"/>
                        <a:pt x="33" y="72"/>
                        <a:pt x="15" y="61"/>
                      </a:cubicBezTo>
                      <a:cubicBezTo>
                        <a:pt x="7" y="56"/>
                        <a:pt x="0" y="51"/>
                        <a:pt x="0" y="50"/>
                      </a:cubicBezTo>
                      <a:cubicBezTo>
                        <a:pt x="0" y="49"/>
                        <a:pt x="2" y="44"/>
                        <a:pt x="5" y="39"/>
                      </a:cubicBezTo>
                      <a:cubicBezTo>
                        <a:pt x="10" y="31"/>
                        <a:pt x="11" y="30"/>
                        <a:pt x="24" y="32"/>
                      </a:cubicBezTo>
                      <a:cubicBezTo>
                        <a:pt x="41" y="34"/>
                        <a:pt x="49" y="38"/>
                        <a:pt x="49" y="43"/>
                      </a:cubicBezTo>
                      <a:cubicBezTo>
                        <a:pt x="49" y="46"/>
                        <a:pt x="55" y="54"/>
                        <a:pt x="63" y="62"/>
                      </a:cubicBezTo>
                      <a:cubicBezTo>
                        <a:pt x="73" y="72"/>
                        <a:pt x="79" y="76"/>
                        <a:pt x="86" y="76"/>
                      </a:cubicBezTo>
                      <a:cubicBezTo>
                        <a:pt x="94" y="76"/>
                        <a:pt x="95" y="75"/>
                        <a:pt x="96" y="65"/>
                      </a:cubicBezTo>
                      <a:cubicBezTo>
                        <a:pt x="98" y="53"/>
                        <a:pt x="93" y="47"/>
                        <a:pt x="76" y="37"/>
                      </a:cubicBezTo>
                      <a:cubicBezTo>
                        <a:pt x="72" y="34"/>
                        <a:pt x="68" y="30"/>
                        <a:pt x="68" y="28"/>
                      </a:cubicBezTo>
                      <a:cubicBezTo>
                        <a:pt x="68" y="26"/>
                        <a:pt x="75" y="18"/>
                        <a:pt x="83" y="12"/>
                      </a:cubicBezTo>
                      <a:cubicBezTo>
                        <a:pt x="95" y="3"/>
                        <a:pt x="101" y="0"/>
                        <a:pt x="107" y="1"/>
                      </a:cubicBezTo>
                      <a:cubicBezTo>
                        <a:pt x="112" y="1"/>
                        <a:pt x="123" y="3"/>
                        <a:pt x="132" y="4"/>
                      </a:cubicBezTo>
                      <a:cubicBezTo>
                        <a:pt x="141" y="4"/>
                        <a:pt x="152" y="7"/>
                        <a:pt x="156" y="10"/>
                      </a:cubicBezTo>
                      <a:cubicBezTo>
                        <a:pt x="164" y="15"/>
                        <a:pt x="164" y="15"/>
                        <a:pt x="164" y="15"/>
                      </a:cubicBezTo>
                      <a:cubicBezTo>
                        <a:pt x="162" y="72"/>
                        <a:pt x="162" y="72"/>
                        <a:pt x="162" y="72"/>
                      </a:cubicBezTo>
                      <a:cubicBezTo>
                        <a:pt x="161" y="106"/>
                        <a:pt x="159" y="131"/>
                        <a:pt x="157" y="133"/>
                      </a:cubicBezTo>
                      <a:cubicBezTo>
                        <a:pt x="155" y="136"/>
                        <a:pt x="155" y="142"/>
                        <a:pt x="156" y="148"/>
                      </a:cubicBezTo>
                      <a:cubicBezTo>
                        <a:pt x="159" y="165"/>
                        <a:pt x="153" y="172"/>
                        <a:pt x="138" y="171"/>
                      </a:cubicBezTo>
                      <a:cubicBezTo>
                        <a:pt x="131" y="171"/>
                        <a:pt x="119" y="169"/>
                        <a:pt x="112"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2" name="Freeform 94">
                  <a:extLst>
                    <a:ext uri="{FF2B5EF4-FFF2-40B4-BE49-F238E27FC236}">
                      <a16:creationId xmlns:a16="http://schemas.microsoft.com/office/drawing/2014/main" id="{257AEA12-4D18-DC48-AF4F-91BDDB62611F}"/>
                    </a:ext>
                  </a:extLst>
                </p:cNvPr>
                <p:cNvSpPr>
                  <a:spLocks/>
                </p:cNvSpPr>
                <p:nvPr/>
              </p:nvSpPr>
              <p:spPr bwMode="auto">
                <a:xfrm>
                  <a:off x="5486401" y="2925763"/>
                  <a:ext cx="155575" cy="263525"/>
                </a:xfrm>
                <a:custGeom>
                  <a:avLst/>
                  <a:gdLst>
                    <a:gd name="T0" fmla="*/ 43 w 129"/>
                    <a:gd name="T1" fmla="*/ 204 h 218"/>
                    <a:gd name="T2" fmla="*/ 13 w 129"/>
                    <a:gd name="T3" fmla="*/ 203 h 218"/>
                    <a:gd name="T4" fmla="*/ 5 w 129"/>
                    <a:gd name="T5" fmla="*/ 206 h 218"/>
                    <a:gd name="T6" fmla="*/ 22 w 129"/>
                    <a:gd name="T7" fmla="*/ 133 h 218"/>
                    <a:gd name="T8" fmla="*/ 25 w 129"/>
                    <a:gd name="T9" fmla="*/ 118 h 218"/>
                    <a:gd name="T10" fmla="*/ 46 w 129"/>
                    <a:gd name="T11" fmla="*/ 15 h 218"/>
                    <a:gd name="T12" fmla="*/ 71 w 129"/>
                    <a:gd name="T13" fmla="*/ 27 h 218"/>
                    <a:gd name="T14" fmla="*/ 71 w 129"/>
                    <a:gd name="T15" fmla="*/ 40 h 218"/>
                    <a:gd name="T16" fmla="*/ 69 w 129"/>
                    <a:gd name="T17" fmla="*/ 75 h 218"/>
                    <a:gd name="T18" fmla="*/ 67 w 129"/>
                    <a:gd name="T19" fmla="*/ 93 h 218"/>
                    <a:gd name="T20" fmla="*/ 74 w 129"/>
                    <a:gd name="T21" fmla="*/ 106 h 218"/>
                    <a:gd name="T22" fmla="*/ 95 w 129"/>
                    <a:gd name="T23" fmla="*/ 103 h 218"/>
                    <a:gd name="T24" fmla="*/ 115 w 129"/>
                    <a:gd name="T25" fmla="*/ 105 h 218"/>
                    <a:gd name="T26" fmla="*/ 119 w 129"/>
                    <a:gd name="T27" fmla="*/ 173 h 218"/>
                    <a:gd name="T28" fmla="*/ 108 w 129"/>
                    <a:gd name="T29" fmla="*/ 189 h 218"/>
                    <a:gd name="T30" fmla="*/ 43 w 129"/>
                    <a:gd name="T31" fmla="*/ 2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218">
                      <a:moveTo>
                        <a:pt x="43" y="204"/>
                      </a:moveTo>
                      <a:cubicBezTo>
                        <a:pt x="30" y="196"/>
                        <a:pt x="22" y="196"/>
                        <a:pt x="13" y="203"/>
                      </a:cubicBezTo>
                      <a:cubicBezTo>
                        <a:pt x="11" y="206"/>
                        <a:pt x="7" y="207"/>
                        <a:pt x="5" y="206"/>
                      </a:cubicBezTo>
                      <a:cubicBezTo>
                        <a:pt x="0" y="203"/>
                        <a:pt x="17" y="132"/>
                        <a:pt x="22" y="133"/>
                      </a:cubicBezTo>
                      <a:cubicBezTo>
                        <a:pt x="24" y="134"/>
                        <a:pt x="25" y="128"/>
                        <a:pt x="25" y="118"/>
                      </a:cubicBezTo>
                      <a:cubicBezTo>
                        <a:pt x="25" y="97"/>
                        <a:pt x="40" y="24"/>
                        <a:pt x="46" y="15"/>
                      </a:cubicBezTo>
                      <a:cubicBezTo>
                        <a:pt x="55" y="0"/>
                        <a:pt x="79" y="12"/>
                        <a:pt x="71" y="27"/>
                      </a:cubicBezTo>
                      <a:cubicBezTo>
                        <a:pt x="69" y="31"/>
                        <a:pt x="69" y="35"/>
                        <a:pt x="71" y="40"/>
                      </a:cubicBezTo>
                      <a:cubicBezTo>
                        <a:pt x="74" y="47"/>
                        <a:pt x="73" y="67"/>
                        <a:pt x="69" y="75"/>
                      </a:cubicBezTo>
                      <a:cubicBezTo>
                        <a:pt x="68" y="78"/>
                        <a:pt x="67" y="86"/>
                        <a:pt x="67" y="93"/>
                      </a:cubicBezTo>
                      <a:cubicBezTo>
                        <a:pt x="67" y="103"/>
                        <a:pt x="68" y="105"/>
                        <a:pt x="74" y="106"/>
                      </a:cubicBezTo>
                      <a:cubicBezTo>
                        <a:pt x="79" y="106"/>
                        <a:pt x="88" y="105"/>
                        <a:pt x="95" y="103"/>
                      </a:cubicBezTo>
                      <a:cubicBezTo>
                        <a:pt x="108" y="100"/>
                        <a:pt x="110" y="100"/>
                        <a:pt x="115" y="105"/>
                      </a:cubicBezTo>
                      <a:cubicBezTo>
                        <a:pt x="126" y="117"/>
                        <a:pt x="129" y="159"/>
                        <a:pt x="119" y="173"/>
                      </a:cubicBezTo>
                      <a:cubicBezTo>
                        <a:pt x="117" y="176"/>
                        <a:pt x="112" y="183"/>
                        <a:pt x="108" y="189"/>
                      </a:cubicBezTo>
                      <a:cubicBezTo>
                        <a:pt x="94" y="211"/>
                        <a:pt x="66" y="218"/>
                        <a:pt x="43"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3" name="Freeform 95">
                  <a:extLst>
                    <a:ext uri="{FF2B5EF4-FFF2-40B4-BE49-F238E27FC236}">
                      <a16:creationId xmlns:a16="http://schemas.microsoft.com/office/drawing/2014/main" id="{558670FC-7558-214F-8A65-7851F348329A}"/>
                    </a:ext>
                  </a:extLst>
                </p:cNvPr>
                <p:cNvSpPr>
                  <a:spLocks/>
                </p:cNvSpPr>
                <p:nvPr/>
              </p:nvSpPr>
              <p:spPr bwMode="auto">
                <a:xfrm>
                  <a:off x="5637213" y="3135313"/>
                  <a:ext cx="50800" cy="44450"/>
                </a:xfrm>
                <a:custGeom>
                  <a:avLst/>
                  <a:gdLst>
                    <a:gd name="T0" fmla="*/ 2 w 41"/>
                    <a:gd name="T1" fmla="*/ 29 h 37"/>
                    <a:gd name="T2" fmla="*/ 4 w 41"/>
                    <a:gd name="T3" fmla="*/ 13 h 37"/>
                    <a:gd name="T4" fmla="*/ 10 w 41"/>
                    <a:gd name="T5" fmla="*/ 4 h 37"/>
                    <a:gd name="T6" fmla="*/ 20 w 41"/>
                    <a:gd name="T7" fmla="*/ 2 h 37"/>
                    <a:gd name="T8" fmla="*/ 36 w 41"/>
                    <a:gd name="T9" fmla="*/ 15 h 37"/>
                    <a:gd name="T10" fmla="*/ 40 w 41"/>
                    <a:gd name="T11" fmla="*/ 32 h 37"/>
                    <a:gd name="T12" fmla="*/ 21 w 41"/>
                    <a:gd name="T13" fmla="*/ 36 h 37"/>
                    <a:gd name="T14" fmla="*/ 2 w 41"/>
                    <a:gd name="T15" fmla="*/ 29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2" y="29"/>
                      </a:moveTo>
                      <a:cubicBezTo>
                        <a:pt x="0" y="23"/>
                        <a:pt x="0" y="19"/>
                        <a:pt x="4" y="13"/>
                      </a:cubicBezTo>
                      <a:cubicBezTo>
                        <a:pt x="7" y="9"/>
                        <a:pt x="10" y="5"/>
                        <a:pt x="10" y="4"/>
                      </a:cubicBezTo>
                      <a:cubicBezTo>
                        <a:pt x="10" y="4"/>
                        <a:pt x="14" y="3"/>
                        <a:pt x="20" y="2"/>
                      </a:cubicBezTo>
                      <a:cubicBezTo>
                        <a:pt x="29" y="0"/>
                        <a:pt x="30" y="1"/>
                        <a:pt x="36" y="15"/>
                      </a:cubicBezTo>
                      <a:cubicBezTo>
                        <a:pt x="40" y="23"/>
                        <a:pt x="41" y="30"/>
                        <a:pt x="40" y="32"/>
                      </a:cubicBezTo>
                      <a:cubicBezTo>
                        <a:pt x="38" y="33"/>
                        <a:pt x="30" y="35"/>
                        <a:pt x="21" y="36"/>
                      </a:cubicBezTo>
                      <a:cubicBezTo>
                        <a:pt x="6" y="37"/>
                        <a:pt x="5" y="36"/>
                        <a:pt x="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4" name="Freeform 96">
                  <a:extLst>
                    <a:ext uri="{FF2B5EF4-FFF2-40B4-BE49-F238E27FC236}">
                      <a16:creationId xmlns:a16="http://schemas.microsoft.com/office/drawing/2014/main" id="{C0F3F0E8-D418-554C-91BD-8336AA6C552F}"/>
                    </a:ext>
                  </a:extLst>
                </p:cNvPr>
                <p:cNvSpPr>
                  <a:spLocks/>
                </p:cNvSpPr>
                <p:nvPr/>
              </p:nvSpPr>
              <p:spPr bwMode="auto">
                <a:xfrm>
                  <a:off x="6049963" y="2055813"/>
                  <a:ext cx="611188" cy="1020763"/>
                </a:xfrm>
                <a:custGeom>
                  <a:avLst/>
                  <a:gdLst>
                    <a:gd name="T0" fmla="*/ 249 w 507"/>
                    <a:gd name="T1" fmla="*/ 804 h 845"/>
                    <a:gd name="T2" fmla="*/ 204 w 507"/>
                    <a:gd name="T3" fmla="*/ 809 h 845"/>
                    <a:gd name="T4" fmla="*/ 173 w 507"/>
                    <a:gd name="T5" fmla="*/ 808 h 845"/>
                    <a:gd name="T6" fmla="*/ 57 w 507"/>
                    <a:gd name="T7" fmla="*/ 812 h 845"/>
                    <a:gd name="T8" fmla="*/ 85 w 507"/>
                    <a:gd name="T9" fmla="*/ 731 h 845"/>
                    <a:gd name="T10" fmla="*/ 101 w 507"/>
                    <a:gd name="T11" fmla="*/ 654 h 845"/>
                    <a:gd name="T12" fmla="*/ 161 w 507"/>
                    <a:gd name="T13" fmla="*/ 703 h 845"/>
                    <a:gd name="T14" fmla="*/ 140 w 507"/>
                    <a:gd name="T15" fmla="*/ 643 h 845"/>
                    <a:gd name="T16" fmla="*/ 93 w 507"/>
                    <a:gd name="T17" fmla="*/ 612 h 845"/>
                    <a:gd name="T18" fmla="*/ 131 w 507"/>
                    <a:gd name="T19" fmla="*/ 546 h 845"/>
                    <a:gd name="T20" fmla="*/ 197 w 507"/>
                    <a:gd name="T21" fmla="*/ 554 h 845"/>
                    <a:gd name="T22" fmla="*/ 187 w 507"/>
                    <a:gd name="T23" fmla="*/ 538 h 845"/>
                    <a:gd name="T24" fmla="*/ 121 w 507"/>
                    <a:gd name="T25" fmla="*/ 447 h 845"/>
                    <a:gd name="T26" fmla="*/ 131 w 507"/>
                    <a:gd name="T27" fmla="*/ 375 h 845"/>
                    <a:gd name="T28" fmla="*/ 184 w 507"/>
                    <a:gd name="T29" fmla="*/ 401 h 845"/>
                    <a:gd name="T30" fmla="*/ 229 w 507"/>
                    <a:gd name="T31" fmla="*/ 342 h 845"/>
                    <a:gd name="T32" fmla="*/ 260 w 507"/>
                    <a:gd name="T33" fmla="*/ 305 h 845"/>
                    <a:gd name="T34" fmla="*/ 237 w 507"/>
                    <a:gd name="T35" fmla="*/ 290 h 845"/>
                    <a:gd name="T36" fmla="*/ 112 w 507"/>
                    <a:gd name="T37" fmla="*/ 332 h 845"/>
                    <a:gd name="T38" fmla="*/ 105 w 507"/>
                    <a:gd name="T39" fmla="*/ 317 h 845"/>
                    <a:gd name="T40" fmla="*/ 53 w 507"/>
                    <a:gd name="T41" fmla="*/ 301 h 845"/>
                    <a:gd name="T42" fmla="*/ 31 w 507"/>
                    <a:gd name="T43" fmla="*/ 275 h 845"/>
                    <a:gd name="T44" fmla="*/ 40 w 507"/>
                    <a:gd name="T45" fmla="*/ 231 h 845"/>
                    <a:gd name="T46" fmla="*/ 59 w 507"/>
                    <a:gd name="T47" fmla="*/ 169 h 845"/>
                    <a:gd name="T48" fmla="*/ 102 w 507"/>
                    <a:gd name="T49" fmla="*/ 135 h 845"/>
                    <a:gd name="T50" fmla="*/ 135 w 507"/>
                    <a:gd name="T51" fmla="*/ 111 h 845"/>
                    <a:gd name="T52" fmla="*/ 175 w 507"/>
                    <a:gd name="T53" fmla="*/ 88 h 845"/>
                    <a:gd name="T54" fmla="*/ 218 w 507"/>
                    <a:gd name="T55" fmla="*/ 38 h 845"/>
                    <a:gd name="T56" fmla="*/ 301 w 507"/>
                    <a:gd name="T57" fmla="*/ 13 h 845"/>
                    <a:gd name="T58" fmla="*/ 399 w 507"/>
                    <a:gd name="T59" fmla="*/ 2 h 845"/>
                    <a:gd name="T60" fmla="*/ 483 w 507"/>
                    <a:gd name="T61" fmla="*/ 32 h 845"/>
                    <a:gd name="T62" fmla="*/ 484 w 507"/>
                    <a:gd name="T63" fmla="*/ 143 h 845"/>
                    <a:gd name="T64" fmla="*/ 432 w 507"/>
                    <a:gd name="T65" fmla="*/ 205 h 845"/>
                    <a:gd name="T66" fmla="*/ 472 w 507"/>
                    <a:gd name="T67" fmla="*/ 166 h 845"/>
                    <a:gd name="T68" fmla="*/ 484 w 507"/>
                    <a:gd name="T69" fmla="*/ 215 h 845"/>
                    <a:gd name="T70" fmla="*/ 433 w 507"/>
                    <a:gd name="T71" fmla="*/ 333 h 845"/>
                    <a:gd name="T72" fmla="*/ 379 w 507"/>
                    <a:gd name="T73" fmla="*/ 431 h 845"/>
                    <a:gd name="T74" fmla="*/ 329 w 507"/>
                    <a:gd name="T75" fmla="*/ 469 h 845"/>
                    <a:gd name="T76" fmla="*/ 331 w 507"/>
                    <a:gd name="T77" fmla="*/ 512 h 845"/>
                    <a:gd name="T78" fmla="*/ 361 w 507"/>
                    <a:gd name="T79" fmla="*/ 525 h 845"/>
                    <a:gd name="T80" fmla="*/ 373 w 507"/>
                    <a:gd name="T81" fmla="*/ 592 h 845"/>
                    <a:gd name="T82" fmla="*/ 330 w 507"/>
                    <a:gd name="T83" fmla="*/ 642 h 845"/>
                    <a:gd name="T84" fmla="*/ 314 w 507"/>
                    <a:gd name="T85" fmla="*/ 697 h 845"/>
                    <a:gd name="T86" fmla="*/ 329 w 507"/>
                    <a:gd name="T87" fmla="*/ 74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7" h="845">
                      <a:moveTo>
                        <a:pt x="261" y="826"/>
                      </a:moveTo>
                      <a:cubicBezTo>
                        <a:pt x="260" y="823"/>
                        <a:pt x="260" y="819"/>
                        <a:pt x="261" y="818"/>
                      </a:cubicBezTo>
                      <a:cubicBezTo>
                        <a:pt x="263" y="814"/>
                        <a:pt x="259" y="809"/>
                        <a:pt x="249" y="804"/>
                      </a:cubicBezTo>
                      <a:cubicBezTo>
                        <a:pt x="240" y="799"/>
                        <a:pt x="239" y="800"/>
                        <a:pt x="232" y="807"/>
                      </a:cubicBezTo>
                      <a:cubicBezTo>
                        <a:pt x="227" y="813"/>
                        <a:pt x="223" y="814"/>
                        <a:pt x="218" y="813"/>
                      </a:cubicBezTo>
                      <a:cubicBezTo>
                        <a:pt x="215" y="811"/>
                        <a:pt x="208" y="810"/>
                        <a:pt x="204" y="809"/>
                      </a:cubicBezTo>
                      <a:cubicBezTo>
                        <a:pt x="200" y="808"/>
                        <a:pt x="193" y="804"/>
                        <a:pt x="189" y="799"/>
                      </a:cubicBezTo>
                      <a:cubicBezTo>
                        <a:pt x="184" y="793"/>
                        <a:pt x="182" y="792"/>
                        <a:pt x="178" y="795"/>
                      </a:cubicBezTo>
                      <a:cubicBezTo>
                        <a:pt x="175" y="798"/>
                        <a:pt x="173" y="803"/>
                        <a:pt x="173" y="808"/>
                      </a:cubicBezTo>
                      <a:cubicBezTo>
                        <a:pt x="173" y="818"/>
                        <a:pt x="163" y="824"/>
                        <a:pt x="151" y="822"/>
                      </a:cubicBezTo>
                      <a:cubicBezTo>
                        <a:pt x="146" y="820"/>
                        <a:pt x="124" y="819"/>
                        <a:pt x="103" y="819"/>
                      </a:cubicBezTo>
                      <a:cubicBezTo>
                        <a:pt x="70" y="819"/>
                        <a:pt x="64" y="818"/>
                        <a:pt x="57" y="812"/>
                      </a:cubicBezTo>
                      <a:cubicBezTo>
                        <a:pt x="49" y="807"/>
                        <a:pt x="48" y="803"/>
                        <a:pt x="47" y="788"/>
                      </a:cubicBezTo>
                      <a:cubicBezTo>
                        <a:pt x="47" y="777"/>
                        <a:pt x="48" y="768"/>
                        <a:pt x="51" y="762"/>
                      </a:cubicBezTo>
                      <a:cubicBezTo>
                        <a:pt x="59" y="748"/>
                        <a:pt x="77" y="731"/>
                        <a:pt x="85" y="731"/>
                      </a:cubicBezTo>
                      <a:cubicBezTo>
                        <a:pt x="98" y="731"/>
                        <a:pt x="100" y="724"/>
                        <a:pt x="89" y="714"/>
                      </a:cubicBezTo>
                      <a:cubicBezTo>
                        <a:pt x="72" y="697"/>
                        <a:pt x="67" y="680"/>
                        <a:pt x="75" y="665"/>
                      </a:cubicBezTo>
                      <a:cubicBezTo>
                        <a:pt x="80" y="655"/>
                        <a:pt x="83" y="654"/>
                        <a:pt x="101" y="654"/>
                      </a:cubicBezTo>
                      <a:cubicBezTo>
                        <a:pt x="119" y="654"/>
                        <a:pt x="132" y="663"/>
                        <a:pt x="136" y="680"/>
                      </a:cubicBezTo>
                      <a:cubicBezTo>
                        <a:pt x="138" y="686"/>
                        <a:pt x="143" y="695"/>
                        <a:pt x="147" y="699"/>
                      </a:cubicBezTo>
                      <a:cubicBezTo>
                        <a:pt x="153" y="705"/>
                        <a:pt x="156" y="706"/>
                        <a:pt x="161" y="703"/>
                      </a:cubicBezTo>
                      <a:cubicBezTo>
                        <a:pt x="167" y="700"/>
                        <a:pt x="166" y="699"/>
                        <a:pt x="153" y="686"/>
                      </a:cubicBezTo>
                      <a:cubicBezTo>
                        <a:pt x="146" y="678"/>
                        <a:pt x="138" y="667"/>
                        <a:pt x="136" y="663"/>
                      </a:cubicBezTo>
                      <a:cubicBezTo>
                        <a:pt x="133" y="655"/>
                        <a:pt x="133" y="653"/>
                        <a:pt x="140" y="643"/>
                      </a:cubicBezTo>
                      <a:cubicBezTo>
                        <a:pt x="149" y="632"/>
                        <a:pt x="149" y="632"/>
                        <a:pt x="149" y="632"/>
                      </a:cubicBezTo>
                      <a:cubicBezTo>
                        <a:pt x="128" y="632"/>
                        <a:pt x="128" y="632"/>
                        <a:pt x="128" y="632"/>
                      </a:cubicBezTo>
                      <a:cubicBezTo>
                        <a:pt x="101" y="632"/>
                        <a:pt x="93" y="627"/>
                        <a:pt x="93" y="612"/>
                      </a:cubicBezTo>
                      <a:cubicBezTo>
                        <a:pt x="93" y="606"/>
                        <a:pt x="96" y="595"/>
                        <a:pt x="99" y="589"/>
                      </a:cubicBezTo>
                      <a:cubicBezTo>
                        <a:pt x="103" y="582"/>
                        <a:pt x="105" y="575"/>
                        <a:pt x="104" y="574"/>
                      </a:cubicBezTo>
                      <a:cubicBezTo>
                        <a:pt x="99" y="570"/>
                        <a:pt x="113" y="555"/>
                        <a:pt x="131" y="546"/>
                      </a:cubicBezTo>
                      <a:cubicBezTo>
                        <a:pt x="152" y="535"/>
                        <a:pt x="152" y="535"/>
                        <a:pt x="152" y="535"/>
                      </a:cubicBezTo>
                      <a:cubicBezTo>
                        <a:pt x="172" y="546"/>
                        <a:pt x="172" y="546"/>
                        <a:pt x="172" y="546"/>
                      </a:cubicBezTo>
                      <a:cubicBezTo>
                        <a:pt x="198" y="560"/>
                        <a:pt x="197" y="559"/>
                        <a:pt x="197" y="554"/>
                      </a:cubicBezTo>
                      <a:cubicBezTo>
                        <a:pt x="197" y="552"/>
                        <a:pt x="198" y="548"/>
                        <a:pt x="199" y="545"/>
                      </a:cubicBezTo>
                      <a:cubicBezTo>
                        <a:pt x="200" y="542"/>
                        <a:pt x="200" y="539"/>
                        <a:pt x="199" y="539"/>
                      </a:cubicBezTo>
                      <a:cubicBezTo>
                        <a:pt x="197" y="539"/>
                        <a:pt x="192" y="539"/>
                        <a:pt x="187" y="538"/>
                      </a:cubicBezTo>
                      <a:cubicBezTo>
                        <a:pt x="175" y="537"/>
                        <a:pt x="154" y="514"/>
                        <a:pt x="147" y="493"/>
                      </a:cubicBezTo>
                      <a:cubicBezTo>
                        <a:pt x="144" y="484"/>
                        <a:pt x="137" y="470"/>
                        <a:pt x="131" y="463"/>
                      </a:cubicBezTo>
                      <a:cubicBezTo>
                        <a:pt x="125" y="455"/>
                        <a:pt x="121" y="448"/>
                        <a:pt x="121" y="447"/>
                      </a:cubicBezTo>
                      <a:cubicBezTo>
                        <a:pt x="121" y="446"/>
                        <a:pt x="118" y="444"/>
                        <a:pt x="115" y="443"/>
                      </a:cubicBezTo>
                      <a:cubicBezTo>
                        <a:pt x="106" y="440"/>
                        <a:pt x="103" y="426"/>
                        <a:pt x="105" y="403"/>
                      </a:cubicBezTo>
                      <a:cubicBezTo>
                        <a:pt x="108" y="377"/>
                        <a:pt x="111" y="373"/>
                        <a:pt x="131" y="375"/>
                      </a:cubicBezTo>
                      <a:cubicBezTo>
                        <a:pt x="151" y="377"/>
                        <a:pt x="157" y="381"/>
                        <a:pt x="179" y="410"/>
                      </a:cubicBezTo>
                      <a:cubicBezTo>
                        <a:pt x="190" y="424"/>
                        <a:pt x="199" y="435"/>
                        <a:pt x="199" y="434"/>
                      </a:cubicBezTo>
                      <a:cubicBezTo>
                        <a:pt x="203" y="431"/>
                        <a:pt x="194" y="412"/>
                        <a:pt x="184" y="401"/>
                      </a:cubicBezTo>
                      <a:cubicBezTo>
                        <a:pt x="169" y="383"/>
                        <a:pt x="170" y="374"/>
                        <a:pt x="187" y="365"/>
                      </a:cubicBezTo>
                      <a:cubicBezTo>
                        <a:pt x="194" y="362"/>
                        <a:pt x="205" y="355"/>
                        <a:pt x="212" y="351"/>
                      </a:cubicBezTo>
                      <a:cubicBezTo>
                        <a:pt x="218" y="346"/>
                        <a:pt x="226" y="342"/>
                        <a:pt x="229" y="342"/>
                      </a:cubicBezTo>
                      <a:cubicBezTo>
                        <a:pt x="233" y="342"/>
                        <a:pt x="235" y="340"/>
                        <a:pt x="235" y="336"/>
                      </a:cubicBezTo>
                      <a:cubicBezTo>
                        <a:pt x="235" y="333"/>
                        <a:pt x="240" y="324"/>
                        <a:pt x="247" y="317"/>
                      </a:cubicBezTo>
                      <a:cubicBezTo>
                        <a:pt x="260" y="305"/>
                        <a:pt x="260" y="305"/>
                        <a:pt x="260" y="305"/>
                      </a:cubicBezTo>
                      <a:cubicBezTo>
                        <a:pt x="252" y="296"/>
                        <a:pt x="252" y="296"/>
                        <a:pt x="252" y="296"/>
                      </a:cubicBezTo>
                      <a:cubicBezTo>
                        <a:pt x="248" y="291"/>
                        <a:pt x="244" y="284"/>
                        <a:pt x="244" y="281"/>
                      </a:cubicBezTo>
                      <a:cubicBezTo>
                        <a:pt x="244" y="278"/>
                        <a:pt x="241" y="282"/>
                        <a:pt x="237" y="290"/>
                      </a:cubicBezTo>
                      <a:cubicBezTo>
                        <a:pt x="218" y="327"/>
                        <a:pt x="203" y="341"/>
                        <a:pt x="180" y="341"/>
                      </a:cubicBezTo>
                      <a:cubicBezTo>
                        <a:pt x="172" y="341"/>
                        <a:pt x="157" y="343"/>
                        <a:pt x="148" y="345"/>
                      </a:cubicBezTo>
                      <a:cubicBezTo>
                        <a:pt x="123" y="351"/>
                        <a:pt x="113" y="348"/>
                        <a:pt x="112" y="332"/>
                      </a:cubicBezTo>
                      <a:cubicBezTo>
                        <a:pt x="111" y="326"/>
                        <a:pt x="113" y="316"/>
                        <a:pt x="116" y="310"/>
                      </a:cubicBezTo>
                      <a:cubicBezTo>
                        <a:pt x="118" y="304"/>
                        <a:pt x="120" y="299"/>
                        <a:pt x="119" y="299"/>
                      </a:cubicBezTo>
                      <a:cubicBezTo>
                        <a:pt x="115" y="299"/>
                        <a:pt x="105" y="312"/>
                        <a:pt x="105" y="317"/>
                      </a:cubicBezTo>
                      <a:cubicBezTo>
                        <a:pt x="105" y="319"/>
                        <a:pt x="102" y="324"/>
                        <a:pt x="97" y="328"/>
                      </a:cubicBezTo>
                      <a:cubicBezTo>
                        <a:pt x="91" y="334"/>
                        <a:pt x="88" y="335"/>
                        <a:pt x="81" y="333"/>
                      </a:cubicBezTo>
                      <a:cubicBezTo>
                        <a:pt x="60" y="327"/>
                        <a:pt x="45" y="310"/>
                        <a:pt x="53" y="301"/>
                      </a:cubicBezTo>
                      <a:cubicBezTo>
                        <a:pt x="56" y="297"/>
                        <a:pt x="56" y="296"/>
                        <a:pt x="50" y="296"/>
                      </a:cubicBezTo>
                      <a:cubicBezTo>
                        <a:pt x="46" y="296"/>
                        <a:pt x="43" y="296"/>
                        <a:pt x="41" y="296"/>
                      </a:cubicBezTo>
                      <a:cubicBezTo>
                        <a:pt x="36" y="295"/>
                        <a:pt x="31" y="285"/>
                        <a:pt x="31" y="275"/>
                      </a:cubicBezTo>
                      <a:cubicBezTo>
                        <a:pt x="31" y="267"/>
                        <a:pt x="34" y="262"/>
                        <a:pt x="44" y="253"/>
                      </a:cubicBezTo>
                      <a:cubicBezTo>
                        <a:pt x="57" y="241"/>
                        <a:pt x="59" y="237"/>
                        <a:pt x="51" y="237"/>
                      </a:cubicBezTo>
                      <a:cubicBezTo>
                        <a:pt x="49" y="237"/>
                        <a:pt x="44" y="235"/>
                        <a:pt x="40" y="231"/>
                      </a:cubicBezTo>
                      <a:cubicBezTo>
                        <a:pt x="37" y="228"/>
                        <a:pt x="31" y="225"/>
                        <a:pt x="27" y="225"/>
                      </a:cubicBezTo>
                      <a:cubicBezTo>
                        <a:pt x="0" y="225"/>
                        <a:pt x="8" y="196"/>
                        <a:pt x="37" y="185"/>
                      </a:cubicBezTo>
                      <a:cubicBezTo>
                        <a:pt x="43" y="183"/>
                        <a:pt x="53" y="175"/>
                        <a:pt x="59" y="169"/>
                      </a:cubicBezTo>
                      <a:cubicBezTo>
                        <a:pt x="69" y="159"/>
                        <a:pt x="73" y="157"/>
                        <a:pt x="84" y="157"/>
                      </a:cubicBezTo>
                      <a:cubicBezTo>
                        <a:pt x="96" y="157"/>
                        <a:pt x="97" y="157"/>
                        <a:pt x="95" y="150"/>
                      </a:cubicBezTo>
                      <a:cubicBezTo>
                        <a:pt x="93" y="144"/>
                        <a:pt x="95" y="141"/>
                        <a:pt x="102" y="135"/>
                      </a:cubicBezTo>
                      <a:cubicBezTo>
                        <a:pt x="107" y="130"/>
                        <a:pt x="111" y="124"/>
                        <a:pt x="111" y="121"/>
                      </a:cubicBezTo>
                      <a:cubicBezTo>
                        <a:pt x="111" y="113"/>
                        <a:pt x="118" y="108"/>
                        <a:pt x="125" y="109"/>
                      </a:cubicBezTo>
                      <a:cubicBezTo>
                        <a:pt x="129" y="110"/>
                        <a:pt x="133" y="111"/>
                        <a:pt x="135" y="111"/>
                      </a:cubicBezTo>
                      <a:cubicBezTo>
                        <a:pt x="137" y="111"/>
                        <a:pt x="143" y="114"/>
                        <a:pt x="149" y="118"/>
                      </a:cubicBezTo>
                      <a:cubicBezTo>
                        <a:pt x="161" y="126"/>
                        <a:pt x="164" y="125"/>
                        <a:pt x="164" y="110"/>
                      </a:cubicBezTo>
                      <a:cubicBezTo>
                        <a:pt x="164" y="106"/>
                        <a:pt x="169" y="96"/>
                        <a:pt x="175" y="88"/>
                      </a:cubicBezTo>
                      <a:cubicBezTo>
                        <a:pt x="181" y="80"/>
                        <a:pt x="185" y="70"/>
                        <a:pt x="185" y="67"/>
                      </a:cubicBezTo>
                      <a:cubicBezTo>
                        <a:pt x="185" y="64"/>
                        <a:pt x="191" y="56"/>
                        <a:pt x="198" y="49"/>
                      </a:cubicBezTo>
                      <a:cubicBezTo>
                        <a:pt x="207" y="39"/>
                        <a:pt x="211" y="37"/>
                        <a:pt x="218" y="38"/>
                      </a:cubicBezTo>
                      <a:cubicBezTo>
                        <a:pt x="225" y="39"/>
                        <a:pt x="227" y="38"/>
                        <a:pt x="229" y="31"/>
                      </a:cubicBezTo>
                      <a:cubicBezTo>
                        <a:pt x="232" y="21"/>
                        <a:pt x="245" y="15"/>
                        <a:pt x="257" y="17"/>
                      </a:cubicBezTo>
                      <a:cubicBezTo>
                        <a:pt x="280" y="21"/>
                        <a:pt x="288" y="20"/>
                        <a:pt x="301" y="13"/>
                      </a:cubicBezTo>
                      <a:cubicBezTo>
                        <a:pt x="317" y="5"/>
                        <a:pt x="341" y="2"/>
                        <a:pt x="350" y="7"/>
                      </a:cubicBezTo>
                      <a:cubicBezTo>
                        <a:pt x="354" y="9"/>
                        <a:pt x="361" y="8"/>
                        <a:pt x="374" y="4"/>
                      </a:cubicBezTo>
                      <a:cubicBezTo>
                        <a:pt x="387" y="1"/>
                        <a:pt x="394" y="0"/>
                        <a:pt x="399" y="2"/>
                      </a:cubicBezTo>
                      <a:cubicBezTo>
                        <a:pt x="403" y="4"/>
                        <a:pt x="414" y="5"/>
                        <a:pt x="423" y="4"/>
                      </a:cubicBezTo>
                      <a:cubicBezTo>
                        <a:pt x="446" y="3"/>
                        <a:pt x="451" y="4"/>
                        <a:pt x="456" y="15"/>
                      </a:cubicBezTo>
                      <a:cubicBezTo>
                        <a:pt x="460" y="24"/>
                        <a:pt x="469" y="30"/>
                        <a:pt x="483" y="32"/>
                      </a:cubicBezTo>
                      <a:cubicBezTo>
                        <a:pt x="495" y="34"/>
                        <a:pt x="500" y="40"/>
                        <a:pt x="503" y="54"/>
                      </a:cubicBezTo>
                      <a:cubicBezTo>
                        <a:pt x="507" y="73"/>
                        <a:pt x="507" y="89"/>
                        <a:pt x="500" y="113"/>
                      </a:cubicBezTo>
                      <a:cubicBezTo>
                        <a:pt x="496" y="129"/>
                        <a:pt x="492" y="136"/>
                        <a:pt x="484" y="143"/>
                      </a:cubicBezTo>
                      <a:cubicBezTo>
                        <a:pt x="478" y="147"/>
                        <a:pt x="472" y="151"/>
                        <a:pt x="470" y="151"/>
                      </a:cubicBezTo>
                      <a:cubicBezTo>
                        <a:pt x="465" y="151"/>
                        <a:pt x="449" y="170"/>
                        <a:pt x="440" y="188"/>
                      </a:cubicBezTo>
                      <a:cubicBezTo>
                        <a:pt x="436" y="197"/>
                        <a:pt x="432" y="205"/>
                        <a:pt x="432" y="205"/>
                      </a:cubicBezTo>
                      <a:cubicBezTo>
                        <a:pt x="432" y="209"/>
                        <a:pt x="448" y="195"/>
                        <a:pt x="450" y="188"/>
                      </a:cubicBezTo>
                      <a:cubicBezTo>
                        <a:pt x="452" y="184"/>
                        <a:pt x="458" y="178"/>
                        <a:pt x="463" y="174"/>
                      </a:cubicBezTo>
                      <a:cubicBezTo>
                        <a:pt x="468" y="171"/>
                        <a:pt x="472" y="167"/>
                        <a:pt x="472" y="166"/>
                      </a:cubicBezTo>
                      <a:cubicBezTo>
                        <a:pt x="472" y="162"/>
                        <a:pt x="487" y="163"/>
                        <a:pt x="489" y="167"/>
                      </a:cubicBezTo>
                      <a:cubicBezTo>
                        <a:pt x="490" y="168"/>
                        <a:pt x="491" y="177"/>
                        <a:pt x="491" y="187"/>
                      </a:cubicBezTo>
                      <a:cubicBezTo>
                        <a:pt x="491" y="200"/>
                        <a:pt x="489" y="207"/>
                        <a:pt x="484" y="215"/>
                      </a:cubicBezTo>
                      <a:cubicBezTo>
                        <a:pt x="472" y="233"/>
                        <a:pt x="462" y="253"/>
                        <a:pt x="464" y="257"/>
                      </a:cubicBezTo>
                      <a:cubicBezTo>
                        <a:pt x="464" y="259"/>
                        <a:pt x="458" y="275"/>
                        <a:pt x="450" y="293"/>
                      </a:cubicBezTo>
                      <a:cubicBezTo>
                        <a:pt x="443" y="311"/>
                        <a:pt x="435" y="329"/>
                        <a:pt x="433" y="333"/>
                      </a:cubicBezTo>
                      <a:cubicBezTo>
                        <a:pt x="429" y="342"/>
                        <a:pt x="422" y="376"/>
                        <a:pt x="421" y="393"/>
                      </a:cubicBezTo>
                      <a:cubicBezTo>
                        <a:pt x="420" y="409"/>
                        <a:pt x="405" y="423"/>
                        <a:pt x="391" y="422"/>
                      </a:cubicBezTo>
                      <a:cubicBezTo>
                        <a:pt x="382" y="421"/>
                        <a:pt x="381" y="422"/>
                        <a:pt x="379" y="431"/>
                      </a:cubicBezTo>
                      <a:cubicBezTo>
                        <a:pt x="378" y="437"/>
                        <a:pt x="374" y="445"/>
                        <a:pt x="370" y="449"/>
                      </a:cubicBezTo>
                      <a:cubicBezTo>
                        <a:pt x="364" y="456"/>
                        <a:pt x="339" y="467"/>
                        <a:pt x="336" y="464"/>
                      </a:cubicBezTo>
                      <a:cubicBezTo>
                        <a:pt x="335" y="463"/>
                        <a:pt x="332" y="465"/>
                        <a:pt x="329" y="469"/>
                      </a:cubicBezTo>
                      <a:cubicBezTo>
                        <a:pt x="323" y="476"/>
                        <a:pt x="323" y="476"/>
                        <a:pt x="330" y="480"/>
                      </a:cubicBezTo>
                      <a:cubicBezTo>
                        <a:pt x="338" y="486"/>
                        <a:pt x="339" y="498"/>
                        <a:pt x="331" y="506"/>
                      </a:cubicBezTo>
                      <a:cubicBezTo>
                        <a:pt x="327" y="511"/>
                        <a:pt x="327" y="512"/>
                        <a:pt x="331" y="512"/>
                      </a:cubicBezTo>
                      <a:cubicBezTo>
                        <a:pt x="333" y="512"/>
                        <a:pt x="336" y="513"/>
                        <a:pt x="338" y="513"/>
                      </a:cubicBezTo>
                      <a:cubicBezTo>
                        <a:pt x="340" y="514"/>
                        <a:pt x="344" y="514"/>
                        <a:pt x="347" y="514"/>
                      </a:cubicBezTo>
                      <a:cubicBezTo>
                        <a:pt x="350" y="515"/>
                        <a:pt x="357" y="519"/>
                        <a:pt x="361" y="525"/>
                      </a:cubicBezTo>
                      <a:cubicBezTo>
                        <a:pt x="373" y="537"/>
                        <a:pt x="374" y="559"/>
                        <a:pt x="364" y="565"/>
                      </a:cubicBezTo>
                      <a:cubicBezTo>
                        <a:pt x="356" y="570"/>
                        <a:pt x="356" y="573"/>
                        <a:pt x="366" y="580"/>
                      </a:cubicBezTo>
                      <a:cubicBezTo>
                        <a:pt x="370" y="584"/>
                        <a:pt x="373" y="589"/>
                        <a:pt x="373" y="592"/>
                      </a:cubicBezTo>
                      <a:cubicBezTo>
                        <a:pt x="373" y="596"/>
                        <a:pt x="371" y="599"/>
                        <a:pt x="366" y="600"/>
                      </a:cubicBezTo>
                      <a:cubicBezTo>
                        <a:pt x="360" y="602"/>
                        <a:pt x="358" y="604"/>
                        <a:pt x="358" y="612"/>
                      </a:cubicBezTo>
                      <a:cubicBezTo>
                        <a:pt x="358" y="626"/>
                        <a:pt x="344" y="641"/>
                        <a:pt x="330" y="642"/>
                      </a:cubicBezTo>
                      <a:cubicBezTo>
                        <a:pt x="320" y="643"/>
                        <a:pt x="320" y="643"/>
                        <a:pt x="320" y="643"/>
                      </a:cubicBezTo>
                      <a:cubicBezTo>
                        <a:pt x="321" y="666"/>
                        <a:pt x="321" y="666"/>
                        <a:pt x="321" y="666"/>
                      </a:cubicBezTo>
                      <a:cubicBezTo>
                        <a:pt x="322" y="687"/>
                        <a:pt x="321" y="690"/>
                        <a:pt x="314" y="697"/>
                      </a:cubicBezTo>
                      <a:cubicBezTo>
                        <a:pt x="295" y="717"/>
                        <a:pt x="295" y="717"/>
                        <a:pt x="301" y="726"/>
                      </a:cubicBezTo>
                      <a:cubicBezTo>
                        <a:pt x="304" y="731"/>
                        <a:pt x="311" y="736"/>
                        <a:pt x="316" y="739"/>
                      </a:cubicBezTo>
                      <a:cubicBezTo>
                        <a:pt x="321" y="742"/>
                        <a:pt x="327" y="746"/>
                        <a:pt x="329" y="749"/>
                      </a:cubicBezTo>
                      <a:cubicBezTo>
                        <a:pt x="334" y="755"/>
                        <a:pt x="332" y="771"/>
                        <a:pt x="325" y="787"/>
                      </a:cubicBezTo>
                      <a:cubicBezTo>
                        <a:pt x="311" y="818"/>
                        <a:pt x="267" y="845"/>
                        <a:pt x="261" y="8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5" name="Freeform 97">
                  <a:extLst>
                    <a:ext uri="{FF2B5EF4-FFF2-40B4-BE49-F238E27FC236}">
                      <a16:creationId xmlns:a16="http://schemas.microsoft.com/office/drawing/2014/main" id="{4DFDB6DA-8F0A-FA4B-A343-E83025FA5D35}"/>
                    </a:ext>
                  </a:extLst>
                </p:cNvPr>
                <p:cNvSpPr>
                  <a:spLocks/>
                </p:cNvSpPr>
                <p:nvPr/>
              </p:nvSpPr>
              <p:spPr bwMode="auto">
                <a:xfrm>
                  <a:off x="5656263" y="2852738"/>
                  <a:ext cx="42863" cy="69850"/>
                </a:xfrm>
                <a:custGeom>
                  <a:avLst/>
                  <a:gdLst>
                    <a:gd name="T0" fmla="*/ 10 w 36"/>
                    <a:gd name="T1" fmla="*/ 51 h 58"/>
                    <a:gd name="T2" fmla="*/ 6 w 36"/>
                    <a:gd name="T3" fmla="*/ 13 h 58"/>
                    <a:gd name="T4" fmla="*/ 24 w 36"/>
                    <a:gd name="T5" fmla="*/ 12 h 58"/>
                    <a:gd name="T6" fmla="*/ 24 w 36"/>
                    <a:gd name="T7" fmla="*/ 55 h 58"/>
                    <a:gd name="T8" fmla="*/ 10 w 36"/>
                    <a:gd name="T9" fmla="*/ 51 h 58"/>
                  </a:gdLst>
                  <a:ahLst/>
                  <a:cxnLst>
                    <a:cxn ang="0">
                      <a:pos x="T0" y="T1"/>
                    </a:cxn>
                    <a:cxn ang="0">
                      <a:pos x="T2" y="T3"/>
                    </a:cxn>
                    <a:cxn ang="0">
                      <a:pos x="T4" y="T5"/>
                    </a:cxn>
                    <a:cxn ang="0">
                      <a:pos x="T6" y="T7"/>
                    </a:cxn>
                    <a:cxn ang="0">
                      <a:pos x="T8" y="T9"/>
                    </a:cxn>
                  </a:cxnLst>
                  <a:rect l="0" t="0" r="r" b="b"/>
                  <a:pathLst>
                    <a:path w="36" h="58">
                      <a:moveTo>
                        <a:pt x="10" y="51"/>
                      </a:moveTo>
                      <a:cubicBezTo>
                        <a:pt x="2" y="43"/>
                        <a:pt x="0" y="29"/>
                        <a:pt x="6" y="13"/>
                      </a:cubicBezTo>
                      <a:cubicBezTo>
                        <a:pt x="10" y="1"/>
                        <a:pt x="16" y="0"/>
                        <a:pt x="24" y="12"/>
                      </a:cubicBezTo>
                      <a:cubicBezTo>
                        <a:pt x="36" y="29"/>
                        <a:pt x="36" y="49"/>
                        <a:pt x="24" y="55"/>
                      </a:cubicBezTo>
                      <a:cubicBezTo>
                        <a:pt x="19" y="58"/>
                        <a:pt x="17" y="57"/>
                        <a:pt x="1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6" name="Freeform 98">
                  <a:extLst>
                    <a:ext uri="{FF2B5EF4-FFF2-40B4-BE49-F238E27FC236}">
                      <a16:creationId xmlns:a16="http://schemas.microsoft.com/office/drawing/2014/main" id="{B16030F5-A06D-0B4E-BF73-BC2C86C256C2}"/>
                    </a:ext>
                  </a:extLst>
                </p:cNvPr>
                <p:cNvSpPr>
                  <a:spLocks/>
                </p:cNvSpPr>
                <p:nvPr/>
              </p:nvSpPr>
              <p:spPr bwMode="auto">
                <a:xfrm>
                  <a:off x="5913438" y="2847975"/>
                  <a:ext cx="96838" cy="69850"/>
                </a:xfrm>
                <a:custGeom>
                  <a:avLst/>
                  <a:gdLst>
                    <a:gd name="T0" fmla="*/ 24 w 80"/>
                    <a:gd name="T1" fmla="*/ 51 h 58"/>
                    <a:gd name="T2" fmla="*/ 17 w 80"/>
                    <a:gd name="T3" fmla="*/ 14 h 58"/>
                    <a:gd name="T4" fmla="*/ 63 w 80"/>
                    <a:gd name="T5" fmla="*/ 10 h 58"/>
                    <a:gd name="T6" fmla="*/ 64 w 80"/>
                    <a:gd name="T7" fmla="*/ 49 h 58"/>
                    <a:gd name="T8" fmla="*/ 24 w 80"/>
                    <a:gd name="T9" fmla="*/ 51 h 58"/>
                  </a:gdLst>
                  <a:ahLst/>
                  <a:cxnLst>
                    <a:cxn ang="0">
                      <a:pos x="T0" y="T1"/>
                    </a:cxn>
                    <a:cxn ang="0">
                      <a:pos x="T2" y="T3"/>
                    </a:cxn>
                    <a:cxn ang="0">
                      <a:pos x="T4" y="T5"/>
                    </a:cxn>
                    <a:cxn ang="0">
                      <a:pos x="T6" y="T7"/>
                    </a:cxn>
                    <a:cxn ang="0">
                      <a:pos x="T8" y="T9"/>
                    </a:cxn>
                  </a:cxnLst>
                  <a:rect l="0" t="0" r="r" b="b"/>
                  <a:pathLst>
                    <a:path w="80" h="58">
                      <a:moveTo>
                        <a:pt x="24" y="51"/>
                      </a:moveTo>
                      <a:cubicBezTo>
                        <a:pt x="2" y="39"/>
                        <a:pt x="0" y="28"/>
                        <a:pt x="17" y="14"/>
                      </a:cubicBezTo>
                      <a:cubicBezTo>
                        <a:pt x="30" y="2"/>
                        <a:pt x="47" y="0"/>
                        <a:pt x="63" y="10"/>
                      </a:cubicBezTo>
                      <a:cubicBezTo>
                        <a:pt x="80" y="21"/>
                        <a:pt x="80" y="34"/>
                        <a:pt x="64" y="49"/>
                      </a:cubicBezTo>
                      <a:cubicBezTo>
                        <a:pt x="53" y="57"/>
                        <a:pt x="39" y="58"/>
                        <a:pt x="2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7" name="Freeform 100">
                  <a:extLst>
                    <a:ext uri="{FF2B5EF4-FFF2-40B4-BE49-F238E27FC236}">
                      <a16:creationId xmlns:a16="http://schemas.microsoft.com/office/drawing/2014/main" id="{38016F21-108C-9141-B63D-916DE04041CC}"/>
                    </a:ext>
                  </a:extLst>
                </p:cNvPr>
                <p:cNvSpPr>
                  <a:spLocks/>
                </p:cNvSpPr>
                <p:nvPr/>
              </p:nvSpPr>
              <p:spPr bwMode="auto">
                <a:xfrm>
                  <a:off x="5695951" y="2625725"/>
                  <a:ext cx="168275" cy="222250"/>
                </a:xfrm>
                <a:custGeom>
                  <a:avLst/>
                  <a:gdLst>
                    <a:gd name="T0" fmla="*/ 111 w 139"/>
                    <a:gd name="T1" fmla="*/ 178 h 184"/>
                    <a:gd name="T2" fmla="*/ 93 w 139"/>
                    <a:gd name="T3" fmla="*/ 158 h 184"/>
                    <a:gd name="T4" fmla="*/ 45 w 139"/>
                    <a:gd name="T5" fmla="*/ 132 h 184"/>
                    <a:gd name="T6" fmla="*/ 19 w 139"/>
                    <a:gd name="T7" fmla="*/ 124 h 184"/>
                    <a:gd name="T8" fmla="*/ 13 w 139"/>
                    <a:gd name="T9" fmla="*/ 92 h 184"/>
                    <a:gd name="T10" fmla="*/ 21 w 139"/>
                    <a:gd name="T11" fmla="*/ 86 h 184"/>
                    <a:gd name="T12" fmla="*/ 31 w 139"/>
                    <a:gd name="T13" fmla="*/ 80 h 184"/>
                    <a:gd name="T14" fmla="*/ 34 w 139"/>
                    <a:gd name="T15" fmla="*/ 62 h 184"/>
                    <a:gd name="T16" fmla="*/ 20 w 139"/>
                    <a:gd name="T17" fmla="*/ 42 h 184"/>
                    <a:gd name="T18" fmla="*/ 34 w 139"/>
                    <a:gd name="T19" fmla="*/ 0 h 184"/>
                    <a:gd name="T20" fmla="*/ 65 w 139"/>
                    <a:gd name="T21" fmla="*/ 21 h 184"/>
                    <a:gd name="T22" fmla="*/ 77 w 139"/>
                    <a:gd name="T23" fmla="*/ 33 h 184"/>
                    <a:gd name="T24" fmla="*/ 105 w 139"/>
                    <a:gd name="T25" fmla="*/ 61 h 184"/>
                    <a:gd name="T26" fmla="*/ 118 w 139"/>
                    <a:gd name="T27" fmla="*/ 79 h 184"/>
                    <a:gd name="T28" fmla="*/ 125 w 139"/>
                    <a:gd name="T29" fmla="*/ 109 h 184"/>
                    <a:gd name="T30" fmla="*/ 130 w 139"/>
                    <a:gd name="T31" fmla="*/ 143 h 184"/>
                    <a:gd name="T32" fmla="*/ 139 w 139"/>
                    <a:gd name="T33" fmla="*/ 158 h 184"/>
                    <a:gd name="T34" fmla="*/ 125 w 139"/>
                    <a:gd name="T35" fmla="*/ 181 h 184"/>
                    <a:gd name="T36" fmla="*/ 111 w 139"/>
                    <a:gd name="T37"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84">
                      <a:moveTo>
                        <a:pt x="111" y="178"/>
                      </a:moveTo>
                      <a:cubicBezTo>
                        <a:pt x="107" y="174"/>
                        <a:pt x="99" y="165"/>
                        <a:pt x="93" y="158"/>
                      </a:cubicBezTo>
                      <a:cubicBezTo>
                        <a:pt x="74" y="136"/>
                        <a:pt x="64" y="131"/>
                        <a:pt x="45" y="132"/>
                      </a:cubicBezTo>
                      <a:cubicBezTo>
                        <a:pt x="30" y="133"/>
                        <a:pt x="27" y="132"/>
                        <a:pt x="19" y="124"/>
                      </a:cubicBezTo>
                      <a:cubicBezTo>
                        <a:pt x="9" y="114"/>
                        <a:pt x="7" y="103"/>
                        <a:pt x="13" y="92"/>
                      </a:cubicBezTo>
                      <a:cubicBezTo>
                        <a:pt x="15" y="89"/>
                        <a:pt x="18" y="86"/>
                        <a:pt x="21" y="86"/>
                      </a:cubicBezTo>
                      <a:cubicBezTo>
                        <a:pt x="23" y="86"/>
                        <a:pt x="28" y="83"/>
                        <a:pt x="31" y="80"/>
                      </a:cubicBezTo>
                      <a:cubicBezTo>
                        <a:pt x="36" y="75"/>
                        <a:pt x="37" y="73"/>
                        <a:pt x="34" y="62"/>
                      </a:cubicBezTo>
                      <a:cubicBezTo>
                        <a:pt x="32" y="55"/>
                        <a:pt x="26" y="47"/>
                        <a:pt x="20" y="42"/>
                      </a:cubicBezTo>
                      <a:cubicBezTo>
                        <a:pt x="0" y="26"/>
                        <a:pt x="9" y="0"/>
                        <a:pt x="34" y="0"/>
                      </a:cubicBezTo>
                      <a:cubicBezTo>
                        <a:pt x="48" y="0"/>
                        <a:pt x="65" y="12"/>
                        <a:pt x="65" y="21"/>
                      </a:cubicBezTo>
                      <a:cubicBezTo>
                        <a:pt x="65" y="27"/>
                        <a:pt x="70" y="31"/>
                        <a:pt x="77" y="33"/>
                      </a:cubicBezTo>
                      <a:cubicBezTo>
                        <a:pt x="84" y="34"/>
                        <a:pt x="99" y="48"/>
                        <a:pt x="105" y="61"/>
                      </a:cubicBezTo>
                      <a:cubicBezTo>
                        <a:pt x="109" y="68"/>
                        <a:pt x="115" y="76"/>
                        <a:pt x="118" y="79"/>
                      </a:cubicBezTo>
                      <a:cubicBezTo>
                        <a:pt x="128" y="91"/>
                        <a:pt x="130" y="96"/>
                        <a:pt x="125" y="109"/>
                      </a:cubicBezTo>
                      <a:cubicBezTo>
                        <a:pt x="119" y="127"/>
                        <a:pt x="120" y="131"/>
                        <a:pt x="130" y="143"/>
                      </a:cubicBezTo>
                      <a:cubicBezTo>
                        <a:pt x="135" y="148"/>
                        <a:pt x="139" y="155"/>
                        <a:pt x="139" y="158"/>
                      </a:cubicBezTo>
                      <a:cubicBezTo>
                        <a:pt x="139" y="167"/>
                        <a:pt x="132" y="178"/>
                        <a:pt x="125" y="181"/>
                      </a:cubicBezTo>
                      <a:cubicBezTo>
                        <a:pt x="118" y="184"/>
                        <a:pt x="116" y="184"/>
                        <a:pt x="111" y="1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8" name="Freeform 101">
                  <a:extLst>
                    <a:ext uri="{FF2B5EF4-FFF2-40B4-BE49-F238E27FC236}">
                      <a16:creationId xmlns:a16="http://schemas.microsoft.com/office/drawing/2014/main" id="{C8F8BA9B-F077-B645-9BA7-8F3E2893ED8A}"/>
                    </a:ext>
                  </a:extLst>
                </p:cNvPr>
                <p:cNvSpPr>
                  <a:spLocks/>
                </p:cNvSpPr>
                <p:nvPr/>
              </p:nvSpPr>
              <p:spPr bwMode="auto">
                <a:xfrm>
                  <a:off x="5935663" y="2365375"/>
                  <a:ext cx="280988" cy="450850"/>
                </a:xfrm>
                <a:custGeom>
                  <a:avLst/>
                  <a:gdLst>
                    <a:gd name="T0" fmla="*/ 88 w 233"/>
                    <a:gd name="T1" fmla="*/ 360 h 373"/>
                    <a:gd name="T2" fmla="*/ 74 w 233"/>
                    <a:gd name="T3" fmla="*/ 341 h 373"/>
                    <a:gd name="T4" fmla="*/ 65 w 233"/>
                    <a:gd name="T5" fmla="*/ 327 h 373"/>
                    <a:gd name="T6" fmla="*/ 42 w 233"/>
                    <a:gd name="T7" fmla="*/ 280 h 373"/>
                    <a:gd name="T8" fmla="*/ 66 w 233"/>
                    <a:gd name="T9" fmla="*/ 256 h 373"/>
                    <a:gd name="T10" fmla="*/ 85 w 233"/>
                    <a:gd name="T11" fmla="*/ 241 h 373"/>
                    <a:gd name="T12" fmla="*/ 65 w 233"/>
                    <a:gd name="T13" fmla="*/ 230 h 373"/>
                    <a:gd name="T14" fmla="*/ 47 w 233"/>
                    <a:gd name="T15" fmla="*/ 233 h 373"/>
                    <a:gd name="T16" fmla="*/ 15 w 233"/>
                    <a:gd name="T17" fmla="*/ 224 h 373"/>
                    <a:gd name="T18" fmla="*/ 16 w 233"/>
                    <a:gd name="T19" fmla="*/ 209 h 373"/>
                    <a:gd name="T20" fmla="*/ 17 w 233"/>
                    <a:gd name="T21" fmla="*/ 200 h 373"/>
                    <a:gd name="T22" fmla="*/ 8 w 233"/>
                    <a:gd name="T23" fmla="*/ 194 h 373"/>
                    <a:gd name="T24" fmla="*/ 5 w 233"/>
                    <a:gd name="T25" fmla="*/ 158 h 373"/>
                    <a:gd name="T26" fmla="*/ 21 w 233"/>
                    <a:gd name="T27" fmla="*/ 148 h 373"/>
                    <a:gd name="T28" fmla="*/ 31 w 233"/>
                    <a:gd name="T29" fmla="*/ 141 h 373"/>
                    <a:gd name="T30" fmla="*/ 20 w 233"/>
                    <a:gd name="T31" fmla="*/ 126 h 373"/>
                    <a:gd name="T32" fmla="*/ 13 w 233"/>
                    <a:gd name="T33" fmla="*/ 109 h 373"/>
                    <a:gd name="T34" fmla="*/ 32 w 233"/>
                    <a:gd name="T35" fmla="*/ 90 h 373"/>
                    <a:gd name="T36" fmla="*/ 37 w 233"/>
                    <a:gd name="T37" fmla="*/ 70 h 373"/>
                    <a:gd name="T38" fmla="*/ 26 w 233"/>
                    <a:gd name="T39" fmla="*/ 58 h 373"/>
                    <a:gd name="T40" fmla="*/ 33 w 233"/>
                    <a:gd name="T41" fmla="*/ 46 h 373"/>
                    <a:gd name="T42" fmla="*/ 48 w 233"/>
                    <a:gd name="T43" fmla="*/ 29 h 373"/>
                    <a:gd name="T44" fmla="*/ 58 w 233"/>
                    <a:gd name="T45" fmla="*/ 13 h 373"/>
                    <a:gd name="T46" fmla="*/ 70 w 233"/>
                    <a:gd name="T47" fmla="*/ 1 h 373"/>
                    <a:gd name="T48" fmla="*/ 104 w 233"/>
                    <a:gd name="T49" fmla="*/ 18 h 373"/>
                    <a:gd name="T50" fmla="*/ 119 w 233"/>
                    <a:gd name="T51" fmla="*/ 55 h 373"/>
                    <a:gd name="T52" fmla="*/ 146 w 233"/>
                    <a:gd name="T53" fmla="*/ 96 h 373"/>
                    <a:gd name="T54" fmla="*/ 159 w 233"/>
                    <a:gd name="T55" fmla="*/ 120 h 373"/>
                    <a:gd name="T56" fmla="*/ 175 w 233"/>
                    <a:gd name="T57" fmla="*/ 146 h 373"/>
                    <a:gd name="T58" fmla="*/ 190 w 233"/>
                    <a:gd name="T59" fmla="*/ 175 h 373"/>
                    <a:gd name="T60" fmla="*/ 221 w 233"/>
                    <a:gd name="T61" fmla="*/ 215 h 373"/>
                    <a:gd name="T62" fmla="*/ 233 w 233"/>
                    <a:gd name="T63" fmla="*/ 239 h 373"/>
                    <a:gd name="T64" fmla="*/ 215 w 233"/>
                    <a:gd name="T65" fmla="*/ 277 h 373"/>
                    <a:gd name="T66" fmla="*/ 189 w 233"/>
                    <a:gd name="T67" fmla="*/ 305 h 373"/>
                    <a:gd name="T68" fmla="*/ 181 w 233"/>
                    <a:gd name="T69" fmla="*/ 317 h 373"/>
                    <a:gd name="T70" fmla="*/ 169 w 233"/>
                    <a:gd name="T71" fmla="*/ 340 h 373"/>
                    <a:gd name="T72" fmla="*/ 142 w 233"/>
                    <a:gd name="T73" fmla="*/ 353 h 373"/>
                    <a:gd name="T74" fmla="*/ 134 w 233"/>
                    <a:gd name="T75" fmla="*/ 361 h 373"/>
                    <a:gd name="T76" fmla="*/ 117 w 233"/>
                    <a:gd name="T77" fmla="*/ 372 h 373"/>
                    <a:gd name="T78" fmla="*/ 88 w 233"/>
                    <a:gd name="T79" fmla="*/ 36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3" h="373">
                      <a:moveTo>
                        <a:pt x="88" y="360"/>
                      </a:moveTo>
                      <a:cubicBezTo>
                        <a:pt x="82" y="353"/>
                        <a:pt x="75" y="345"/>
                        <a:pt x="74" y="341"/>
                      </a:cubicBezTo>
                      <a:cubicBezTo>
                        <a:pt x="73" y="338"/>
                        <a:pt x="69" y="332"/>
                        <a:pt x="65" y="327"/>
                      </a:cubicBezTo>
                      <a:cubicBezTo>
                        <a:pt x="53" y="316"/>
                        <a:pt x="42" y="292"/>
                        <a:pt x="42" y="280"/>
                      </a:cubicBezTo>
                      <a:cubicBezTo>
                        <a:pt x="42" y="268"/>
                        <a:pt x="54" y="256"/>
                        <a:pt x="66" y="256"/>
                      </a:cubicBezTo>
                      <a:cubicBezTo>
                        <a:pt x="74" y="256"/>
                        <a:pt x="85" y="247"/>
                        <a:pt x="85" y="241"/>
                      </a:cubicBezTo>
                      <a:cubicBezTo>
                        <a:pt x="85" y="238"/>
                        <a:pt x="70" y="230"/>
                        <a:pt x="65" y="230"/>
                      </a:cubicBezTo>
                      <a:cubicBezTo>
                        <a:pt x="63" y="230"/>
                        <a:pt x="55" y="231"/>
                        <a:pt x="47" y="233"/>
                      </a:cubicBezTo>
                      <a:cubicBezTo>
                        <a:pt x="29" y="236"/>
                        <a:pt x="19" y="233"/>
                        <a:pt x="15" y="224"/>
                      </a:cubicBezTo>
                      <a:cubicBezTo>
                        <a:pt x="13" y="219"/>
                        <a:pt x="13" y="215"/>
                        <a:pt x="16" y="209"/>
                      </a:cubicBezTo>
                      <a:cubicBezTo>
                        <a:pt x="19" y="204"/>
                        <a:pt x="19" y="200"/>
                        <a:pt x="17" y="200"/>
                      </a:cubicBezTo>
                      <a:cubicBezTo>
                        <a:pt x="16" y="200"/>
                        <a:pt x="11" y="198"/>
                        <a:pt x="8" y="194"/>
                      </a:cubicBezTo>
                      <a:cubicBezTo>
                        <a:pt x="1" y="187"/>
                        <a:pt x="0" y="173"/>
                        <a:pt x="5" y="158"/>
                      </a:cubicBezTo>
                      <a:cubicBezTo>
                        <a:pt x="8" y="149"/>
                        <a:pt x="10" y="148"/>
                        <a:pt x="21" y="148"/>
                      </a:cubicBezTo>
                      <a:cubicBezTo>
                        <a:pt x="32" y="148"/>
                        <a:pt x="33" y="147"/>
                        <a:pt x="31" y="141"/>
                      </a:cubicBezTo>
                      <a:cubicBezTo>
                        <a:pt x="30" y="137"/>
                        <a:pt x="25" y="130"/>
                        <a:pt x="20" y="126"/>
                      </a:cubicBezTo>
                      <a:cubicBezTo>
                        <a:pt x="12" y="119"/>
                        <a:pt x="11" y="117"/>
                        <a:pt x="13" y="109"/>
                      </a:cubicBezTo>
                      <a:cubicBezTo>
                        <a:pt x="15" y="97"/>
                        <a:pt x="21" y="91"/>
                        <a:pt x="32" y="90"/>
                      </a:cubicBezTo>
                      <a:cubicBezTo>
                        <a:pt x="52" y="88"/>
                        <a:pt x="52" y="86"/>
                        <a:pt x="37" y="70"/>
                      </a:cubicBezTo>
                      <a:cubicBezTo>
                        <a:pt x="26" y="58"/>
                        <a:pt x="26" y="58"/>
                        <a:pt x="26" y="58"/>
                      </a:cubicBezTo>
                      <a:cubicBezTo>
                        <a:pt x="33" y="46"/>
                        <a:pt x="33" y="46"/>
                        <a:pt x="33" y="46"/>
                      </a:cubicBezTo>
                      <a:cubicBezTo>
                        <a:pt x="36" y="39"/>
                        <a:pt x="43" y="32"/>
                        <a:pt x="48" y="29"/>
                      </a:cubicBezTo>
                      <a:cubicBezTo>
                        <a:pt x="55" y="26"/>
                        <a:pt x="57" y="22"/>
                        <a:pt x="58" y="13"/>
                      </a:cubicBezTo>
                      <a:cubicBezTo>
                        <a:pt x="59" y="2"/>
                        <a:pt x="60" y="1"/>
                        <a:pt x="70" y="1"/>
                      </a:cubicBezTo>
                      <a:cubicBezTo>
                        <a:pt x="81" y="0"/>
                        <a:pt x="99" y="9"/>
                        <a:pt x="104" y="18"/>
                      </a:cubicBezTo>
                      <a:cubicBezTo>
                        <a:pt x="111" y="32"/>
                        <a:pt x="119" y="52"/>
                        <a:pt x="119" y="55"/>
                      </a:cubicBezTo>
                      <a:cubicBezTo>
                        <a:pt x="119" y="61"/>
                        <a:pt x="132" y="82"/>
                        <a:pt x="146" y="96"/>
                      </a:cubicBezTo>
                      <a:cubicBezTo>
                        <a:pt x="156" y="107"/>
                        <a:pt x="159" y="113"/>
                        <a:pt x="159" y="120"/>
                      </a:cubicBezTo>
                      <a:cubicBezTo>
                        <a:pt x="159" y="127"/>
                        <a:pt x="163" y="134"/>
                        <a:pt x="175" y="146"/>
                      </a:cubicBezTo>
                      <a:cubicBezTo>
                        <a:pt x="188" y="160"/>
                        <a:pt x="190" y="164"/>
                        <a:pt x="190" y="175"/>
                      </a:cubicBezTo>
                      <a:cubicBezTo>
                        <a:pt x="190" y="189"/>
                        <a:pt x="191" y="191"/>
                        <a:pt x="221" y="215"/>
                      </a:cubicBezTo>
                      <a:cubicBezTo>
                        <a:pt x="232" y="225"/>
                        <a:pt x="233" y="227"/>
                        <a:pt x="233" y="239"/>
                      </a:cubicBezTo>
                      <a:cubicBezTo>
                        <a:pt x="233" y="250"/>
                        <a:pt x="231" y="256"/>
                        <a:pt x="215" y="277"/>
                      </a:cubicBezTo>
                      <a:cubicBezTo>
                        <a:pt x="205" y="290"/>
                        <a:pt x="193" y="303"/>
                        <a:pt x="189" y="305"/>
                      </a:cubicBezTo>
                      <a:cubicBezTo>
                        <a:pt x="183" y="308"/>
                        <a:pt x="181" y="312"/>
                        <a:pt x="181" y="317"/>
                      </a:cubicBezTo>
                      <a:cubicBezTo>
                        <a:pt x="181" y="321"/>
                        <a:pt x="176" y="331"/>
                        <a:pt x="169" y="340"/>
                      </a:cubicBezTo>
                      <a:cubicBezTo>
                        <a:pt x="157" y="356"/>
                        <a:pt x="155" y="357"/>
                        <a:pt x="142" y="353"/>
                      </a:cubicBezTo>
                      <a:cubicBezTo>
                        <a:pt x="136" y="351"/>
                        <a:pt x="135" y="352"/>
                        <a:pt x="134" y="361"/>
                      </a:cubicBezTo>
                      <a:cubicBezTo>
                        <a:pt x="133" y="371"/>
                        <a:pt x="133" y="372"/>
                        <a:pt x="117" y="372"/>
                      </a:cubicBezTo>
                      <a:cubicBezTo>
                        <a:pt x="102" y="373"/>
                        <a:pt x="100" y="373"/>
                        <a:pt x="88" y="3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19" name="Freeform 102">
                  <a:extLst>
                    <a:ext uri="{FF2B5EF4-FFF2-40B4-BE49-F238E27FC236}">
                      <a16:creationId xmlns:a16="http://schemas.microsoft.com/office/drawing/2014/main" id="{154A747A-4503-8247-90D4-083B2D7B301B}"/>
                    </a:ext>
                  </a:extLst>
                </p:cNvPr>
                <p:cNvSpPr>
                  <a:spLocks/>
                </p:cNvSpPr>
                <p:nvPr/>
              </p:nvSpPr>
              <p:spPr bwMode="auto">
                <a:xfrm>
                  <a:off x="5580063" y="2705100"/>
                  <a:ext cx="17463" cy="46038"/>
                </a:xfrm>
                <a:custGeom>
                  <a:avLst/>
                  <a:gdLst>
                    <a:gd name="T0" fmla="*/ 2 w 15"/>
                    <a:gd name="T1" fmla="*/ 30 h 38"/>
                    <a:gd name="T2" fmla="*/ 6 w 15"/>
                    <a:gd name="T3" fmla="*/ 11 h 38"/>
                    <a:gd name="T4" fmla="*/ 11 w 15"/>
                    <a:gd name="T5" fmla="*/ 0 h 38"/>
                    <a:gd name="T6" fmla="*/ 5 w 15"/>
                    <a:gd name="T7" fmla="*/ 33 h 38"/>
                    <a:gd name="T8" fmla="*/ 2 w 15"/>
                    <a:gd name="T9" fmla="*/ 30 h 38"/>
                  </a:gdLst>
                  <a:ahLst/>
                  <a:cxnLst>
                    <a:cxn ang="0">
                      <a:pos x="T0" y="T1"/>
                    </a:cxn>
                    <a:cxn ang="0">
                      <a:pos x="T2" y="T3"/>
                    </a:cxn>
                    <a:cxn ang="0">
                      <a:pos x="T4" y="T5"/>
                    </a:cxn>
                    <a:cxn ang="0">
                      <a:pos x="T6" y="T7"/>
                    </a:cxn>
                    <a:cxn ang="0">
                      <a:pos x="T8" y="T9"/>
                    </a:cxn>
                  </a:cxnLst>
                  <a:rect l="0" t="0" r="r" b="b"/>
                  <a:pathLst>
                    <a:path w="15" h="38">
                      <a:moveTo>
                        <a:pt x="2" y="30"/>
                      </a:moveTo>
                      <a:cubicBezTo>
                        <a:pt x="3" y="26"/>
                        <a:pt x="4" y="17"/>
                        <a:pt x="6" y="11"/>
                      </a:cubicBezTo>
                      <a:cubicBezTo>
                        <a:pt x="7" y="5"/>
                        <a:pt x="9" y="0"/>
                        <a:pt x="11" y="0"/>
                      </a:cubicBezTo>
                      <a:cubicBezTo>
                        <a:pt x="15" y="0"/>
                        <a:pt x="10" y="28"/>
                        <a:pt x="5" y="33"/>
                      </a:cubicBezTo>
                      <a:cubicBezTo>
                        <a:pt x="1" y="38"/>
                        <a:pt x="0" y="37"/>
                        <a:pt x="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20" name="Freeform 103">
                  <a:extLst>
                    <a:ext uri="{FF2B5EF4-FFF2-40B4-BE49-F238E27FC236}">
                      <a16:creationId xmlns:a16="http://schemas.microsoft.com/office/drawing/2014/main" id="{AFBB5568-65E8-634F-84C5-C8932905265B}"/>
                    </a:ext>
                  </a:extLst>
                </p:cNvPr>
                <p:cNvSpPr>
                  <a:spLocks/>
                </p:cNvSpPr>
                <p:nvPr/>
              </p:nvSpPr>
              <p:spPr bwMode="auto">
                <a:xfrm>
                  <a:off x="5842001" y="2528888"/>
                  <a:ext cx="53975" cy="57150"/>
                </a:xfrm>
                <a:custGeom>
                  <a:avLst/>
                  <a:gdLst>
                    <a:gd name="T0" fmla="*/ 18 w 45"/>
                    <a:gd name="T1" fmla="*/ 42 h 47"/>
                    <a:gd name="T2" fmla="*/ 2 w 45"/>
                    <a:gd name="T3" fmla="*/ 14 h 47"/>
                    <a:gd name="T4" fmla="*/ 18 w 45"/>
                    <a:gd name="T5" fmla="*/ 0 h 47"/>
                    <a:gd name="T6" fmla="*/ 35 w 45"/>
                    <a:gd name="T7" fmla="*/ 12 h 47"/>
                    <a:gd name="T8" fmla="*/ 37 w 45"/>
                    <a:gd name="T9" fmla="*/ 40 h 47"/>
                    <a:gd name="T10" fmla="*/ 18 w 45"/>
                    <a:gd name="T11" fmla="*/ 42 h 47"/>
                  </a:gdLst>
                  <a:ahLst/>
                  <a:cxnLst>
                    <a:cxn ang="0">
                      <a:pos x="T0" y="T1"/>
                    </a:cxn>
                    <a:cxn ang="0">
                      <a:pos x="T2" y="T3"/>
                    </a:cxn>
                    <a:cxn ang="0">
                      <a:pos x="T4" y="T5"/>
                    </a:cxn>
                    <a:cxn ang="0">
                      <a:pos x="T6" y="T7"/>
                    </a:cxn>
                    <a:cxn ang="0">
                      <a:pos x="T8" y="T9"/>
                    </a:cxn>
                    <a:cxn ang="0">
                      <a:pos x="T10" y="T11"/>
                    </a:cxn>
                  </a:cxnLst>
                  <a:rect l="0" t="0" r="r" b="b"/>
                  <a:pathLst>
                    <a:path w="45" h="47">
                      <a:moveTo>
                        <a:pt x="18" y="42"/>
                      </a:moveTo>
                      <a:cubicBezTo>
                        <a:pt x="8" y="34"/>
                        <a:pt x="0" y="21"/>
                        <a:pt x="2" y="14"/>
                      </a:cubicBezTo>
                      <a:cubicBezTo>
                        <a:pt x="5" y="4"/>
                        <a:pt x="9" y="0"/>
                        <a:pt x="18" y="0"/>
                      </a:cubicBezTo>
                      <a:cubicBezTo>
                        <a:pt x="24" y="0"/>
                        <a:pt x="28" y="3"/>
                        <a:pt x="35" y="12"/>
                      </a:cubicBezTo>
                      <a:cubicBezTo>
                        <a:pt x="44" y="27"/>
                        <a:pt x="45" y="32"/>
                        <a:pt x="37" y="40"/>
                      </a:cubicBezTo>
                      <a:cubicBezTo>
                        <a:pt x="30" y="47"/>
                        <a:pt x="25" y="47"/>
                        <a:pt x="18"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grpSp>
        <p:grpSp>
          <p:nvGrpSpPr>
            <p:cNvPr id="221" name="Group 220">
              <a:extLst>
                <a:ext uri="{FF2B5EF4-FFF2-40B4-BE49-F238E27FC236}">
                  <a16:creationId xmlns:a16="http://schemas.microsoft.com/office/drawing/2014/main" id="{F0ADC29D-1F11-F04E-B6A2-57C531774A54}"/>
                </a:ext>
              </a:extLst>
            </p:cNvPr>
            <p:cNvGrpSpPr/>
            <p:nvPr/>
          </p:nvGrpSpPr>
          <p:grpSpPr>
            <a:xfrm>
              <a:off x="5016388" y="4601773"/>
              <a:ext cx="1765913" cy="1714278"/>
              <a:chOff x="5788026" y="5237163"/>
              <a:chExt cx="1360488" cy="1449388"/>
            </a:xfrm>
            <a:solidFill>
              <a:schemeClr val="bg1">
                <a:lumMod val="75000"/>
              </a:schemeClr>
            </a:solidFill>
          </p:grpSpPr>
          <p:sp>
            <p:nvSpPr>
              <p:cNvPr id="222" name="Freeform 76">
                <a:extLst>
                  <a:ext uri="{FF2B5EF4-FFF2-40B4-BE49-F238E27FC236}">
                    <a16:creationId xmlns:a16="http://schemas.microsoft.com/office/drawing/2014/main" id="{0CD5F3DE-367F-E447-81D4-701176CCA96A}"/>
                  </a:ext>
                </a:extLst>
              </p:cNvPr>
              <p:cNvSpPr>
                <a:spLocks/>
              </p:cNvSpPr>
              <p:nvPr/>
            </p:nvSpPr>
            <p:spPr bwMode="auto">
              <a:xfrm>
                <a:off x="6591301" y="5575300"/>
                <a:ext cx="69850" cy="42863"/>
              </a:xfrm>
              <a:custGeom>
                <a:avLst/>
                <a:gdLst>
                  <a:gd name="T0" fmla="*/ 18 w 58"/>
                  <a:gd name="T1" fmla="*/ 28 h 36"/>
                  <a:gd name="T2" fmla="*/ 0 w 58"/>
                  <a:gd name="T3" fmla="*/ 13 h 36"/>
                  <a:gd name="T4" fmla="*/ 22 w 58"/>
                  <a:gd name="T5" fmla="*/ 2 h 36"/>
                  <a:gd name="T6" fmla="*/ 46 w 58"/>
                  <a:gd name="T7" fmla="*/ 10 h 36"/>
                  <a:gd name="T8" fmla="*/ 45 w 58"/>
                  <a:gd name="T9" fmla="*/ 36 h 36"/>
                  <a:gd name="T10" fmla="*/ 18 w 58"/>
                  <a:gd name="T11" fmla="*/ 28 h 36"/>
                </a:gdLst>
                <a:ahLst/>
                <a:cxnLst>
                  <a:cxn ang="0">
                    <a:pos x="T0" y="T1"/>
                  </a:cxn>
                  <a:cxn ang="0">
                    <a:pos x="T2" y="T3"/>
                  </a:cxn>
                  <a:cxn ang="0">
                    <a:pos x="T4" y="T5"/>
                  </a:cxn>
                  <a:cxn ang="0">
                    <a:pos x="T6" y="T7"/>
                  </a:cxn>
                  <a:cxn ang="0">
                    <a:pos x="T8" y="T9"/>
                  </a:cxn>
                  <a:cxn ang="0">
                    <a:pos x="T10" y="T11"/>
                  </a:cxn>
                </a:cxnLst>
                <a:rect l="0" t="0" r="r" b="b"/>
                <a:pathLst>
                  <a:path w="58" h="36">
                    <a:moveTo>
                      <a:pt x="18" y="28"/>
                    </a:moveTo>
                    <a:cubicBezTo>
                      <a:pt x="3" y="22"/>
                      <a:pt x="0" y="20"/>
                      <a:pt x="0" y="13"/>
                    </a:cubicBezTo>
                    <a:cubicBezTo>
                      <a:pt x="0" y="5"/>
                      <a:pt x="1" y="4"/>
                      <a:pt x="22" y="2"/>
                    </a:cubicBezTo>
                    <a:cubicBezTo>
                      <a:pt x="37" y="0"/>
                      <a:pt x="38" y="1"/>
                      <a:pt x="46" y="10"/>
                    </a:cubicBezTo>
                    <a:cubicBezTo>
                      <a:pt x="58" y="23"/>
                      <a:pt x="57" y="35"/>
                      <a:pt x="45" y="36"/>
                    </a:cubicBezTo>
                    <a:cubicBezTo>
                      <a:pt x="41" y="36"/>
                      <a:pt x="29" y="33"/>
                      <a:pt x="1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23" name="Freeform 104">
                <a:extLst>
                  <a:ext uri="{FF2B5EF4-FFF2-40B4-BE49-F238E27FC236}">
                    <a16:creationId xmlns:a16="http://schemas.microsoft.com/office/drawing/2014/main" id="{9B60F113-6CD7-3C40-921A-8F30824E436A}"/>
                  </a:ext>
                </a:extLst>
              </p:cNvPr>
              <p:cNvSpPr>
                <a:spLocks/>
              </p:cNvSpPr>
              <p:nvPr/>
            </p:nvSpPr>
            <p:spPr bwMode="auto">
              <a:xfrm>
                <a:off x="5788026" y="5237163"/>
                <a:ext cx="1360488" cy="1449388"/>
              </a:xfrm>
              <a:custGeom>
                <a:avLst/>
                <a:gdLst>
                  <a:gd name="T0" fmla="*/ 694 w 1127"/>
                  <a:gd name="T1" fmla="*/ 1181 h 1200"/>
                  <a:gd name="T2" fmla="*/ 714 w 1127"/>
                  <a:gd name="T3" fmla="*/ 1149 h 1200"/>
                  <a:gd name="T4" fmla="*/ 718 w 1127"/>
                  <a:gd name="T5" fmla="*/ 1123 h 1200"/>
                  <a:gd name="T6" fmla="*/ 746 w 1127"/>
                  <a:gd name="T7" fmla="*/ 1071 h 1200"/>
                  <a:gd name="T8" fmla="*/ 755 w 1127"/>
                  <a:gd name="T9" fmla="*/ 991 h 1200"/>
                  <a:gd name="T10" fmla="*/ 760 w 1127"/>
                  <a:gd name="T11" fmla="*/ 959 h 1200"/>
                  <a:gd name="T12" fmla="*/ 744 w 1127"/>
                  <a:gd name="T13" fmla="*/ 927 h 1200"/>
                  <a:gd name="T14" fmla="*/ 814 w 1127"/>
                  <a:gd name="T15" fmla="*/ 977 h 1200"/>
                  <a:gd name="T16" fmla="*/ 777 w 1127"/>
                  <a:gd name="T17" fmla="*/ 881 h 1200"/>
                  <a:gd name="T18" fmla="*/ 714 w 1127"/>
                  <a:gd name="T19" fmla="*/ 867 h 1200"/>
                  <a:gd name="T20" fmla="*/ 602 w 1127"/>
                  <a:gd name="T21" fmla="*/ 855 h 1200"/>
                  <a:gd name="T22" fmla="*/ 564 w 1127"/>
                  <a:gd name="T23" fmla="*/ 824 h 1200"/>
                  <a:gd name="T24" fmla="*/ 551 w 1127"/>
                  <a:gd name="T25" fmla="*/ 795 h 1200"/>
                  <a:gd name="T26" fmla="*/ 538 w 1127"/>
                  <a:gd name="T27" fmla="*/ 753 h 1200"/>
                  <a:gd name="T28" fmla="*/ 468 w 1127"/>
                  <a:gd name="T29" fmla="*/ 712 h 1200"/>
                  <a:gd name="T30" fmla="*/ 459 w 1127"/>
                  <a:gd name="T31" fmla="*/ 676 h 1200"/>
                  <a:gd name="T32" fmla="*/ 432 w 1127"/>
                  <a:gd name="T33" fmla="*/ 668 h 1200"/>
                  <a:gd name="T34" fmla="*/ 372 w 1127"/>
                  <a:gd name="T35" fmla="*/ 652 h 1200"/>
                  <a:gd name="T36" fmla="*/ 351 w 1127"/>
                  <a:gd name="T37" fmla="*/ 673 h 1200"/>
                  <a:gd name="T38" fmla="*/ 303 w 1127"/>
                  <a:gd name="T39" fmla="*/ 717 h 1200"/>
                  <a:gd name="T40" fmla="*/ 200 w 1127"/>
                  <a:gd name="T41" fmla="*/ 718 h 1200"/>
                  <a:gd name="T42" fmla="*/ 151 w 1127"/>
                  <a:gd name="T43" fmla="*/ 701 h 1200"/>
                  <a:gd name="T44" fmla="*/ 92 w 1127"/>
                  <a:gd name="T45" fmla="*/ 680 h 1200"/>
                  <a:gd name="T46" fmla="*/ 43 w 1127"/>
                  <a:gd name="T47" fmla="*/ 669 h 1200"/>
                  <a:gd name="T48" fmla="*/ 10 w 1127"/>
                  <a:gd name="T49" fmla="*/ 618 h 1200"/>
                  <a:gd name="T50" fmla="*/ 6 w 1127"/>
                  <a:gd name="T51" fmla="*/ 462 h 1200"/>
                  <a:gd name="T52" fmla="*/ 80 w 1127"/>
                  <a:gd name="T53" fmla="*/ 267 h 1200"/>
                  <a:gd name="T54" fmla="*/ 151 w 1127"/>
                  <a:gd name="T55" fmla="*/ 188 h 1200"/>
                  <a:gd name="T56" fmla="*/ 244 w 1127"/>
                  <a:gd name="T57" fmla="*/ 82 h 1200"/>
                  <a:gd name="T58" fmla="*/ 316 w 1127"/>
                  <a:gd name="T59" fmla="*/ 0 h 1200"/>
                  <a:gd name="T60" fmla="*/ 359 w 1127"/>
                  <a:gd name="T61" fmla="*/ 37 h 1200"/>
                  <a:gd name="T62" fmla="*/ 398 w 1127"/>
                  <a:gd name="T63" fmla="*/ 64 h 1200"/>
                  <a:gd name="T64" fmla="*/ 457 w 1127"/>
                  <a:gd name="T65" fmla="*/ 88 h 1200"/>
                  <a:gd name="T66" fmla="*/ 496 w 1127"/>
                  <a:gd name="T67" fmla="*/ 118 h 1200"/>
                  <a:gd name="T68" fmla="*/ 625 w 1127"/>
                  <a:gd name="T69" fmla="*/ 128 h 1200"/>
                  <a:gd name="T70" fmla="*/ 635 w 1127"/>
                  <a:gd name="T71" fmla="*/ 161 h 1200"/>
                  <a:gd name="T72" fmla="*/ 634 w 1127"/>
                  <a:gd name="T73" fmla="*/ 203 h 1200"/>
                  <a:gd name="T74" fmla="*/ 648 w 1127"/>
                  <a:gd name="T75" fmla="*/ 259 h 1200"/>
                  <a:gd name="T76" fmla="*/ 658 w 1127"/>
                  <a:gd name="T77" fmla="*/ 308 h 1200"/>
                  <a:gd name="T78" fmla="*/ 743 w 1127"/>
                  <a:gd name="T79" fmla="*/ 413 h 1200"/>
                  <a:gd name="T80" fmla="*/ 768 w 1127"/>
                  <a:gd name="T81" fmla="*/ 429 h 1200"/>
                  <a:gd name="T82" fmla="*/ 789 w 1127"/>
                  <a:gd name="T83" fmla="*/ 444 h 1200"/>
                  <a:gd name="T84" fmla="*/ 799 w 1127"/>
                  <a:gd name="T85" fmla="*/ 523 h 1200"/>
                  <a:gd name="T86" fmla="*/ 805 w 1127"/>
                  <a:gd name="T87" fmla="*/ 575 h 1200"/>
                  <a:gd name="T88" fmla="*/ 814 w 1127"/>
                  <a:gd name="T89" fmla="*/ 655 h 1200"/>
                  <a:gd name="T90" fmla="*/ 835 w 1127"/>
                  <a:gd name="T91" fmla="*/ 772 h 1200"/>
                  <a:gd name="T92" fmla="*/ 937 w 1127"/>
                  <a:gd name="T93" fmla="*/ 833 h 1200"/>
                  <a:gd name="T94" fmla="*/ 990 w 1127"/>
                  <a:gd name="T95" fmla="*/ 853 h 1200"/>
                  <a:gd name="T96" fmla="*/ 1013 w 1127"/>
                  <a:gd name="T97" fmla="*/ 877 h 1200"/>
                  <a:gd name="T98" fmla="*/ 1086 w 1127"/>
                  <a:gd name="T99" fmla="*/ 863 h 1200"/>
                  <a:gd name="T100" fmla="*/ 1125 w 1127"/>
                  <a:gd name="T101" fmla="*/ 871 h 1200"/>
                  <a:gd name="T102" fmla="*/ 1058 w 1127"/>
                  <a:gd name="T103" fmla="*/ 949 h 1200"/>
                  <a:gd name="T104" fmla="*/ 1017 w 1127"/>
                  <a:gd name="T105" fmla="*/ 991 h 1200"/>
                  <a:gd name="T106" fmla="*/ 874 w 1127"/>
                  <a:gd name="T107" fmla="*/ 1048 h 1200"/>
                  <a:gd name="T108" fmla="*/ 892 w 1127"/>
                  <a:gd name="T109" fmla="*/ 1079 h 1200"/>
                  <a:gd name="T110" fmla="*/ 886 w 1127"/>
                  <a:gd name="T111" fmla="*/ 1102 h 1200"/>
                  <a:gd name="T112" fmla="*/ 834 w 1127"/>
                  <a:gd name="T113" fmla="*/ 1133 h 1200"/>
                  <a:gd name="T114" fmla="*/ 833 w 1127"/>
                  <a:gd name="T115" fmla="*/ 1141 h 1200"/>
                  <a:gd name="T116" fmla="*/ 739 w 1127"/>
                  <a:gd name="T117" fmla="*/ 1174 h 1200"/>
                  <a:gd name="T118" fmla="*/ 684 w 1127"/>
                  <a:gd name="T119" fmla="*/ 1199 h 1200"/>
                  <a:gd name="T120" fmla="*/ 678 w 1127"/>
                  <a:gd name="T121" fmla="*/ 1192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27" h="1200">
                    <a:moveTo>
                      <a:pt x="678" y="1192"/>
                    </a:moveTo>
                    <a:cubicBezTo>
                      <a:pt x="682" y="1186"/>
                      <a:pt x="686" y="1183"/>
                      <a:pt x="694" y="1181"/>
                    </a:cubicBezTo>
                    <a:cubicBezTo>
                      <a:pt x="701" y="1180"/>
                      <a:pt x="708" y="1178"/>
                      <a:pt x="710" y="1177"/>
                    </a:cubicBezTo>
                    <a:cubicBezTo>
                      <a:pt x="716" y="1173"/>
                      <a:pt x="719" y="1152"/>
                      <a:pt x="714" y="1149"/>
                    </a:cubicBezTo>
                    <a:cubicBezTo>
                      <a:pt x="711" y="1147"/>
                      <a:pt x="711" y="1145"/>
                      <a:pt x="713" y="1140"/>
                    </a:cubicBezTo>
                    <a:cubicBezTo>
                      <a:pt x="715" y="1137"/>
                      <a:pt x="717" y="1130"/>
                      <a:pt x="718" y="1123"/>
                    </a:cubicBezTo>
                    <a:cubicBezTo>
                      <a:pt x="719" y="1117"/>
                      <a:pt x="723" y="1110"/>
                      <a:pt x="726" y="1108"/>
                    </a:cubicBezTo>
                    <a:cubicBezTo>
                      <a:pt x="737" y="1100"/>
                      <a:pt x="747" y="1082"/>
                      <a:pt x="746" y="1071"/>
                    </a:cubicBezTo>
                    <a:cubicBezTo>
                      <a:pt x="745" y="1065"/>
                      <a:pt x="744" y="1049"/>
                      <a:pt x="744" y="1036"/>
                    </a:cubicBezTo>
                    <a:cubicBezTo>
                      <a:pt x="744" y="1012"/>
                      <a:pt x="744" y="1009"/>
                      <a:pt x="755" y="991"/>
                    </a:cubicBezTo>
                    <a:cubicBezTo>
                      <a:pt x="766" y="971"/>
                      <a:pt x="766" y="971"/>
                      <a:pt x="766" y="971"/>
                    </a:cubicBezTo>
                    <a:cubicBezTo>
                      <a:pt x="760" y="959"/>
                      <a:pt x="760" y="959"/>
                      <a:pt x="760" y="959"/>
                    </a:cubicBezTo>
                    <a:cubicBezTo>
                      <a:pt x="757" y="952"/>
                      <a:pt x="752" y="944"/>
                      <a:pt x="748" y="941"/>
                    </a:cubicBezTo>
                    <a:cubicBezTo>
                      <a:pt x="742" y="935"/>
                      <a:pt x="739" y="927"/>
                      <a:pt x="744" y="927"/>
                    </a:cubicBezTo>
                    <a:cubicBezTo>
                      <a:pt x="745" y="927"/>
                      <a:pt x="754" y="935"/>
                      <a:pt x="764" y="945"/>
                    </a:cubicBezTo>
                    <a:cubicBezTo>
                      <a:pt x="781" y="962"/>
                      <a:pt x="797" y="972"/>
                      <a:pt x="814" y="977"/>
                    </a:cubicBezTo>
                    <a:cubicBezTo>
                      <a:pt x="831" y="982"/>
                      <a:pt x="840" y="953"/>
                      <a:pt x="828" y="935"/>
                    </a:cubicBezTo>
                    <a:cubicBezTo>
                      <a:pt x="820" y="923"/>
                      <a:pt x="786" y="887"/>
                      <a:pt x="777" y="881"/>
                    </a:cubicBezTo>
                    <a:cubicBezTo>
                      <a:pt x="774" y="878"/>
                      <a:pt x="762" y="875"/>
                      <a:pt x="751" y="874"/>
                    </a:cubicBezTo>
                    <a:cubicBezTo>
                      <a:pt x="740" y="873"/>
                      <a:pt x="723" y="869"/>
                      <a:pt x="714" y="867"/>
                    </a:cubicBezTo>
                    <a:cubicBezTo>
                      <a:pt x="702" y="863"/>
                      <a:pt x="684" y="862"/>
                      <a:pt x="652" y="862"/>
                    </a:cubicBezTo>
                    <a:cubicBezTo>
                      <a:pt x="609" y="862"/>
                      <a:pt x="606" y="861"/>
                      <a:pt x="602" y="855"/>
                    </a:cubicBezTo>
                    <a:cubicBezTo>
                      <a:pt x="599" y="852"/>
                      <a:pt x="590" y="845"/>
                      <a:pt x="581" y="841"/>
                    </a:cubicBezTo>
                    <a:cubicBezTo>
                      <a:pt x="568" y="834"/>
                      <a:pt x="565" y="831"/>
                      <a:pt x="564" y="824"/>
                    </a:cubicBezTo>
                    <a:cubicBezTo>
                      <a:pt x="564" y="819"/>
                      <a:pt x="560" y="812"/>
                      <a:pt x="555" y="806"/>
                    </a:cubicBezTo>
                    <a:cubicBezTo>
                      <a:pt x="548" y="799"/>
                      <a:pt x="547" y="797"/>
                      <a:pt x="551" y="795"/>
                    </a:cubicBezTo>
                    <a:cubicBezTo>
                      <a:pt x="558" y="793"/>
                      <a:pt x="558" y="786"/>
                      <a:pt x="550" y="775"/>
                    </a:cubicBezTo>
                    <a:cubicBezTo>
                      <a:pt x="547" y="770"/>
                      <a:pt x="541" y="760"/>
                      <a:pt x="538" y="753"/>
                    </a:cubicBezTo>
                    <a:cubicBezTo>
                      <a:pt x="533" y="741"/>
                      <a:pt x="530" y="739"/>
                      <a:pt x="520" y="737"/>
                    </a:cubicBezTo>
                    <a:cubicBezTo>
                      <a:pt x="508" y="735"/>
                      <a:pt x="476" y="720"/>
                      <a:pt x="468" y="712"/>
                    </a:cubicBezTo>
                    <a:cubicBezTo>
                      <a:pt x="465" y="710"/>
                      <a:pt x="463" y="703"/>
                      <a:pt x="463" y="696"/>
                    </a:cubicBezTo>
                    <a:cubicBezTo>
                      <a:pt x="462" y="690"/>
                      <a:pt x="461" y="680"/>
                      <a:pt x="459" y="676"/>
                    </a:cubicBezTo>
                    <a:cubicBezTo>
                      <a:pt x="457" y="667"/>
                      <a:pt x="457" y="667"/>
                      <a:pt x="457" y="667"/>
                    </a:cubicBezTo>
                    <a:cubicBezTo>
                      <a:pt x="432" y="668"/>
                      <a:pt x="432" y="668"/>
                      <a:pt x="432" y="668"/>
                    </a:cubicBezTo>
                    <a:cubicBezTo>
                      <a:pt x="409" y="670"/>
                      <a:pt x="406" y="669"/>
                      <a:pt x="389" y="661"/>
                    </a:cubicBezTo>
                    <a:cubicBezTo>
                      <a:pt x="372" y="652"/>
                      <a:pt x="372" y="652"/>
                      <a:pt x="372" y="652"/>
                    </a:cubicBezTo>
                    <a:cubicBezTo>
                      <a:pt x="359" y="660"/>
                      <a:pt x="359" y="660"/>
                      <a:pt x="359" y="660"/>
                    </a:cubicBezTo>
                    <a:cubicBezTo>
                      <a:pt x="347" y="667"/>
                      <a:pt x="347" y="669"/>
                      <a:pt x="351" y="673"/>
                    </a:cubicBezTo>
                    <a:cubicBezTo>
                      <a:pt x="355" y="677"/>
                      <a:pt x="354" y="679"/>
                      <a:pt x="335" y="691"/>
                    </a:cubicBezTo>
                    <a:cubicBezTo>
                      <a:pt x="324" y="699"/>
                      <a:pt x="309" y="710"/>
                      <a:pt x="303" y="717"/>
                    </a:cubicBezTo>
                    <a:cubicBezTo>
                      <a:pt x="291" y="730"/>
                      <a:pt x="289" y="730"/>
                      <a:pt x="245" y="723"/>
                    </a:cubicBezTo>
                    <a:cubicBezTo>
                      <a:pt x="232" y="721"/>
                      <a:pt x="212" y="719"/>
                      <a:pt x="200" y="718"/>
                    </a:cubicBezTo>
                    <a:cubicBezTo>
                      <a:pt x="179" y="718"/>
                      <a:pt x="159" y="711"/>
                      <a:pt x="159" y="704"/>
                    </a:cubicBezTo>
                    <a:cubicBezTo>
                      <a:pt x="159" y="703"/>
                      <a:pt x="155" y="701"/>
                      <a:pt x="151" y="701"/>
                    </a:cubicBezTo>
                    <a:cubicBezTo>
                      <a:pt x="146" y="701"/>
                      <a:pt x="139" y="697"/>
                      <a:pt x="132" y="691"/>
                    </a:cubicBezTo>
                    <a:cubicBezTo>
                      <a:pt x="120" y="680"/>
                      <a:pt x="120" y="680"/>
                      <a:pt x="92" y="680"/>
                    </a:cubicBezTo>
                    <a:cubicBezTo>
                      <a:pt x="72" y="680"/>
                      <a:pt x="62" y="679"/>
                      <a:pt x="59" y="675"/>
                    </a:cubicBezTo>
                    <a:cubicBezTo>
                      <a:pt x="57" y="673"/>
                      <a:pt x="49" y="670"/>
                      <a:pt x="43" y="669"/>
                    </a:cubicBezTo>
                    <a:cubicBezTo>
                      <a:pt x="26" y="666"/>
                      <a:pt x="24" y="664"/>
                      <a:pt x="22" y="642"/>
                    </a:cubicBezTo>
                    <a:cubicBezTo>
                      <a:pt x="20" y="624"/>
                      <a:pt x="19" y="622"/>
                      <a:pt x="10" y="618"/>
                    </a:cubicBezTo>
                    <a:cubicBezTo>
                      <a:pt x="0" y="613"/>
                      <a:pt x="0" y="612"/>
                      <a:pt x="0" y="595"/>
                    </a:cubicBezTo>
                    <a:cubicBezTo>
                      <a:pt x="1" y="575"/>
                      <a:pt x="4" y="492"/>
                      <a:pt x="6" y="462"/>
                    </a:cubicBezTo>
                    <a:cubicBezTo>
                      <a:pt x="7" y="452"/>
                      <a:pt x="8" y="422"/>
                      <a:pt x="9" y="395"/>
                    </a:cubicBezTo>
                    <a:cubicBezTo>
                      <a:pt x="12" y="333"/>
                      <a:pt x="6" y="343"/>
                      <a:pt x="80" y="267"/>
                    </a:cubicBezTo>
                    <a:cubicBezTo>
                      <a:pt x="95" y="251"/>
                      <a:pt x="117" y="227"/>
                      <a:pt x="128" y="215"/>
                    </a:cubicBezTo>
                    <a:cubicBezTo>
                      <a:pt x="139" y="202"/>
                      <a:pt x="149" y="190"/>
                      <a:pt x="151" y="188"/>
                    </a:cubicBezTo>
                    <a:cubicBezTo>
                      <a:pt x="153" y="186"/>
                      <a:pt x="171" y="166"/>
                      <a:pt x="191" y="142"/>
                    </a:cubicBezTo>
                    <a:cubicBezTo>
                      <a:pt x="212" y="118"/>
                      <a:pt x="235" y="91"/>
                      <a:pt x="244" y="82"/>
                    </a:cubicBezTo>
                    <a:cubicBezTo>
                      <a:pt x="285" y="36"/>
                      <a:pt x="304" y="15"/>
                      <a:pt x="309" y="8"/>
                    </a:cubicBezTo>
                    <a:cubicBezTo>
                      <a:pt x="316" y="0"/>
                      <a:pt x="316" y="0"/>
                      <a:pt x="316" y="0"/>
                    </a:cubicBezTo>
                    <a:cubicBezTo>
                      <a:pt x="326" y="6"/>
                      <a:pt x="326" y="6"/>
                      <a:pt x="326" y="6"/>
                    </a:cubicBezTo>
                    <a:cubicBezTo>
                      <a:pt x="338" y="13"/>
                      <a:pt x="359" y="32"/>
                      <a:pt x="359" y="37"/>
                    </a:cubicBezTo>
                    <a:cubicBezTo>
                      <a:pt x="359" y="39"/>
                      <a:pt x="364" y="45"/>
                      <a:pt x="369" y="50"/>
                    </a:cubicBezTo>
                    <a:cubicBezTo>
                      <a:pt x="377" y="57"/>
                      <a:pt x="384" y="61"/>
                      <a:pt x="398" y="64"/>
                    </a:cubicBezTo>
                    <a:cubicBezTo>
                      <a:pt x="411" y="66"/>
                      <a:pt x="419" y="70"/>
                      <a:pt x="426" y="76"/>
                    </a:cubicBezTo>
                    <a:cubicBezTo>
                      <a:pt x="434" y="84"/>
                      <a:pt x="442" y="87"/>
                      <a:pt x="457" y="88"/>
                    </a:cubicBezTo>
                    <a:cubicBezTo>
                      <a:pt x="460" y="88"/>
                      <a:pt x="470" y="95"/>
                      <a:pt x="480" y="103"/>
                    </a:cubicBezTo>
                    <a:cubicBezTo>
                      <a:pt x="496" y="118"/>
                      <a:pt x="496" y="118"/>
                      <a:pt x="496" y="118"/>
                    </a:cubicBezTo>
                    <a:cubicBezTo>
                      <a:pt x="554" y="120"/>
                      <a:pt x="554" y="120"/>
                      <a:pt x="554" y="120"/>
                    </a:cubicBezTo>
                    <a:cubicBezTo>
                      <a:pt x="605" y="121"/>
                      <a:pt x="614" y="122"/>
                      <a:pt x="625" y="128"/>
                    </a:cubicBezTo>
                    <a:cubicBezTo>
                      <a:pt x="638" y="135"/>
                      <a:pt x="638" y="135"/>
                      <a:pt x="638" y="135"/>
                    </a:cubicBezTo>
                    <a:cubicBezTo>
                      <a:pt x="635" y="161"/>
                      <a:pt x="635" y="161"/>
                      <a:pt x="635" y="161"/>
                    </a:cubicBezTo>
                    <a:cubicBezTo>
                      <a:pt x="634" y="176"/>
                      <a:pt x="632" y="189"/>
                      <a:pt x="631" y="191"/>
                    </a:cubicBezTo>
                    <a:cubicBezTo>
                      <a:pt x="629" y="192"/>
                      <a:pt x="631" y="198"/>
                      <a:pt x="634" y="203"/>
                    </a:cubicBezTo>
                    <a:cubicBezTo>
                      <a:pt x="637" y="208"/>
                      <a:pt x="641" y="219"/>
                      <a:pt x="642" y="226"/>
                    </a:cubicBezTo>
                    <a:cubicBezTo>
                      <a:pt x="645" y="251"/>
                      <a:pt x="645" y="254"/>
                      <a:pt x="648" y="259"/>
                    </a:cubicBezTo>
                    <a:cubicBezTo>
                      <a:pt x="650" y="263"/>
                      <a:pt x="651" y="271"/>
                      <a:pt x="650" y="279"/>
                    </a:cubicBezTo>
                    <a:cubicBezTo>
                      <a:pt x="649" y="291"/>
                      <a:pt x="651" y="296"/>
                      <a:pt x="658" y="308"/>
                    </a:cubicBezTo>
                    <a:cubicBezTo>
                      <a:pt x="670" y="327"/>
                      <a:pt x="707" y="371"/>
                      <a:pt x="711" y="371"/>
                    </a:cubicBezTo>
                    <a:cubicBezTo>
                      <a:pt x="718" y="371"/>
                      <a:pt x="738" y="397"/>
                      <a:pt x="743" y="413"/>
                    </a:cubicBezTo>
                    <a:cubicBezTo>
                      <a:pt x="749" y="431"/>
                      <a:pt x="749" y="431"/>
                      <a:pt x="749" y="431"/>
                    </a:cubicBezTo>
                    <a:cubicBezTo>
                      <a:pt x="768" y="429"/>
                      <a:pt x="768" y="429"/>
                      <a:pt x="768" y="429"/>
                    </a:cubicBezTo>
                    <a:cubicBezTo>
                      <a:pt x="787" y="428"/>
                      <a:pt x="787" y="428"/>
                      <a:pt x="787" y="428"/>
                    </a:cubicBezTo>
                    <a:cubicBezTo>
                      <a:pt x="789" y="444"/>
                      <a:pt x="789" y="444"/>
                      <a:pt x="789" y="444"/>
                    </a:cubicBezTo>
                    <a:cubicBezTo>
                      <a:pt x="792" y="469"/>
                      <a:pt x="794" y="480"/>
                      <a:pt x="796" y="498"/>
                    </a:cubicBezTo>
                    <a:cubicBezTo>
                      <a:pt x="796" y="507"/>
                      <a:pt x="798" y="518"/>
                      <a:pt x="799" y="523"/>
                    </a:cubicBezTo>
                    <a:cubicBezTo>
                      <a:pt x="799" y="527"/>
                      <a:pt x="801" y="539"/>
                      <a:pt x="802" y="549"/>
                    </a:cubicBezTo>
                    <a:cubicBezTo>
                      <a:pt x="803" y="559"/>
                      <a:pt x="804" y="571"/>
                      <a:pt x="805" y="575"/>
                    </a:cubicBezTo>
                    <a:cubicBezTo>
                      <a:pt x="806" y="585"/>
                      <a:pt x="809" y="610"/>
                      <a:pt x="811" y="629"/>
                    </a:cubicBezTo>
                    <a:cubicBezTo>
                      <a:pt x="812" y="637"/>
                      <a:pt x="813" y="649"/>
                      <a:pt x="814" y="655"/>
                    </a:cubicBezTo>
                    <a:cubicBezTo>
                      <a:pt x="819" y="692"/>
                      <a:pt x="822" y="718"/>
                      <a:pt x="823" y="733"/>
                    </a:cubicBezTo>
                    <a:cubicBezTo>
                      <a:pt x="824" y="743"/>
                      <a:pt x="829" y="761"/>
                      <a:pt x="835" y="772"/>
                    </a:cubicBezTo>
                    <a:cubicBezTo>
                      <a:pt x="842" y="790"/>
                      <a:pt x="847" y="795"/>
                      <a:pt x="862" y="806"/>
                    </a:cubicBezTo>
                    <a:cubicBezTo>
                      <a:pt x="882" y="820"/>
                      <a:pt x="909" y="830"/>
                      <a:pt x="937" y="833"/>
                    </a:cubicBezTo>
                    <a:cubicBezTo>
                      <a:pt x="950" y="834"/>
                      <a:pt x="960" y="837"/>
                      <a:pt x="970" y="843"/>
                    </a:cubicBezTo>
                    <a:cubicBezTo>
                      <a:pt x="978" y="848"/>
                      <a:pt x="987" y="853"/>
                      <a:pt x="990" y="853"/>
                    </a:cubicBezTo>
                    <a:cubicBezTo>
                      <a:pt x="993" y="853"/>
                      <a:pt x="1000" y="858"/>
                      <a:pt x="1004" y="865"/>
                    </a:cubicBezTo>
                    <a:cubicBezTo>
                      <a:pt x="1013" y="877"/>
                      <a:pt x="1013" y="877"/>
                      <a:pt x="1013" y="877"/>
                    </a:cubicBezTo>
                    <a:cubicBezTo>
                      <a:pt x="1039" y="875"/>
                      <a:pt x="1039" y="875"/>
                      <a:pt x="1039" y="875"/>
                    </a:cubicBezTo>
                    <a:cubicBezTo>
                      <a:pt x="1063" y="874"/>
                      <a:pt x="1069" y="872"/>
                      <a:pt x="1086" y="863"/>
                    </a:cubicBezTo>
                    <a:cubicBezTo>
                      <a:pt x="1105" y="852"/>
                      <a:pt x="1121" y="847"/>
                      <a:pt x="1121" y="852"/>
                    </a:cubicBezTo>
                    <a:cubicBezTo>
                      <a:pt x="1122" y="856"/>
                      <a:pt x="1123" y="864"/>
                      <a:pt x="1125" y="871"/>
                    </a:cubicBezTo>
                    <a:cubicBezTo>
                      <a:pt x="1127" y="876"/>
                      <a:pt x="1125" y="879"/>
                      <a:pt x="1116" y="887"/>
                    </a:cubicBezTo>
                    <a:cubicBezTo>
                      <a:pt x="1096" y="904"/>
                      <a:pt x="1080" y="921"/>
                      <a:pt x="1058" y="949"/>
                    </a:cubicBezTo>
                    <a:cubicBezTo>
                      <a:pt x="1046" y="964"/>
                      <a:pt x="1035" y="976"/>
                      <a:pt x="1033" y="976"/>
                    </a:cubicBezTo>
                    <a:cubicBezTo>
                      <a:pt x="1028" y="976"/>
                      <a:pt x="1015" y="988"/>
                      <a:pt x="1017" y="991"/>
                    </a:cubicBezTo>
                    <a:cubicBezTo>
                      <a:pt x="1021" y="997"/>
                      <a:pt x="996" y="1006"/>
                      <a:pt x="976" y="1007"/>
                    </a:cubicBezTo>
                    <a:cubicBezTo>
                      <a:pt x="939" y="1008"/>
                      <a:pt x="886" y="1029"/>
                      <a:pt x="874" y="1048"/>
                    </a:cubicBezTo>
                    <a:cubicBezTo>
                      <a:pt x="863" y="1067"/>
                      <a:pt x="863" y="1071"/>
                      <a:pt x="875" y="1076"/>
                    </a:cubicBezTo>
                    <a:cubicBezTo>
                      <a:pt x="881" y="1078"/>
                      <a:pt x="888" y="1080"/>
                      <a:pt x="892" y="1079"/>
                    </a:cubicBezTo>
                    <a:cubicBezTo>
                      <a:pt x="896" y="1078"/>
                      <a:pt x="899" y="1080"/>
                      <a:pt x="903" y="1088"/>
                    </a:cubicBezTo>
                    <a:cubicBezTo>
                      <a:pt x="909" y="1101"/>
                      <a:pt x="907" y="1102"/>
                      <a:pt x="886" y="1102"/>
                    </a:cubicBezTo>
                    <a:cubicBezTo>
                      <a:pt x="873" y="1102"/>
                      <a:pt x="840" y="1115"/>
                      <a:pt x="831" y="1123"/>
                    </a:cubicBezTo>
                    <a:cubicBezTo>
                      <a:pt x="827" y="1127"/>
                      <a:pt x="827" y="1128"/>
                      <a:pt x="834" y="1133"/>
                    </a:cubicBezTo>
                    <a:cubicBezTo>
                      <a:pt x="842" y="1139"/>
                      <a:pt x="842" y="1139"/>
                      <a:pt x="842" y="1139"/>
                    </a:cubicBezTo>
                    <a:cubicBezTo>
                      <a:pt x="833" y="1141"/>
                      <a:pt x="833" y="1141"/>
                      <a:pt x="833" y="1141"/>
                    </a:cubicBezTo>
                    <a:cubicBezTo>
                      <a:pt x="829" y="1142"/>
                      <a:pt x="819" y="1142"/>
                      <a:pt x="811" y="1140"/>
                    </a:cubicBezTo>
                    <a:cubicBezTo>
                      <a:pt x="782" y="1132"/>
                      <a:pt x="775" y="1136"/>
                      <a:pt x="739" y="1174"/>
                    </a:cubicBezTo>
                    <a:cubicBezTo>
                      <a:pt x="719" y="1195"/>
                      <a:pt x="714" y="1198"/>
                      <a:pt x="705" y="1198"/>
                    </a:cubicBezTo>
                    <a:cubicBezTo>
                      <a:pt x="699" y="1198"/>
                      <a:pt x="689" y="1199"/>
                      <a:pt x="684" y="1199"/>
                    </a:cubicBezTo>
                    <a:cubicBezTo>
                      <a:pt x="674" y="1200"/>
                      <a:pt x="674" y="1200"/>
                      <a:pt x="674" y="1200"/>
                    </a:cubicBezTo>
                    <a:lnTo>
                      <a:pt x="678" y="1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grpSp>
          <p:nvGrpSpPr>
            <p:cNvPr id="224" name="Group 223">
              <a:extLst>
                <a:ext uri="{FF2B5EF4-FFF2-40B4-BE49-F238E27FC236}">
                  <a16:creationId xmlns:a16="http://schemas.microsoft.com/office/drawing/2014/main" id="{864CBACF-D78F-8B42-9A62-07494B9DB3DB}"/>
                </a:ext>
              </a:extLst>
            </p:cNvPr>
            <p:cNvGrpSpPr/>
            <p:nvPr/>
          </p:nvGrpSpPr>
          <p:grpSpPr>
            <a:xfrm>
              <a:off x="6160473" y="3800078"/>
              <a:ext cx="1825669" cy="2048495"/>
              <a:chOff x="6662738" y="4568825"/>
              <a:chExt cx="1406525" cy="1731963"/>
            </a:xfrm>
            <a:solidFill>
              <a:schemeClr val="bg1">
                <a:lumMod val="75000"/>
              </a:schemeClr>
            </a:solidFill>
          </p:grpSpPr>
          <p:sp>
            <p:nvSpPr>
              <p:cNvPr id="225" name="Freeform 106">
                <a:extLst>
                  <a:ext uri="{FF2B5EF4-FFF2-40B4-BE49-F238E27FC236}">
                    <a16:creationId xmlns:a16="http://schemas.microsoft.com/office/drawing/2014/main" id="{19CA4D96-6D41-804D-B68C-4BFBB66D2908}"/>
                  </a:ext>
                </a:extLst>
              </p:cNvPr>
              <p:cNvSpPr>
                <a:spLocks/>
              </p:cNvSpPr>
              <p:nvPr/>
            </p:nvSpPr>
            <p:spPr bwMode="auto">
              <a:xfrm>
                <a:off x="6662738" y="4568825"/>
                <a:ext cx="1406525" cy="1731963"/>
              </a:xfrm>
              <a:custGeom>
                <a:avLst/>
                <a:gdLst>
                  <a:gd name="T0" fmla="*/ 394 w 1164"/>
                  <a:gd name="T1" fmla="*/ 1395 h 1434"/>
                  <a:gd name="T2" fmla="*/ 284 w 1164"/>
                  <a:gd name="T3" fmla="*/ 1408 h 1434"/>
                  <a:gd name="T4" fmla="*/ 217 w 1164"/>
                  <a:gd name="T5" fmla="*/ 1377 h 1434"/>
                  <a:gd name="T6" fmla="*/ 108 w 1164"/>
                  <a:gd name="T7" fmla="*/ 1280 h 1434"/>
                  <a:gd name="T8" fmla="*/ 95 w 1164"/>
                  <a:gd name="T9" fmla="*/ 1172 h 1434"/>
                  <a:gd name="T10" fmla="*/ 70 w 1164"/>
                  <a:gd name="T11" fmla="*/ 965 h 1434"/>
                  <a:gd name="T12" fmla="*/ 92 w 1164"/>
                  <a:gd name="T13" fmla="*/ 922 h 1434"/>
                  <a:gd name="T14" fmla="*/ 72 w 1164"/>
                  <a:gd name="T15" fmla="*/ 828 h 1434"/>
                  <a:gd name="T16" fmla="*/ 41 w 1164"/>
                  <a:gd name="T17" fmla="*/ 746 h 1434"/>
                  <a:gd name="T18" fmla="*/ 23 w 1164"/>
                  <a:gd name="T19" fmla="*/ 708 h 1434"/>
                  <a:gd name="T20" fmla="*/ 104 w 1164"/>
                  <a:gd name="T21" fmla="*/ 631 h 1434"/>
                  <a:gd name="T22" fmla="*/ 131 w 1164"/>
                  <a:gd name="T23" fmla="*/ 484 h 1434"/>
                  <a:gd name="T24" fmla="*/ 27 w 1164"/>
                  <a:gd name="T25" fmla="*/ 353 h 1434"/>
                  <a:gd name="T26" fmla="*/ 44 w 1164"/>
                  <a:gd name="T27" fmla="*/ 305 h 1434"/>
                  <a:gd name="T28" fmla="*/ 58 w 1164"/>
                  <a:gd name="T29" fmla="*/ 245 h 1434"/>
                  <a:gd name="T30" fmla="*/ 26 w 1164"/>
                  <a:gd name="T31" fmla="*/ 143 h 1434"/>
                  <a:gd name="T32" fmla="*/ 0 w 1164"/>
                  <a:gd name="T33" fmla="*/ 55 h 1434"/>
                  <a:gd name="T34" fmla="*/ 87 w 1164"/>
                  <a:gd name="T35" fmla="*/ 23 h 1434"/>
                  <a:gd name="T36" fmla="*/ 175 w 1164"/>
                  <a:gd name="T37" fmla="*/ 0 h 1434"/>
                  <a:gd name="T38" fmla="*/ 283 w 1164"/>
                  <a:gd name="T39" fmla="*/ 81 h 1434"/>
                  <a:gd name="T40" fmla="*/ 381 w 1164"/>
                  <a:gd name="T41" fmla="*/ 106 h 1434"/>
                  <a:gd name="T42" fmla="*/ 396 w 1164"/>
                  <a:gd name="T43" fmla="*/ 208 h 1434"/>
                  <a:gd name="T44" fmla="*/ 424 w 1164"/>
                  <a:gd name="T45" fmla="*/ 259 h 1434"/>
                  <a:gd name="T46" fmla="*/ 495 w 1164"/>
                  <a:gd name="T47" fmla="*/ 286 h 1434"/>
                  <a:gd name="T48" fmla="*/ 539 w 1164"/>
                  <a:gd name="T49" fmla="*/ 254 h 1434"/>
                  <a:gd name="T50" fmla="*/ 558 w 1164"/>
                  <a:gd name="T51" fmla="*/ 165 h 1434"/>
                  <a:gd name="T52" fmla="*/ 575 w 1164"/>
                  <a:gd name="T53" fmla="*/ 113 h 1434"/>
                  <a:gd name="T54" fmla="*/ 612 w 1164"/>
                  <a:gd name="T55" fmla="*/ 202 h 1434"/>
                  <a:gd name="T56" fmla="*/ 647 w 1164"/>
                  <a:gd name="T57" fmla="*/ 229 h 1434"/>
                  <a:gd name="T58" fmla="*/ 674 w 1164"/>
                  <a:gd name="T59" fmla="*/ 295 h 1434"/>
                  <a:gd name="T60" fmla="*/ 699 w 1164"/>
                  <a:gd name="T61" fmla="*/ 408 h 1434"/>
                  <a:gd name="T62" fmla="*/ 741 w 1164"/>
                  <a:gd name="T63" fmla="*/ 480 h 1434"/>
                  <a:gd name="T64" fmla="*/ 744 w 1164"/>
                  <a:gd name="T65" fmla="*/ 538 h 1434"/>
                  <a:gd name="T66" fmla="*/ 686 w 1164"/>
                  <a:gd name="T67" fmla="*/ 541 h 1434"/>
                  <a:gd name="T68" fmla="*/ 614 w 1164"/>
                  <a:gd name="T69" fmla="*/ 550 h 1434"/>
                  <a:gd name="T70" fmla="*/ 587 w 1164"/>
                  <a:gd name="T71" fmla="*/ 596 h 1434"/>
                  <a:gd name="T72" fmla="*/ 623 w 1164"/>
                  <a:gd name="T73" fmla="*/ 678 h 1434"/>
                  <a:gd name="T74" fmla="*/ 675 w 1164"/>
                  <a:gd name="T75" fmla="*/ 730 h 1434"/>
                  <a:gd name="T76" fmla="*/ 719 w 1164"/>
                  <a:gd name="T77" fmla="*/ 773 h 1434"/>
                  <a:gd name="T78" fmla="*/ 802 w 1164"/>
                  <a:gd name="T79" fmla="*/ 784 h 1434"/>
                  <a:gd name="T80" fmla="*/ 825 w 1164"/>
                  <a:gd name="T81" fmla="*/ 735 h 1434"/>
                  <a:gd name="T82" fmla="*/ 1111 w 1164"/>
                  <a:gd name="T83" fmla="*/ 647 h 1434"/>
                  <a:gd name="T84" fmla="*/ 1164 w 1164"/>
                  <a:gd name="T85" fmla="*/ 668 h 1434"/>
                  <a:gd name="T86" fmla="*/ 1082 w 1164"/>
                  <a:gd name="T87" fmla="*/ 776 h 1434"/>
                  <a:gd name="T88" fmla="*/ 922 w 1164"/>
                  <a:gd name="T89" fmla="*/ 874 h 1434"/>
                  <a:gd name="T90" fmla="*/ 716 w 1164"/>
                  <a:gd name="T91" fmla="*/ 1003 h 1434"/>
                  <a:gd name="T92" fmla="*/ 631 w 1164"/>
                  <a:gd name="T93" fmla="*/ 1118 h 1434"/>
                  <a:gd name="T94" fmla="*/ 467 w 1164"/>
                  <a:gd name="T95" fmla="*/ 1349 h 1434"/>
                  <a:gd name="T96" fmla="*/ 595 w 1164"/>
                  <a:gd name="T97" fmla="*/ 1220 h 1434"/>
                  <a:gd name="T98" fmla="*/ 680 w 1164"/>
                  <a:gd name="T99" fmla="*/ 1081 h 1434"/>
                  <a:gd name="T100" fmla="*/ 781 w 1164"/>
                  <a:gd name="T101" fmla="*/ 1004 h 1434"/>
                  <a:gd name="T102" fmla="*/ 886 w 1164"/>
                  <a:gd name="T103" fmla="*/ 1000 h 1434"/>
                  <a:gd name="T104" fmla="*/ 763 w 1164"/>
                  <a:gd name="T105" fmla="*/ 1108 h 1434"/>
                  <a:gd name="T106" fmla="*/ 689 w 1164"/>
                  <a:gd name="T107" fmla="*/ 1184 h 1434"/>
                  <a:gd name="T108" fmla="*/ 644 w 1164"/>
                  <a:gd name="T109" fmla="*/ 1191 h 1434"/>
                  <a:gd name="T110" fmla="*/ 614 w 1164"/>
                  <a:gd name="T111" fmla="*/ 1329 h 1434"/>
                  <a:gd name="T112" fmla="*/ 558 w 1164"/>
                  <a:gd name="T113" fmla="*/ 1411 h 1434"/>
                  <a:gd name="T114" fmla="*/ 414 w 1164"/>
                  <a:gd name="T115" fmla="*/ 1426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4" h="1434">
                    <a:moveTo>
                      <a:pt x="414" y="1426"/>
                    </a:moveTo>
                    <a:cubicBezTo>
                      <a:pt x="411" y="1421"/>
                      <a:pt x="408" y="1412"/>
                      <a:pt x="408" y="1406"/>
                    </a:cubicBezTo>
                    <a:cubicBezTo>
                      <a:pt x="406" y="1396"/>
                      <a:pt x="406" y="1396"/>
                      <a:pt x="394" y="1395"/>
                    </a:cubicBezTo>
                    <a:cubicBezTo>
                      <a:pt x="381" y="1394"/>
                      <a:pt x="364" y="1400"/>
                      <a:pt x="346" y="1413"/>
                    </a:cubicBezTo>
                    <a:cubicBezTo>
                      <a:pt x="340" y="1417"/>
                      <a:pt x="332" y="1419"/>
                      <a:pt x="315" y="1419"/>
                    </a:cubicBezTo>
                    <a:cubicBezTo>
                      <a:pt x="292" y="1419"/>
                      <a:pt x="292" y="1419"/>
                      <a:pt x="284" y="1408"/>
                    </a:cubicBezTo>
                    <a:cubicBezTo>
                      <a:pt x="280" y="1402"/>
                      <a:pt x="275" y="1397"/>
                      <a:pt x="271" y="1397"/>
                    </a:cubicBezTo>
                    <a:cubicBezTo>
                      <a:pt x="268" y="1397"/>
                      <a:pt x="258" y="1393"/>
                      <a:pt x="250" y="1388"/>
                    </a:cubicBezTo>
                    <a:cubicBezTo>
                      <a:pt x="239" y="1381"/>
                      <a:pt x="229" y="1378"/>
                      <a:pt x="217" y="1377"/>
                    </a:cubicBezTo>
                    <a:cubicBezTo>
                      <a:pt x="191" y="1374"/>
                      <a:pt x="162" y="1365"/>
                      <a:pt x="144" y="1353"/>
                    </a:cubicBezTo>
                    <a:cubicBezTo>
                      <a:pt x="131" y="1344"/>
                      <a:pt x="127" y="1338"/>
                      <a:pt x="119" y="1321"/>
                    </a:cubicBezTo>
                    <a:cubicBezTo>
                      <a:pt x="113" y="1308"/>
                      <a:pt x="109" y="1292"/>
                      <a:pt x="108" y="1280"/>
                    </a:cubicBezTo>
                    <a:cubicBezTo>
                      <a:pt x="107" y="1269"/>
                      <a:pt x="105" y="1256"/>
                      <a:pt x="104" y="1251"/>
                    </a:cubicBezTo>
                    <a:cubicBezTo>
                      <a:pt x="104" y="1246"/>
                      <a:pt x="102" y="1228"/>
                      <a:pt x="100" y="1212"/>
                    </a:cubicBezTo>
                    <a:cubicBezTo>
                      <a:pt x="98" y="1196"/>
                      <a:pt x="96" y="1178"/>
                      <a:pt x="95" y="1172"/>
                    </a:cubicBezTo>
                    <a:cubicBezTo>
                      <a:pt x="94" y="1166"/>
                      <a:pt x="93" y="1155"/>
                      <a:pt x="92" y="1148"/>
                    </a:cubicBezTo>
                    <a:cubicBezTo>
                      <a:pt x="91" y="1140"/>
                      <a:pt x="86" y="1098"/>
                      <a:pt x="81" y="1053"/>
                    </a:cubicBezTo>
                    <a:cubicBezTo>
                      <a:pt x="76" y="1009"/>
                      <a:pt x="71" y="970"/>
                      <a:pt x="70" y="965"/>
                    </a:cubicBezTo>
                    <a:cubicBezTo>
                      <a:pt x="69" y="958"/>
                      <a:pt x="70" y="957"/>
                      <a:pt x="78" y="955"/>
                    </a:cubicBezTo>
                    <a:cubicBezTo>
                      <a:pt x="87" y="953"/>
                      <a:pt x="88" y="953"/>
                      <a:pt x="86" y="944"/>
                    </a:cubicBezTo>
                    <a:cubicBezTo>
                      <a:pt x="84" y="936"/>
                      <a:pt x="86" y="932"/>
                      <a:pt x="92" y="922"/>
                    </a:cubicBezTo>
                    <a:cubicBezTo>
                      <a:pt x="97" y="914"/>
                      <a:pt x="101" y="905"/>
                      <a:pt x="101" y="901"/>
                    </a:cubicBezTo>
                    <a:cubicBezTo>
                      <a:pt x="101" y="897"/>
                      <a:pt x="95" y="881"/>
                      <a:pt x="88" y="867"/>
                    </a:cubicBezTo>
                    <a:cubicBezTo>
                      <a:pt x="81" y="852"/>
                      <a:pt x="74" y="835"/>
                      <a:pt x="72" y="828"/>
                    </a:cubicBezTo>
                    <a:cubicBezTo>
                      <a:pt x="71" y="822"/>
                      <a:pt x="67" y="813"/>
                      <a:pt x="64" y="809"/>
                    </a:cubicBezTo>
                    <a:cubicBezTo>
                      <a:pt x="60" y="803"/>
                      <a:pt x="59" y="796"/>
                      <a:pt x="59" y="786"/>
                    </a:cubicBezTo>
                    <a:cubicBezTo>
                      <a:pt x="60" y="770"/>
                      <a:pt x="52" y="752"/>
                      <a:pt x="41" y="746"/>
                    </a:cubicBezTo>
                    <a:cubicBezTo>
                      <a:pt x="37" y="745"/>
                      <a:pt x="35" y="740"/>
                      <a:pt x="35" y="735"/>
                    </a:cubicBezTo>
                    <a:cubicBezTo>
                      <a:pt x="35" y="730"/>
                      <a:pt x="32" y="723"/>
                      <a:pt x="29" y="719"/>
                    </a:cubicBezTo>
                    <a:cubicBezTo>
                      <a:pt x="26" y="715"/>
                      <a:pt x="23" y="710"/>
                      <a:pt x="23" y="708"/>
                    </a:cubicBezTo>
                    <a:cubicBezTo>
                      <a:pt x="23" y="703"/>
                      <a:pt x="38" y="690"/>
                      <a:pt x="55" y="679"/>
                    </a:cubicBezTo>
                    <a:cubicBezTo>
                      <a:pt x="64" y="674"/>
                      <a:pt x="75" y="665"/>
                      <a:pt x="80" y="658"/>
                    </a:cubicBezTo>
                    <a:cubicBezTo>
                      <a:pt x="86" y="652"/>
                      <a:pt x="96" y="640"/>
                      <a:pt x="104" y="631"/>
                    </a:cubicBezTo>
                    <a:cubicBezTo>
                      <a:pt x="113" y="621"/>
                      <a:pt x="121" y="607"/>
                      <a:pt x="129" y="589"/>
                    </a:cubicBezTo>
                    <a:cubicBezTo>
                      <a:pt x="139" y="564"/>
                      <a:pt x="140" y="559"/>
                      <a:pt x="140" y="535"/>
                    </a:cubicBezTo>
                    <a:cubicBezTo>
                      <a:pt x="139" y="516"/>
                      <a:pt x="137" y="502"/>
                      <a:pt x="131" y="484"/>
                    </a:cubicBezTo>
                    <a:cubicBezTo>
                      <a:pt x="126" y="470"/>
                      <a:pt x="121" y="455"/>
                      <a:pt x="120" y="450"/>
                    </a:cubicBezTo>
                    <a:cubicBezTo>
                      <a:pt x="117" y="436"/>
                      <a:pt x="89" y="406"/>
                      <a:pt x="70" y="396"/>
                    </a:cubicBezTo>
                    <a:cubicBezTo>
                      <a:pt x="46" y="383"/>
                      <a:pt x="27" y="365"/>
                      <a:pt x="27" y="353"/>
                    </a:cubicBezTo>
                    <a:cubicBezTo>
                      <a:pt x="26" y="348"/>
                      <a:pt x="28" y="338"/>
                      <a:pt x="31" y="332"/>
                    </a:cubicBezTo>
                    <a:cubicBezTo>
                      <a:pt x="34" y="325"/>
                      <a:pt x="37" y="317"/>
                      <a:pt x="37" y="315"/>
                    </a:cubicBezTo>
                    <a:cubicBezTo>
                      <a:pt x="37" y="312"/>
                      <a:pt x="41" y="308"/>
                      <a:pt x="44" y="305"/>
                    </a:cubicBezTo>
                    <a:cubicBezTo>
                      <a:pt x="49" y="301"/>
                      <a:pt x="51" y="296"/>
                      <a:pt x="51" y="285"/>
                    </a:cubicBezTo>
                    <a:cubicBezTo>
                      <a:pt x="51" y="275"/>
                      <a:pt x="52" y="269"/>
                      <a:pt x="57" y="264"/>
                    </a:cubicBezTo>
                    <a:cubicBezTo>
                      <a:pt x="62" y="258"/>
                      <a:pt x="62" y="257"/>
                      <a:pt x="58" y="245"/>
                    </a:cubicBezTo>
                    <a:cubicBezTo>
                      <a:pt x="56" y="238"/>
                      <a:pt x="53" y="229"/>
                      <a:pt x="52" y="225"/>
                    </a:cubicBezTo>
                    <a:cubicBezTo>
                      <a:pt x="51" y="215"/>
                      <a:pt x="43" y="199"/>
                      <a:pt x="33" y="187"/>
                    </a:cubicBezTo>
                    <a:cubicBezTo>
                      <a:pt x="27" y="179"/>
                      <a:pt x="26" y="174"/>
                      <a:pt x="26" y="143"/>
                    </a:cubicBezTo>
                    <a:cubicBezTo>
                      <a:pt x="26" y="117"/>
                      <a:pt x="25" y="106"/>
                      <a:pt x="22" y="103"/>
                    </a:cubicBezTo>
                    <a:cubicBezTo>
                      <a:pt x="20" y="100"/>
                      <a:pt x="14" y="88"/>
                      <a:pt x="9" y="76"/>
                    </a:cubicBezTo>
                    <a:cubicBezTo>
                      <a:pt x="0" y="55"/>
                      <a:pt x="0" y="55"/>
                      <a:pt x="0" y="55"/>
                    </a:cubicBezTo>
                    <a:cubicBezTo>
                      <a:pt x="8" y="39"/>
                      <a:pt x="8" y="39"/>
                      <a:pt x="8" y="39"/>
                    </a:cubicBezTo>
                    <a:cubicBezTo>
                      <a:pt x="16" y="24"/>
                      <a:pt x="17" y="23"/>
                      <a:pt x="31" y="21"/>
                    </a:cubicBezTo>
                    <a:cubicBezTo>
                      <a:pt x="54" y="18"/>
                      <a:pt x="73" y="19"/>
                      <a:pt x="87" y="23"/>
                    </a:cubicBezTo>
                    <a:cubicBezTo>
                      <a:pt x="104" y="30"/>
                      <a:pt x="129" y="32"/>
                      <a:pt x="139" y="28"/>
                    </a:cubicBezTo>
                    <a:cubicBezTo>
                      <a:pt x="144" y="26"/>
                      <a:pt x="153" y="19"/>
                      <a:pt x="160" y="13"/>
                    </a:cubicBezTo>
                    <a:cubicBezTo>
                      <a:pt x="166" y="6"/>
                      <a:pt x="173" y="0"/>
                      <a:pt x="175" y="0"/>
                    </a:cubicBezTo>
                    <a:cubicBezTo>
                      <a:pt x="181" y="1"/>
                      <a:pt x="240" y="32"/>
                      <a:pt x="260" y="45"/>
                    </a:cubicBezTo>
                    <a:cubicBezTo>
                      <a:pt x="275" y="55"/>
                      <a:pt x="278" y="59"/>
                      <a:pt x="278" y="65"/>
                    </a:cubicBezTo>
                    <a:cubicBezTo>
                      <a:pt x="278" y="69"/>
                      <a:pt x="280" y="76"/>
                      <a:pt x="283" y="81"/>
                    </a:cubicBezTo>
                    <a:cubicBezTo>
                      <a:pt x="287" y="88"/>
                      <a:pt x="291" y="89"/>
                      <a:pt x="320" y="92"/>
                    </a:cubicBezTo>
                    <a:cubicBezTo>
                      <a:pt x="337" y="95"/>
                      <a:pt x="358" y="98"/>
                      <a:pt x="366" y="101"/>
                    </a:cubicBezTo>
                    <a:cubicBezTo>
                      <a:pt x="381" y="106"/>
                      <a:pt x="381" y="106"/>
                      <a:pt x="381" y="106"/>
                    </a:cubicBezTo>
                    <a:cubicBezTo>
                      <a:pt x="379" y="123"/>
                      <a:pt x="379" y="123"/>
                      <a:pt x="379" y="123"/>
                    </a:cubicBezTo>
                    <a:cubicBezTo>
                      <a:pt x="377" y="139"/>
                      <a:pt x="379" y="150"/>
                      <a:pt x="393" y="190"/>
                    </a:cubicBezTo>
                    <a:cubicBezTo>
                      <a:pt x="395" y="195"/>
                      <a:pt x="397" y="203"/>
                      <a:pt x="396" y="208"/>
                    </a:cubicBezTo>
                    <a:cubicBezTo>
                      <a:pt x="396" y="213"/>
                      <a:pt x="399" y="219"/>
                      <a:pt x="404" y="224"/>
                    </a:cubicBezTo>
                    <a:cubicBezTo>
                      <a:pt x="408" y="228"/>
                      <a:pt x="414" y="238"/>
                      <a:pt x="418" y="246"/>
                    </a:cubicBezTo>
                    <a:cubicBezTo>
                      <a:pt x="424" y="259"/>
                      <a:pt x="424" y="259"/>
                      <a:pt x="424" y="259"/>
                    </a:cubicBezTo>
                    <a:cubicBezTo>
                      <a:pt x="439" y="258"/>
                      <a:pt x="439" y="258"/>
                      <a:pt x="439" y="258"/>
                    </a:cubicBezTo>
                    <a:cubicBezTo>
                      <a:pt x="454" y="256"/>
                      <a:pt x="455" y="256"/>
                      <a:pt x="471" y="270"/>
                    </a:cubicBezTo>
                    <a:cubicBezTo>
                      <a:pt x="480" y="277"/>
                      <a:pt x="491" y="285"/>
                      <a:pt x="495" y="286"/>
                    </a:cubicBezTo>
                    <a:cubicBezTo>
                      <a:pt x="500" y="287"/>
                      <a:pt x="504" y="289"/>
                      <a:pt x="504" y="291"/>
                    </a:cubicBezTo>
                    <a:cubicBezTo>
                      <a:pt x="504" y="296"/>
                      <a:pt x="510" y="293"/>
                      <a:pt x="523" y="280"/>
                    </a:cubicBezTo>
                    <a:cubicBezTo>
                      <a:pt x="534" y="270"/>
                      <a:pt x="538" y="264"/>
                      <a:pt x="539" y="254"/>
                    </a:cubicBezTo>
                    <a:cubicBezTo>
                      <a:pt x="541" y="245"/>
                      <a:pt x="543" y="241"/>
                      <a:pt x="548" y="239"/>
                    </a:cubicBezTo>
                    <a:cubicBezTo>
                      <a:pt x="552" y="237"/>
                      <a:pt x="557" y="230"/>
                      <a:pt x="559" y="222"/>
                    </a:cubicBezTo>
                    <a:cubicBezTo>
                      <a:pt x="564" y="207"/>
                      <a:pt x="564" y="175"/>
                      <a:pt x="558" y="165"/>
                    </a:cubicBezTo>
                    <a:cubicBezTo>
                      <a:pt x="556" y="162"/>
                      <a:pt x="555" y="158"/>
                      <a:pt x="556" y="156"/>
                    </a:cubicBezTo>
                    <a:cubicBezTo>
                      <a:pt x="556" y="155"/>
                      <a:pt x="558" y="146"/>
                      <a:pt x="560" y="136"/>
                    </a:cubicBezTo>
                    <a:cubicBezTo>
                      <a:pt x="563" y="121"/>
                      <a:pt x="570" y="110"/>
                      <a:pt x="575" y="113"/>
                    </a:cubicBezTo>
                    <a:cubicBezTo>
                      <a:pt x="576" y="114"/>
                      <a:pt x="578" y="120"/>
                      <a:pt x="579" y="126"/>
                    </a:cubicBezTo>
                    <a:cubicBezTo>
                      <a:pt x="582" y="140"/>
                      <a:pt x="595" y="164"/>
                      <a:pt x="601" y="164"/>
                    </a:cubicBezTo>
                    <a:cubicBezTo>
                      <a:pt x="604" y="164"/>
                      <a:pt x="613" y="195"/>
                      <a:pt x="612" y="202"/>
                    </a:cubicBezTo>
                    <a:cubicBezTo>
                      <a:pt x="610" y="211"/>
                      <a:pt x="612" y="212"/>
                      <a:pt x="629" y="211"/>
                    </a:cubicBezTo>
                    <a:cubicBezTo>
                      <a:pt x="647" y="209"/>
                      <a:pt x="647" y="209"/>
                      <a:pt x="647" y="209"/>
                    </a:cubicBezTo>
                    <a:cubicBezTo>
                      <a:pt x="647" y="229"/>
                      <a:pt x="647" y="229"/>
                      <a:pt x="647" y="229"/>
                    </a:cubicBezTo>
                    <a:cubicBezTo>
                      <a:pt x="646" y="240"/>
                      <a:pt x="645" y="253"/>
                      <a:pt x="643" y="259"/>
                    </a:cubicBezTo>
                    <a:cubicBezTo>
                      <a:pt x="641" y="266"/>
                      <a:pt x="641" y="271"/>
                      <a:pt x="643" y="275"/>
                    </a:cubicBezTo>
                    <a:cubicBezTo>
                      <a:pt x="646" y="282"/>
                      <a:pt x="663" y="292"/>
                      <a:pt x="674" y="295"/>
                    </a:cubicBezTo>
                    <a:cubicBezTo>
                      <a:pt x="684" y="298"/>
                      <a:pt x="685" y="300"/>
                      <a:pt x="687" y="336"/>
                    </a:cubicBezTo>
                    <a:cubicBezTo>
                      <a:pt x="688" y="352"/>
                      <a:pt x="691" y="373"/>
                      <a:pt x="693" y="381"/>
                    </a:cubicBezTo>
                    <a:cubicBezTo>
                      <a:pt x="696" y="390"/>
                      <a:pt x="698" y="402"/>
                      <a:pt x="699" y="408"/>
                    </a:cubicBezTo>
                    <a:cubicBezTo>
                      <a:pt x="701" y="415"/>
                      <a:pt x="704" y="421"/>
                      <a:pt x="711" y="426"/>
                    </a:cubicBezTo>
                    <a:cubicBezTo>
                      <a:pt x="720" y="433"/>
                      <a:pt x="735" y="460"/>
                      <a:pt x="735" y="469"/>
                    </a:cubicBezTo>
                    <a:cubicBezTo>
                      <a:pt x="735" y="472"/>
                      <a:pt x="738" y="477"/>
                      <a:pt x="741" y="480"/>
                    </a:cubicBezTo>
                    <a:cubicBezTo>
                      <a:pt x="744" y="482"/>
                      <a:pt x="749" y="490"/>
                      <a:pt x="752" y="497"/>
                    </a:cubicBezTo>
                    <a:cubicBezTo>
                      <a:pt x="757" y="508"/>
                      <a:pt x="757" y="509"/>
                      <a:pt x="751" y="523"/>
                    </a:cubicBezTo>
                    <a:cubicBezTo>
                      <a:pt x="744" y="538"/>
                      <a:pt x="744" y="538"/>
                      <a:pt x="744" y="538"/>
                    </a:cubicBezTo>
                    <a:cubicBezTo>
                      <a:pt x="728" y="536"/>
                      <a:pt x="728" y="536"/>
                      <a:pt x="728" y="536"/>
                    </a:cubicBezTo>
                    <a:cubicBezTo>
                      <a:pt x="719" y="535"/>
                      <a:pt x="708" y="533"/>
                      <a:pt x="703" y="532"/>
                    </a:cubicBezTo>
                    <a:cubicBezTo>
                      <a:pt x="694" y="530"/>
                      <a:pt x="692" y="532"/>
                      <a:pt x="686" y="541"/>
                    </a:cubicBezTo>
                    <a:cubicBezTo>
                      <a:pt x="677" y="553"/>
                      <a:pt x="672" y="555"/>
                      <a:pt x="664" y="548"/>
                    </a:cubicBezTo>
                    <a:cubicBezTo>
                      <a:pt x="661" y="545"/>
                      <a:pt x="650" y="541"/>
                      <a:pt x="640" y="539"/>
                    </a:cubicBezTo>
                    <a:cubicBezTo>
                      <a:pt x="619" y="535"/>
                      <a:pt x="617" y="535"/>
                      <a:pt x="614" y="550"/>
                    </a:cubicBezTo>
                    <a:cubicBezTo>
                      <a:pt x="612" y="555"/>
                      <a:pt x="608" y="560"/>
                      <a:pt x="604" y="562"/>
                    </a:cubicBezTo>
                    <a:cubicBezTo>
                      <a:pt x="598" y="565"/>
                      <a:pt x="596" y="568"/>
                      <a:pt x="596" y="576"/>
                    </a:cubicBezTo>
                    <a:cubicBezTo>
                      <a:pt x="596" y="583"/>
                      <a:pt x="594" y="589"/>
                      <a:pt x="587" y="596"/>
                    </a:cubicBezTo>
                    <a:cubicBezTo>
                      <a:pt x="578" y="605"/>
                      <a:pt x="577" y="608"/>
                      <a:pt x="579" y="619"/>
                    </a:cubicBezTo>
                    <a:cubicBezTo>
                      <a:pt x="580" y="626"/>
                      <a:pt x="582" y="635"/>
                      <a:pt x="585" y="639"/>
                    </a:cubicBezTo>
                    <a:cubicBezTo>
                      <a:pt x="592" y="653"/>
                      <a:pt x="610" y="671"/>
                      <a:pt x="623" y="678"/>
                    </a:cubicBezTo>
                    <a:cubicBezTo>
                      <a:pt x="636" y="684"/>
                      <a:pt x="638" y="692"/>
                      <a:pt x="632" y="709"/>
                    </a:cubicBezTo>
                    <a:cubicBezTo>
                      <a:pt x="629" y="719"/>
                      <a:pt x="629" y="720"/>
                      <a:pt x="638" y="727"/>
                    </a:cubicBezTo>
                    <a:cubicBezTo>
                      <a:pt x="647" y="735"/>
                      <a:pt x="657" y="736"/>
                      <a:pt x="675" y="730"/>
                    </a:cubicBezTo>
                    <a:cubicBezTo>
                      <a:pt x="681" y="728"/>
                      <a:pt x="682" y="729"/>
                      <a:pt x="684" y="744"/>
                    </a:cubicBezTo>
                    <a:cubicBezTo>
                      <a:pt x="685" y="755"/>
                      <a:pt x="688" y="762"/>
                      <a:pt x="694" y="767"/>
                    </a:cubicBezTo>
                    <a:cubicBezTo>
                      <a:pt x="701" y="774"/>
                      <a:pt x="703" y="775"/>
                      <a:pt x="719" y="773"/>
                    </a:cubicBezTo>
                    <a:cubicBezTo>
                      <a:pt x="733" y="771"/>
                      <a:pt x="737" y="772"/>
                      <a:pt x="742" y="776"/>
                    </a:cubicBezTo>
                    <a:cubicBezTo>
                      <a:pt x="745" y="779"/>
                      <a:pt x="750" y="782"/>
                      <a:pt x="753" y="783"/>
                    </a:cubicBezTo>
                    <a:cubicBezTo>
                      <a:pt x="767" y="785"/>
                      <a:pt x="799" y="786"/>
                      <a:pt x="802" y="784"/>
                    </a:cubicBezTo>
                    <a:cubicBezTo>
                      <a:pt x="805" y="783"/>
                      <a:pt x="807" y="775"/>
                      <a:pt x="808" y="768"/>
                    </a:cubicBezTo>
                    <a:cubicBezTo>
                      <a:pt x="809" y="751"/>
                      <a:pt x="812" y="730"/>
                      <a:pt x="812" y="729"/>
                    </a:cubicBezTo>
                    <a:cubicBezTo>
                      <a:pt x="812" y="728"/>
                      <a:pt x="818" y="731"/>
                      <a:pt x="825" y="735"/>
                    </a:cubicBezTo>
                    <a:cubicBezTo>
                      <a:pt x="834" y="739"/>
                      <a:pt x="841" y="741"/>
                      <a:pt x="850" y="739"/>
                    </a:cubicBezTo>
                    <a:cubicBezTo>
                      <a:pt x="864" y="738"/>
                      <a:pt x="913" y="721"/>
                      <a:pt x="965" y="700"/>
                    </a:cubicBezTo>
                    <a:cubicBezTo>
                      <a:pt x="1044" y="669"/>
                      <a:pt x="1093" y="651"/>
                      <a:pt x="1111" y="647"/>
                    </a:cubicBezTo>
                    <a:cubicBezTo>
                      <a:pt x="1122" y="644"/>
                      <a:pt x="1133" y="640"/>
                      <a:pt x="1135" y="638"/>
                    </a:cubicBezTo>
                    <a:cubicBezTo>
                      <a:pt x="1138" y="636"/>
                      <a:pt x="1140" y="636"/>
                      <a:pt x="1142" y="637"/>
                    </a:cubicBezTo>
                    <a:cubicBezTo>
                      <a:pt x="1149" y="646"/>
                      <a:pt x="1164" y="666"/>
                      <a:pt x="1164" y="668"/>
                    </a:cubicBezTo>
                    <a:cubicBezTo>
                      <a:pt x="1164" y="668"/>
                      <a:pt x="1155" y="676"/>
                      <a:pt x="1144" y="684"/>
                    </a:cubicBezTo>
                    <a:cubicBezTo>
                      <a:pt x="1116" y="705"/>
                      <a:pt x="1099" y="725"/>
                      <a:pt x="1097" y="737"/>
                    </a:cubicBezTo>
                    <a:cubicBezTo>
                      <a:pt x="1096" y="743"/>
                      <a:pt x="1090" y="761"/>
                      <a:pt x="1082" y="776"/>
                    </a:cubicBezTo>
                    <a:cubicBezTo>
                      <a:pt x="1074" y="791"/>
                      <a:pt x="1067" y="807"/>
                      <a:pt x="1065" y="811"/>
                    </a:cubicBezTo>
                    <a:cubicBezTo>
                      <a:pt x="1062" y="821"/>
                      <a:pt x="1012" y="848"/>
                      <a:pt x="980" y="857"/>
                    </a:cubicBezTo>
                    <a:cubicBezTo>
                      <a:pt x="968" y="861"/>
                      <a:pt x="942" y="868"/>
                      <a:pt x="922" y="874"/>
                    </a:cubicBezTo>
                    <a:cubicBezTo>
                      <a:pt x="802" y="909"/>
                      <a:pt x="745" y="930"/>
                      <a:pt x="734" y="945"/>
                    </a:cubicBezTo>
                    <a:cubicBezTo>
                      <a:pt x="731" y="949"/>
                      <a:pt x="727" y="959"/>
                      <a:pt x="725" y="968"/>
                    </a:cubicBezTo>
                    <a:cubicBezTo>
                      <a:pt x="724" y="976"/>
                      <a:pt x="720" y="992"/>
                      <a:pt x="716" y="1003"/>
                    </a:cubicBezTo>
                    <a:cubicBezTo>
                      <a:pt x="711" y="1021"/>
                      <a:pt x="709" y="1024"/>
                      <a:pt x="703" y="1024"/>
                    </a:cubicBezTo>
                    <a:cubicBezTo>
                      <a:pt x="688" y="1024"/>
                      <a:pt x="658" y="1059"/>
                      <a:pt x="647" y="1087"/>
                    </a:cubicBezTo>
                    <a:cubicBezTo>
                      <a:pt x="644" y="1096"/>
                      <a:pt x="637" y="1110"/>
                      <a:pt x="631" y="1118"/>
                    </a:cubicBezTo>
                    <a:cubicBezTo>
                      <a:pt x="626" y="1127"/>
                      <a:pt x="621" y="1139"/>
                      <a:pt x="620" y="1145"/>
                    </a:cubicBezTo>
                    <a:cubicBezTo>
                      <a:pt x="617" y="1170"/>
                      <a:pt x="569" y="1247"/>
                      <a:pt x="545" y="1267"/>
                    </a:cubicBezTo>
                    <a:cubicBezTo>
                      <a:pt x="510" y="1294"/>
                      <a:pt x="463" y="1345"/>
                      <a:pt x="467" y="1349"/>
                    </a:cubicBezTo>
                    <a:cubicBezTo>
                      <a:pt x="468" y="1350"/>
                      <a:pt x="480" y="1337"/>
                      <a:pt x="495" y="1321"/>
                    </a:cubicBezTo>
                    <a:cubicBezTo>
                      <a:pt x="509" y="1306"/>
                      <a:pt x="530" y="1286"/>
                      <a:pt x="541" y="1277"/>
                    </a:cubicBezTo>
                    <a:cubicBezTo>
                      <a:pt x="560" y="1263"/>
                      <a:pt x="581" y="1241"/>
                      <a:pt x="595" y="1220"/>
                    </a:cubicBezTo>
                    <a:cubicBezTo>
                      <a:pt x="608" y="1202"/>
                      <a:pt x="630" y="1157"/>
                      <a:pt x="630" y="1151"/>
                    </a:cubicBezTo>
                    <a:cubicBezTo>
                      <a:pt x="630" y="1147"/>
                      <a:pt x="632" y="1141"/>
                      <a:pt x="634" y="1137"/>
                    </a:cubicBezTo>
                    <a:cubicBezTo>
                      <a:pt x="639" y="1127"/>
                      <a:pt x="668" y="1092"/>
                      <a:pt x="680" y="1081"/>
                    </a:cubicBezTo>
                    <a:cubicBezTo>
                      <a:pt x="686" y="1075"/>
                      <a:pt x="697" y="1065"/>
                      <a:pt x="706" y="1057"/>
                    </a:cubicBezTo>
                    <a:cubicBezTo>
                      <a:pt x="714" y="1049"/>
                      <a:pt x="729" y="1038"/>
                      <a:pt x="740" y="1031"/>
                    </a:cubicBezTo>
                    <a:cubicBezTo>
                      <a:pt x="750" y="1025"/>
                      <a:pt x="769" y="1013"/>
                      <a:pt x="781" y="1004"/>
                    </a:cubicBezTo>
                    <a:cubicBezTo>
                      <a:pt x="797" y="993"/>
                      <a:pt x="811" y="987"/>
                      <a:pt x="825" y="983"/>
                    </a:cubicBezTo>
                    <a:cubicBezTo>
                      <a:pt x="844" y="978"/>
                      <a:pt x="846" y="979"/>
                      <a:pt x="863" y="984"/>
                    </a:cubicBezTo>
                    <a:cubicBezTo>
                      <a:pt x="878" y="988"/>
                      <a:pt x="882" y="991"/>
                      <a:pt x="886" y="1000"/>
                    </a:cubicBezTo>
                    <a:cubicBezTo>
                      <a:pt x="899" y="1023"/>
                      <a:pt x="897" y="1039"/>
                      <a:pt x="879" y="1060"/>
                    </a:cubicBezTo>
                    <a:cubicBezTo>
                      <a:pt x="862" y="1081"/>
                      <a:pt x="856" y="1085"/>
                      <a:pt x="837" y="1087"/>
                    </a:cubicBezTo>
                    <a:cubicBezTo>
                      <a:pt x="802" y="1091"/>
                      <a:pt x="773" y="1099"/>
                      <a:pt x="763" y="1108"/>
                    </a:cubicBezTo>
                    <a:cubicBezTo>
                      <a:pt x="751" y="1120"/>
                      <a:pt x="740" y="1123"/>
                      <a:pt x="716" y="1124"/>
                    </a:cubicBezTo>
                    <a:cubicBezTo>
                      <a:pt x="687" y="1125"/>
                      <a:pt x="685" y="1128"/>
                      <a:pt x="687" y="1158"/>
                    </a:cubicBezTo>
                    <a:cubicBezTo>
                      <a:pt x="689" y="1184"/>
                      <a:pt x="689" y="1184"/>
                      <a:pt x="689" y="1184"/>
                    </a:cubicBezTo>
                    <a:cubicBezTo>
                      <a:pt x="677" y="1186"/>
                      <a:pt x="677" y="1186"/>
                      <a:pt x="677" y="1186"/>
                    </a:cubicBezTo>
                    <a:cubicBezTo>
                      <a:pt x="671" y="1187"/>
                      <a:pt x="662" y="1187"/>
                      <a:pt x="657" y="1186"/>
                    </a:cubicBezTo>
                    <a:cubicBezTo>
                      <a:pt x="651" y="1185"/>
                      <a:pt x="648" y="1186"/>
                      <a:pt x="644" y="1191"/>
                    </a:cubicBezTo>
                    <a:cubicBezTo>
                      <a:pt x="638" y="1200"/>
                      <a:pt x="625" y="1243"/>
                      <a:pt x="623" y="1262"/>
                    </a:cubicBezTo>
                    <a:cubicBezTo>
                      <a:pt x="622" y="1269"/>
                      <a:pt x="620" y="1285"/>
                      <a:pt x="618" y="1296"/>
                    </a:cubicBezTo>
                    <a:cubicBezTo>
                      <a:pt x="616" y="1307"/>
                      <a:pt x="614" y="1322"/>
                      <a:pt x="614" y="1329"/>
                    </a:cubicBezTo>
                    <a:cubicBezTo>
                      <a:pt x="611" y="1353"/>
                      <a:pt x="602" y="1373"/>
                      <a:pt x="590" y="1382"/>
                    </a:cubicBezTo>
                    <a:cubicBezTo>
                      <a:pt x="584" y="1386"/>
                      <a:pt x="575" y="1394"/>
                      <a:pt x="572" y="1400"/>
                    </a:cubicBezTo>
                    <a:cubicBezTo>
                      <a:pt x="568" y="1405"/>
                      <a:pt x="562" y="1410"/>
                      <a:pt x="558" y="1411"/>
                    </a:cubicBezTo>
                    <a:cubicBezTo>
                      <a:pt x="555" y="1412"/>
                      <a:pt x="529" y="1417"/>
                      <a:pt x="502" y="1423"/>
                    </a:cubicBezTo>
                    <a:cubicBezTo>
                      <a:pt x="474" y="1429"/>
                      <a:pt x="444" y="1434"/>
                      <a:pt x="435" y="1434"/>
                    </a:cubicBezTo>
                    <a:cubicBezTo>
                      <a:pt x="421" y="1434"/>
                      <a:pt x="418" y="1433"/>
                      <a:pt x="414" y="14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26" name="Freeform 107">
                <a:extLst>
                  <a:ext uri="{FF2B5EF4-FFF2-40B4-BE49-F238E27FC236}">
                    <a16:creationId xmlns:a16="http://schemas.microsoft.com/office/drawing/2014/main" id="{3735BC29-0288-BF4E-8E0F-FE9D1115D7BD}"/>
                  </a:ext>
                </a:extLst>
              </p:cNvPr>
              <p:cNvSpPr>
                <a:spLocks/>
              </p:cNvSpPr>
              <p:nvPr/>
            </p:nvSpPr>
            <p:spPr bwMode="auto">
              <a:xfrm>
                <a:off x="7689851" y="5662613"/>
                <a:ext cx="187325" cy="58738"/>
              </a:xfrm>
              <a:custGeom>
                <a:avLst/>
                <a:gdLst>
                  <a:gd name="T0" fmla="*/ 67 w 156"/>
                  <a:gd name="T1" fmla="*/ 48 h 49"/>
                  <a:gd name="T2" fmla="*/ 52 w 156"/>
                  <a:gd name="T3" fmla="*/ 41 h 49"/>
                  <a:gd name="T4" fmla="*/ 26 w 156"/>
                  <a:gd name="T5" fmla="*/ 32 h 49"/>
                  <a:gd name="T6" fmla="*/ 13 w 156"/>
                  <a:gd name="T7" fmla="*/ 8 h 49"/>
                  <a:gd name="T8" fmla="*/ 42 w 156"/>
                  <a:gd name="T9" fmla="*/ 1 h 49"/>
                  <a:gd name="T10" fmla="*/ 128 w 156"/>
                  <a:gd name="T11" fmla="*/ 11 h 49"/>
                  <a:gd name="T12" fmla="*/ 156 w 156"/>
                  <a:gd name="T13" fmla="*/ 31 h 49"/>
                  <a:gd name="T14" fmla="*/ 121 w 156"/>
                  <a:gd name="T15" fmla="*/ 46 h 49"/>
                  <a:gd name="T16" fmla="*/ 67 w 156"/>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49">
                    <a:moveTo>
                      <a:pt x="67" y="48"/>
                    </a:moveTo>
                    <a:cubicBezTo>
                      <a:pt x="63" y="47"/>
                      <a:pt x="56" y="44"/>
                      <a:pt x="52" y="41"/>
                    </a:cubicBezTo>
                    <a:cubicBezTo>
                      <a:pt x="47" y="38"/>
                      <a:pt x="36" y="34"/>
                      <a:pt x="26" y="32"/>
                    </a:cubicBezTo>
                    <a:cubicBezTo>
                      <a:pt x="4" y="27"/>
                      <a:pt x="0" y="19"/>
                      <a:pt x="13" y="8"/>
                    </a:cubicBezTo>
                    <a:cubicBezTo>
                      <a:pt x="21" y="3"/>
                      <a:pt x="26" y="1"/>
                      <a:pt x="42" y="1"/>
                    </a:cubicBezTo>
                    <a:cubicBezTo>
                      <a:pt x="84" y="0"/>
                      <a:pt x="100" y="2"/>
                      <a:pt x="128" y="11"/>
                    </a:cubicBezTo>
                    <a:cubicBezTo>
                      <a:pt x="156" y="21"/>
                      <a:pt x="156" y="21"/>
                      <a:pt x="156" y="31"/>
                    </a:cubicBezTo>
                    <a:cubicBezTo>
                      <a:pt x="156" y="42"/>
                      <a:pt x="155" y="43"/>
                      <a:pt x="121" y="46"/>
                    </a:cubicBezTo>
                    <a:cubicBezTo>
                      <a:pt x="84" y="49"/>
                      <a:pt x="75" y="49"/>
                      <a:pt x="67"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sp>
          <p:nvSpPr>
            <p:cNvPr id="227" name="Freeform 108">
              <a:extLst>
                <a:ext uri="{FF2B5EF4-FFF2-40B4-BE49-F238E27FC236}">
                  <a16:creationId xmlns:a16="http://schemas.microsoft.com/office/drawing/2014/main" id="{D8C4BDBE-A9A4-B64A-B19B-E46B0EF30BAE}"/>
                </a:ext>
              </a:extLst>
            </p:cNvPr>
            <p:cNvSpPr>
              <a:spLocks/>
            </p:cNvSpPr>
            <p:nvPr/>
          </p:nvSpPr>
          <p:spPr bwMode="auto">
            <a:xfrm>
              <a:off x="3704447" y="4043071"/>
              <a:ext cx="828351" cy="1383815"/>
            </a:xfrm>
            <a:custGeom>
              <a:avLst/>
              <a:gdLst>
                <a:gd name="T0" fmla="*/ 437 w 528"/>
                <a:gd name="T1" fmla="*/ 964 h 969"/>
                <a:gd name="T2" fmla="*/ 411 w 528"/>
                <a:gd name="T3" fmla="*/ 960 h 969"/>
                <a:gd name="T4" fmla="*/ 379 w 528"/>
                <a:gd name="T5" fmla="*/ 957 h 969"/>
                <a:gd name="T6" fmla="*/ 351 w 528"/>
                <a:gd name="T7" fmla="*/ 954 h 969"/>
                <a:gd name="T8" fmla="*/ 323 w 528"/>
                <a:gd name="T9" fmla="*/ 951 h 969"/>
                <a:gd name="T10" fmla="*/ 295 w 528"/>
                <a:gd name="T11" fmla="*/ 948 h 969"/>
                <a:gd name="T12" fmla="*/ 200 w 528"/>
                <a:gd name="T13" fmla="*/ 929 h 969"/>
                <a:gd name="T14" fmla="*/ 120 w 528"/>
                <a:gd name="T15" fmla="*/ 911 h 969"/>
                <a:gd name="T16" fmla="*/ 80 w 528"/>
                <a:gd name="T17" fmla="*/ 902 h 969"/>
                <a:gd name="T18" fmla="*/ 53 w 528"/>
                <a:gd name="T19" fmla="*/ 896 h 969"/>
                <a:gd name="T20" fmla="*/ 23 w 528"/>
                <a:gd name="T21" fmla="*/ 890 h 969"/>
                <a:gd name="T22" fmla="*/ 1 w 528"/>
                <a:gd name="T23" fmla="*/ 879 h 969"/>
                <a:gd name="T24" fmla="*/ 29 w 528"/>
                <a:gd name="T25" fmla="*/ 764 h 969"/>
                <a:gd name="T26" fmla="*/ 39 w 528"/>
                <a:gd name="T27" fmla="*/ 720 h 969"/>
                <a:gd name="T28" fmla="*/ 60 w 528"/>
                <a:gd name="T29" fmla="*/ 633 h 969"/>
                <a:gd name="T30" fmla="*/ 86 w 528"/>
                <a:gd name="T31" fmla="*/ 524 h 969"/>
                <a:gd name="T32" fmla="*/ 103 w 528"/>
                <a:gd name="T33" fmla="*/ 455 h 969"/>
                <a:gd name="T34" fmla="*/ 114 w 528"/>
                <a:gd name="T35" fmla="*/ 410 h 969"/>
                <a:gd name="T36" fmla="*/ 137 w 528"/>
                <a:gd name="T37" fmla="*/ 313 h 969"/>
                <a:gd name="T38" fmla="*/ 161 w 528"/>
                <a:gd name="T39" fmla="*/ 211 h 969"/>
                <a:gd name="T40" fmla="*/ 183 w 528"/>
                <a:gd name="T41" fmla="*/ 121 h 969"/>
                <a:gd name="T42" fmla="*/ 194 w 528"/>
                <a:gd name="T43" fmla="*/ 74 h 969"/>
                <a:gd name="T44" fmla="*/ 210 w 528"/>
                <a:gd name="T45" fmla="*/ 75 h 969"/>
                <a:gd name="T46" fmla="*/ 241 w 528"/>
                <a:gd name="T47" fmla="*/ 79 h 969"/>
                <a:gd name="T48" fmla="*/ 280 w 528"/>
                <a:gd name="T49" fmla="*/ 79 h 969"/>
                <a:gd name="T50" fmla="*/ 323 w 528"/>
                <a:gd name="T51" fmla="*/ 84 h 969"/>
                <a:gd name="T52" fmla="*/ 348 w 528"/>
                <a:gd name="T53" fmla="*/ 86 h 969"/>
                <a:gd name="T54" fmla="*/ 266 w 528"/>
                <a:gd name="T55" fmla="*/ 46 h 969"/>
                <a:gd name="T56" fmla="*/ 247 w 528"/>
                <a:gd name="T57" fmla="*/ 43 h 969"/>
                <a:gd name="T58" fmla="*/ 234 w 528"/>
                <a:gd name="T59" fmla="*/ 37 h 969"/>
                <a:gd name="T60" fmla="*/ 209 w 528"/>
                <a:gd name="T61" fmla="*/ 34 h 969"/>
                <a:gd name="T62" fmla="*/ 206 w 528"/>
                <a:gd name="T63" fmla="*/ 15 h 969"/>
                <a:gd name="T64" fmla="*/ 215 w 528"/>
                <a:gd name="T65" fmla="*/ 1 h 969"/>
                <a:gd name="T66" fmla="*/ 262 w 528"/>
                <a:gd name="T67" fmla="*/ 11 h 969"/>
                <a:gd name="T68" fmla="*/ 275 w 528"/>
                <a:gd name="T69" fmla="*/ 13 h 969"/>
                <a:gd name="T70" fmla="*/ 422 w 528"/>
                <a:gd name="T71" fmla="*/ 42 h 969"/>
                <a:gd name="T72" fmla="*/ 467 w 528"/>
                <a:gd name="T73" fmla="*/ 50 h 969"/>
                <a:gd name="T74" fmla="*/ 516 w 528"/>
                <a:gd name="T75" fmla="*/ 59 h 969"/>
                <a:gd name="T76" fmla="*/ 528 w 528"/>
                <a:gd name="T77" fmla="*/ 71 h 969"/>
                <a:gd name="T78" fmla="*/ 519 w 528"/>
                <a:gd name="T79" fmla="*/ 138 h 969"/>
                <a:gd name="T80" fmla="*/ 510 w 528"/>
                <a:gd name="T81" fmla="*/ 211 h 969"/>
                <a:gd name="T82" fmla="*/ 499 w 528"/>
                <a:gd name="T83" fmla="*/ 234 h 969"/>
                <a:gd name="T84" fmla="*/ 472 w 528"/>
                <a:gd name="T85" fmla="*/ 264 h 969"/>
                <a:gd name="T86" fmla="*/ 471 w 528"/>
                <a:gd name="T87" fmla="*/ 284 h 969"/>
                <a:gd name="T88" fmla="*/ 466 w 528"/>
                <a:gd name="T89" fmla="*/ 327 h 969"/>
                <a:gd name="T90" fmla="*/ 459 w 528"/>
                <a:gd name="T91" fmla="*/ 342 h 969"/>
                <a:gd name="T92" fmla="*/ 471 w 528"/>
                <a:gd name="T93" fmla="*/ 338 h 969"/>
                <a:gd name="T94" fmla="*/ 486 w 528"/>
                <a:gd name="T95" fmla="*/ 330 h 969"/>
                <a:gd name="T96" fmla="*/ 485 w 528"/>
                <a:gd name="T97" fmla="*/ 401 h 969"/>
                <a:gd name="T98" fmla="*/ 482 w 528"/>
                <a:gd name="T99" fmla="*/ 445 h 969"/>
                <a:gd name="T100" fmla="*/ 479 w 528"/>
                <a:gd name="T101" fmla="*/ 487 h 969"/>
                <a:gd name="T102" fmla="*/ 476 w 528"/>
                <a:gd name="T103" fmla="*/ 532 h 969"/>
                <a:gd name="T104" fmla="*/ 473 w 528"/>
                <a:gd name="T105" fmla="*/ 573 h 969"/>
                <a:gd name="T106" fmla="*/ 470 w 528"/>
                <a:gd name="T107" fmla="*/ 618 h 969"/>
                <a:gd name="T108" fmla="*/ 467 w 528"/>
                <a:gd name="T109" fmla="*/ 660 h 969"/>
                <a:gd name="T110" fmla="*/ 463 w 528"/>
                <a:gd name="T111" fmla="*/ 704 h 969"/>
                <a:gd name="T112" fmla="*/ 460 w 528"/>
                <a:gd name="T113" fmla="*/ 746 h 969"/>
                <a:gd name="T114" fmla="*/ 457 w 528"/>
                <a:gd name="T115" fmla="*/ 789 h 969"/>
                <a:gd name="T116" fmla="*/ 454 w 528"/>
                <a:gd name="T117" fmla="*/ 832 h 969"/>
                <a:gd name="T118" fmla="*/ 451 w 528"/>
                <a:gd name="T119" fmla="*/ 875 h 969"/>
                <a:gd name="T120" fmla="*/ 448 w 528"/>
                <a:gd name="T121" fmla="*/ 919 h 969"/>
                <a:gd name="T122" fmla="*/ 446 w 528"/>
                <a:gd name="T123" fmla="*/ 945 h 969"/>
                <a:gd name="T124" fmla="*/ 437 w 528"/>
                <a:gd name="T125" fmla="*/ 964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8" h="969">
                  <a:moveTo>
                    <a:pt x="437" y="964"/>
                  </a:moveTo>
                  <a:cubicBezTo>
                    <a:pt x="436" y="963"/>
                    <a:pt x="425" y="962"/>
                    <a:pt x="411" y="960"/>
                  </a:cubicBezTo>
                  <a:cubicBezTo>
                    <a:pt x="398" y="959"/>
                    <a:pt x="383" y="958"/>
                    <a:pt x="379" y="957"/>
                  </a:cubicBezTo>
                  <a:cubicBezTo>
                    <a:pt x="375" y="957"/>
                    <a:pt x="362" y="955"/>
                    <a:pt x="351" y="954"/>
                  </a:cubicBezTo>
                  <a:cubicBezTo>
                    <a:pt x="340" y="953"/>
                    <a:pt x="327" y="952"/>
                    <a:pt x="323" y="951"/>
                  </a:cubicBezTo>
                  <a:cubicBezTo>
                    <a:pt x="319" y="950"/>
                    <a:pt x="307" y="949"/>
                    <a:pt x="295" y="948"/>
                  </a:cubicBezTo>
                  <a:cubicBezTo>
                    <a:pt x="284" y="947"/>
                    <a:pt x="241" y="938"/>
                    <a:pt x="200" y="929"/>
                  </a:cubicBezTo>
                  <a:cubicBezTo>
                    <a:pt x="158" y="920"/>
                    <a:pt x="122" y="911"/>
                    <a:pt x="120" y="911"/>
                  </a:cubicBezTo>
                  <a:cubicBezTo>
                    <a:pt x="106" y="908"/>
                    <a:pt x="98" y="906"/>
                    <a:pt x="80" y="902"/>
                  </a:cubicBezTo>
                  <a:cubicBezTo>
                    <a:pt x="69" y="899"/>
                    <a:pt x="57" y="897"/>
                    <a:pt x="53" y="896"/>
                  </a:cubicBezTo>
                  <a:cubicBezTo>
                    <a:pt x="50" y="895"/>
                    <a:pt x="36" y="893"/>
                    <a:pt x="23" y="890"/>
                  </a:cubicBezTo>
                  <a:cubicBezTo>
                    <a:pt x="4" y="885"/>
                    <a:pt x="0" y="883"/>
                    <a:pt x="1" y="879"/>
                  </a:cubicBezTo>
                  <a:cubicBezTo>
                    <a:pt x="2" y="874"/>
                    <a:pt x="27" y="775"/>
                    <a:pt x="29" y="764"/>
                  </a:cubicBezTo>
                  <a:cubicBezTo>
                    <a:pt x="29" y="762"/>
                    <a:pt x="34" y="742"/>
                    <a:pt x="39" y="720"/>
                  </a:cubicBezTo>
                  <a:cubicBezTo>
                    <a:pt x="45" y="698"/>
                    <a:pt x="54" y="659"/>
                    <a:pt x="60" y="633"/>
                  </a:cubicBezTo>
                  <a:cubicBezTo>
                    <a:pt x="66" y="608"/>
                    <a:pt x="78" y="559"/>
                    <a:pt x="86" y="524"/>
                  </a:cubicBezTo>
                  <a:cubicBezTo>
                    <a:pt x="95" y="489"/>
                    <a:pt x="102" y="458"/>
                    <a:pt x="103" y="455"/>
                  </a:cubicBezTo>
                  <a:cubicBezTo>
                    <a:pt x="104" y="451"/>
                    <a:pt x="108" y="431"/>
                    <a:pt x="114" y="410"/>
                  </a:cubicBezTo>
                  <a:cubicBezTo>
                    <a:pt x="119" y="389"/>
                    <a:pt x="129" y="345"/>
                    <a:pt x="137" y="313"/>
                  </a:cubicBezTo>
                  <a:cubicBezTo>
                    <a:pt x="145" y="280"/>
                    <a:pt x="156" y="235"/>
                    <a:pt x="161" y="211"/>
                  </a:cubicBezTo>
                  <a:cubicBezTo>
                    <a:pt x="167" y="187"/>
                    <a:pt x="177" y="147"/>
                    <a:pt x="183" y="121"/>
                  </a:cubicBezTo>
                  <a:cubicBezTo>
                    <a:pt x="194" y="74"/>
                    <a:pt x="194" y="74"/>
                    <a:pt x="194" y="74"/>
                  </a:cubicBezTo>
                  <a:cubicBezTo>
                    <a:pt x="210" y="75"/>
                    <a:pt x="210" y="75"/>
                    <a:pt x="210" y="75"/>
                  </a:cubicBezTo>
                  <a:cubicBezTo>
                    <a:pt x="219" y="76"/>
                    <a:pt x="233" y="78"/>
                    <a:pt x="241" y="79"/>
                  </a:cubicBezTo>
                  <a:cubicBezTo>
                    <a:pt x="250" y="80"/>
                    <a:pt x="267" y="80"/>
                    <a:pt x="280" y="79"/>
                  </a:cubicBezTo>
                  <a:cubicBezTo>
                    <a:pt x="303" y="76"/>
                    <a:pt x="305" y="76"/>
                    <a:pt x="323" y="84"/>
                  </a:cubicBezTo>
                  <a:cubicBezTo>
                    <a:pt x="340" y="92"/>
                    <a:pt x="348" y="93"/>
                    <a:pt x="348" y="86"/>
                  </a:cubicBezTo>
                  <a:cubicBezTo>
                    <a:pt x="348" y="83"/>
                    <a:pt x="282" y="51"/>
                    <a:pt x="266" y="46"/>
                  </a:cubicBezTo>
                  <a:cubicBezTo>
                    <a:pt x="259" y="44"/>
                    <a:pt x="251" y="43"/>
                    <a:pt x="247" y="43"/>
                  </a:cubicBezTo>
                  <a:cubicBezTo>
                    <a:pt x="243" y="43"/>
                    <a:pt x="237" y="40"/>
                    <a:pt x="234" y="37"/>
                  </a:cubicBezTo>
                  <a:cubicBezTo>
                    <a:pt x="227" y="30"/>
                    <a:pt x="218" y="29"/>
                    <a:pt x="209" y="34"/>
                  </a:cubicBezTo>
                  <a:cubicBezTo>
                    <a:pt x="202" y="37"/>
                    <a:pt x="202" y="36"/>
                    <a:pt x="206" y="15"/>
                  </a:cubicBezTo>
                  <a:cubicBezTo>
                    <a:pt x="209" y="3"/>
                    <a:pt x="211" y="0"/>
                    <a:pt x="215" y="1"/>
                  </a:cubicBezTo>
                  <a:cubicBezTo>
                    <a:pt x="219" y="2"/>
                    <a:pt x="241" y="7"/>
                    <a:pt x="262" y="11"/>
                  </a:cubicBezTo>
                  <a:cubicBezTo>
                    <a:pt x="266" y="11"/>
                    <a:pt x="272" y="13"/>
                    <a:pt x="275" y="13"/>
                  </a:cubicBezTo>
                  <a:cubicBezTo>
                    <a:pt x="286" y="15"/>
                    <a:pt x="414" y="40"/>
                    <a:pt x="422" y="42"/>
                  </a:cubicBezTo>
                  <a:cubicBezTo>
                    <a:pt x="426" y="43"/>
                    <a:pt x="446" y="46"/>
                    <a:pt x="467" y="50"/>
                  </a:cubicBezTo>
                  <a:cubicBezTo>
                    <a:pt x="487" y="55"/>
                    <a:pt x="509" y="58"/>
                    <a:pt x="516" y="59"/>
                  </a:cubicBezTo>
                  <a:cubicBezTo>
                    <a:pt x="528" y="60"/>
                    <a:pt x="528" y="61"/>
                    <a:pt x="528" y="71"/>
                  </a:cubicBezTo>
                  <a:cubicBezTo>
                    <a:pt x="528" y="77"/>
                    <a:pt x="524" y="107"/>
                    <a:pt x="519" y="138"/>
                  </a:cubicBezTo>
                  <a:cubicBezTo>
                    <a:pt x="515" y="170"/>
                    <a:pt x="511" y="202"/>
                    <a:pt x="510" y="211"/>
                  </a:cubicBezTo>
                  <a:cubicBezTo>
                    <a:pt x="508" y="226"/>
                    <a:pt x="504" y="234"/>
                    <a:pt x="499" y="234"/>
                  </a:cubicBezTo>
                  <a:cubicBezTo>
                    <a:pt x="494" y="234"/>
                    <a:pt x="476" y="255"/>
                    <a:pt x="472" y="264"/>
                  </a:cubicBezTo>
                  <a:cubicBezTo>
                    <a:pt x="469" y="271"/>
                    <a:pt x="468" y="276"/>
                    <a:pt x="471" y="284"/>
                  </a:cubicBezTo>
                  <a:cubicBezTo>
                    <a:pt x="478" y="306"/>
                    <a:pt x="476" y="316"/>
                    <a:pt x="466" y="327"/>
                  </a:cubicBezTo>
                  <a:cubicBezTo>
                    <a:pt x="459" y="334"/>
                    <a:pt x="457" y="339"/>
                    <a:pt x="459" y="342"/>
                  </a:cubicBezTo>
                  <a:cubicBezTo>
                    <a:pt x="461" y="345"/>
                    <a:pt x="463" y="345"/>
                    <a:pt x="471" y="338"/>
                  </a:cubicBezTo>
                  <a:cubicBezTo>
                    <a:pt x="477" y="333"/>
                    <a:pt x="483" y="330"/>
                    <a:pt x="486" y="330"/>
                  </a:cubicBezTo>
                  <a:cubicBezTo>
                    <a:pt x="490" y="330"/>
                    <a:pt x="490" y="339"/>
                    <a:pt x="485" y="401"/>
                  </a:cubicBezTo>
                  <a:cubicBezTo>
                    <a:pt x="484" y="410"/>
                    <a:pt x="483" y="430"/>
                    <a:pt x="482" y="445"/>
                  </a:cubicBezTo>
                  <a:cubicBezTo>
                    <a:pt x="481" y="461"/>
                    <a:pt x="480" y="479"/>
                    <a:pt x="479" y="487"/>
                  </a:cubicBezTo>
                  <a:cubicBezTo>
                    <a:pt x="478" y="495"/>
                    <a:pt x="477" y="515"/>
                    <a:pt x="476" y="532"/>
                  </a:cubicBezTo>
                  <a:cubicBezTo>
                    <a:pt x="475" y="549"/>
                    <a:pt x="473" y="567"/>
                    <a:pt x="473" y="573"/>
                  </a:cubicBezTo>
                  <a:cubicBezTo>
                    <a:pt x="472" y="579"/>
                    <a:pt x="471" y="599"/>
                    <a:pt x="470" y="618"/>
                  </a:cubicBezTo>
                  <a:cubicBezTo>
                    <a:pt x="469" y="637"/>
                    <a:pt x="467" y="655"/>
                    <a:pt x="467" y="660"/>
                  </a:cubicBezTo>
                  <a:cubicBezTo>
                    <a:pt x="466" y="664"/>
                    <a:pt x="465" y="684"/>
                    <a:pt x="463" y="704"/>
                  </a:cubicBezTo>
                  <a:cubicBezTo>
                    <a:pt x="462" y="725"/>
                    <a:pt x="461" y="743"/>
                    <a:pt x="460" y="746"/>
                  </a:cubicBezTo>
                  <a:cubicBezTo>
                    <a:pt x="460" y="748"/>
                    <a:pt x="459" y="768"/>
                    <a:pt x="457" y="789"/>
                  </a:cubicBezTo>
                  <a:cubicBezTo>
                    <a:pt x="456" y="810"/>
                    <a:pt x="455" y="830"/>
                    <a:pt x="454" y="832"/>
                  </a:cubicBezTo>
                  <a:cubicBezTo>
                    <a:pt x="454" y="835"/>
                    <a:pt x="452" y="854"/>
                    <a:pt x="451" y="875"/>
                  </a:cubicBezTo>
                  <a:cubicBezTo>
                    <a:pt x="450" y="897"/>
                    <a:pt x="449" y="916"/>
                    <a:pt x="448" y="919"/>
                  </a:cubicBezTo>
                  <a:cubicBezTo>
                    <a:pt x="447" y="922"/>
                    <a:pt x="447" y="934"/>
                    <a:pt x="446" y="945"/>
                  </a:cubicBezTo>
                  <a:cubicBezTo>
                    <a:pt x="446" y="963"/>
                    <a:pt x="443" y="969"/>
                    <a:pt x="437" y="96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sp>
          <p:nvSpPr>
            <p:cNvPr id="228" name="Freeform 109">
              <a:extLst>
                <a:ext uri="{FF2B5EF4-FFF2-40B4-BE49-F238E27FC236}">
                  <a16:creationId xmlns:a16="http://schemas.microsoft.com/office/drawing/2014/main" id="{76B1520A-1417-8949-9532-9C98D76813BE}"/>
                </a:ext>
              </a:extLst>
            </p:cNvPr>
            <p:cNvSpPr>
              <a:spLocks/>
            </p:cNvSpPr>
            <p:nvPr/>
          </p:nvSpPr>
          <p:spPr bwMode="auto">
            <a:xfrm>
              <a:off x="2315077" y="2257635"/>
              <a:ext cx="914894" cy="1515249"/>
            </a:xfrm>
            <a:custGeom>
              <a:avLst/>
              <a:gdLst>
                <a:gd name="T0" fmla="*/ 575 w 584"/>
                <a:gd name="T1" fmla="*/ 1056 h 1060"/>
                <a:gd name="T2" fmla="*/ 546 w 584"/>
                <a:gd name="T3" fmla="*/ 1042 h 1060"/>
                <a:gd name="T4" fmla="*/ 349 w 584"/>
                <a:gd name="T5" fmla="*/ 940 h 1060"/>
                <a:gd name="T6" fmla="*/ 92 w 584"/>
                <a:gd name="T7" fmla="*/ 780 h 1060"/>
                <a:gd name="T8" fmla="*/ 43 w 584"/>
                <a:gd name="T9" fmla="*/ 742 h 1060"/>
                <a:gd name="T10" fmla="*/ 63 w 584"/>
                <a:gd name="T11" fmla="*/ 712 h 1060"/>
                <a:gd name="T12" fmla="*/ 35 w 584"/>
                <a:gd name="T13" fmla="*/ 688 h 1060"/>
                <a:gd name="T14" fmla="*/ 24 w 584"/>
                <a:gd name="T15" fmla="*/ 681 h 1060"/>
                <a:gd name="T16" fmla="*/ 20 w 584"/>
                <a:gd name="T17" fmla="*/ 675 h 1060"/>
                <a:gd name="T18" fmla="*/ 1 w 584"/>
                <a:gd name="T19" fmla="*/ 665 h 1060"/>
                <a:gd name="T20" fmla="*/ 30 w 584"/>
                <a:gd name="T21" fmla="*/ 614 h 1060"/>
                <a:gd name="T22" fmla="*/ 212 w 584"/>
                <a:gd name="T23" fmla="*/ 345 h 1060"/>
                <a:gd name="T24" fmla="*/ 407 w 584"/>
                <a:gd name="T25" fmla="*/ 56 h 1060"/>
                <a:gd name="T26" fmla="*/ 445 w 584"/>
                <a:gd name="T27" fmla="*/ 0 h 1060"/>
                <a:gd name="T28" fmla="*/ 454 w 584"/>
                <a:gd name="T29" fmla="*/ 3 h 1060"/>
                <a:gd name="T30" fmla="*/ 483 w 584"/>
                <a:gd name="T31" fmla="*/ 37 h 1060"/>
                <a:gd name="T32" fmla="*/ 492 w 584"/>
                <a:gd name="T33" fmla="*/ 69 h 1060"/>
                <a:gd name="T34" fmla="*/ 501 w 584"/>
                <a:gd name="T35" fmla="*/ 96 h 1060"/>
                <a:gd name="T36" fmla="*/ 516 w 584"/>
                <a:gd name="T37" fmla="*/ 118 h 1060"/>
                <a:gd name="T38" fmla="*/ 524 w 584"/>
                <a:gd name="T39" fmla="*/ 134 h 1060"/>
                <a:gd name="T40" fmla="*/ 479 w 584"/>
                <a:gd name="T41" fmla="*/ 208 h 1060"/>
                <a:gd name="T42" fmla="*/ 467 w 584"/>
                <a:gd name="T43" fmla="*/ 237 h 1060"/>
                <a:gd name="T44" fmla="*/ 455 w 584"/>
                <a:gd name="T45" fmla="*/ 268 h 1060"/>
                <a:gd name="T46" fmla="*/ 473 w 584"/>
                <a:gd name="T47" fmla="*/ 317 h 1060"/>
                <a:gd name="T48" fmla="*/ 503 w 584"/>
                <a:gd name="T49" fmla="*/ 347 h 1060"/>
                <a:gd name="T50" fmla="*/ 492 w 584"/>
                <a:gd name="T51" fmla="*/ 375 h 1060"/>
                <a:gd name="T52" fmla="*/ 479 w 584"/>
                <a:gd name="T53" fmla="*/ 413 h 1060"/>
                <a:gd name="T54" fmla="*/ 489 w 584"/>
                <a:gd name="T55" fmla="*/ 439 h 1060"/>
                <a:gd name="T56" fmla="*/ 497 w 584"/>
                <a:gd name="T57" fmla="*/ 481 h 1060"/>
                <a:gd name="T58" fmla="*/ 487 w 584"/>
                <a:gd name="T59" fmla="*/ 485 h 1060"/>
                <a:gd name="T60" fmla="*/ 469 w 584"/>
                <a:gd name="T61" fmla="*/ 508 h 1060"/>
                <a:gd name="T62" fmla="*/ 463 w 584"/>
                <a:gd name="T63" fmla="*/ 525 h 1060"/>
                <a:gd name="T64" fmla="*/ 467 w 584"/>
                <a:gd name="T65" fmla="*/ 554 h 1060"/>
                <a:gd name="T66" fmla="*/ 470 w 584"/>
                <a:gd name="T67" fmla="*/ 571 h 1060"/>
                <a:gd name="T68" fmla="*/ 476 w 584"/>
                <a:gd name="T69" fmla="*/ 592 h 1060"/>
                <a:gd name="T70" fmla="*/ 483 w 584"/>
                <a:gd name="T71" fmla="*/ 619 h 1060"/>
                <a:gd name="T72" fmla="*/ 489 w 584"/>
                <a:gd name="T73" fmla="*/ 647 h 1060"/>
                <a:gd name="T74" fmla="*/ 488 w 584"/>
                <a:gd name="T75" fmla="*/ 679 h 1060"/>
                <a:gd name="T76" fmla="*/ 474 w 584"/>
                <a:gd name="T77" fmla="*/ 759 h 1060"/>
                <a:gd name="T78" fmla="*/ 468 w 584"/>
                <a:gd name="T79" fmla="*/ 792 h 1060"/>
                <a:gd name="T80" fmla="*/ 473 w 584"/>
                <a:gd name="T81" fmla="*/ 810 h 1060"/>
                <a:gd name="T82" fmla="*/ 492 w 584"/>
                <a:gd name="T83" fmla="*/ 851 h 1060"/>
                <a:gd name="T84" fmla="*/ 506 w 584"/>
                <a:gd name="T85" fmla="*/ 887 h 1060"/>
                <a:gd name="T86" fmla="*/ 510 w 584"/>
                <a:gd name="T87" fmla="*/ 904 h 1060"/>
                <a:gd name="T88" fmla="*/ 505 w 584"/>
                <a:gd name="T89" fmla="*/ 921 h 1060"/>
                <a:gd name="T90" fmla="*/ 501 w 584"/>
                <a:gd name="T91" fmla="*/ 944 h 1060"/>
                <a:gd name="T92" fmla="*/ 527 w 584"/>
                <a:gd name="T93" fmla="*/ 970 h 1060"/>
                <a:gd name="T94" fmla="*/ 556 w 584"/>
                <a:gd name="T95" fmla="*/ 986 h 1060"/>
                <a:gd name="T96" fmla="*/ 576 w 584"/>
                <a:gd name="T97" fmla="*/ 994 h 1060"/>
                <a:gd name="T98" fmla="*/ 584 w 584"/>
                <a:gd name="T99" fmla="*/ 994 h 1060"/>
                <a:gd name="T100" fmla="*/ 584 w 584"/>
                <a:gd name="T101" fmla="*/ 1026 h 1060"/>
                <a:gd name="T102" fmla="*/ 582 w 584"/>
                <a:gd name="T103" fmla="*/ 1059 h 1060"/>
                <a:gd name="T104" fmla="*/ 575 w 584"/>
                <a:gd name="T105" fmla="*/ 1056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4" h="1060">
                  <a:moveTo>
                    <a:pt x="575" y="1056"/>
                  </a:moveTo>
                  <a:cubicBezTo>
                    <a:pt x="572" y="1054"/>
                    <a:pt x="559" y="1048"/>
                    <a:pt x="546" y="1042"/>
                  </a:cubicBezTo>
                  <a:cubicBezTo>
                    <a:pt x="526" y="1033"/>
                    <a:pt x="459" y="998"/>
                    <a:pt x="349" y="940"/>
                  </a:cubicBezTo>
                  <a:cubicBezTo>
                    <a:pt x="315" y="921"/>
                    <a:pt x="187" y="842"/>
                    <a:pt x="92" y="780"/>
                  </a:cubicBezTo>
                  <a:cubicBezTo>
                    <a:pt x="58" y="758"/>
                    <a:pt x="43" y="746"/>
                    <a:pt x="43" y="742"/>
                  </a:cubicBezTo>
                  <a:cubicBezTo>
                    <a:pt x="43" y="735"/>
                    <a:pt x="53" y="720"/>
                    <a:pt x="63" y="712"/>
                  </a:cubicBezTo>
                  <a:cubicBezTo>
                    <a:pt x="81" y="698"/>
                    <a:pt x="70" y="689"/>
                    <a:pt x="35" y="688"/>
                  </a:cubicBezTo>
                  <a:cubicBezTo>
                    <a:pt x="28" y="687"/>
                    <a:pt x="25" y="685"/>
                    <a:pt x="24" y="681"/>
                  </a:cubicBezTo>
                  <a:cubicBezTo>
                    <a:pt x="23" y="678"/>
                    <a:pt x="21" y="675"/>
                    <a:pt x="20" y="675"/>
                  </a:cubicBezTo>
                  <a:cubicBezTo>
                    <a:pt x="14" y="677"/>
                    <a:pt x="3" y="671"/>
                    <a:pt x="1" y="665"/>
                  </a:cubicBezTo>
                  <a:cubicBezTo>
                    <a:pt x="0" y="661"/>
                    <a:pt x="7" y="648"/>
                    <a:pt x="30" y="614"/>
                  </a:cubicBezTo>
                  <a:cubicBezTo>
                    <a:pt x="73" y="551"/>
                    <a:pt x="151" y="435"/>
                    <a:pt x="212" y="345"/>
                  </a:cubicBezTo>
                  <a:cubicBezTo>
                    <a:pt x="260" y="273"/>
                    <a:pt x="322" y="181"/>
                    <a:pt x="407" y="56"/>
                  </a:cubicBezTo>
                  <a:cubicBezTo>
                    <a:pt x="445" y="0"/>
                    <a:pt x="445" y="0"/>
                    <a:pt x="445" y="0"/>
                  </a:cubicBezTo>
                  <a:cubicBezTo>
                    <a:pt x="454" y="3"/>
                    <a:pt x="454" y="3"/>
                    <a:pt x="454" y="3"/>
                  </a:cubicBezTo>
                  <a:cubicBezTo>
                    <a:pt x="475" y="10"/>
                    <a:pt x="480" y="17"/>
                    <a:pt x="483" y="37"/>
                  </a:cubicBezTo>
                  <a:cubicBezTo>
                    <a:pt x="484" y="47"/>
                    <a:pt x="488" y="62"/>
                    <a:pt x="492" y="69"/>
                  </a:cubicBezTo>
                  <a:cubicBezTo>
                    <a:pt x="496" y="77"/>
                    <a:pt x="500" y="89"/>
                    <a:pt x="501" y="96"/>
                  </a:cubicBezTo>
                  <a:cubicBezTo>
                    <a:pt x="503" y="104"/>
                    <a:pt x="507" y="110"/>
                    <a:pt x="516" y="118"/>
                  </a:cubicBezTo>
                  <a:cubicBezTo>
                    <a:pt x="527" y="128"/>
                    <a:pt x="528" y="129"/>
                    <a:pt x="524" y="134"/>
                  </a:cubicBezTo>
                  <a:cubicBezTo>
                    <a:pt x="517" y="142"/>
                    <a:pt x="486" y="193"/>
                    <a:pt x="479" y="208"/>
                  </a:cubicBezTo>
                  <a:cubicBezTo>
                    <a:pt x="475" y="215"/>
                    <a:pt x="470" y="228"/>
                    <a:pt x="467" y="237"/>
                  </a:cubicBezTo>
                  <a:cubicBezTo>
                    <a:pt x="464" y="246"/>
                    <a:pt x="459" y="260"/>
                    <a:pt x="455" y="268"/>
                  </a:cubicBezTo>
                  <a:cubicBezTo>
                    <a:pt x="441" y="295"/>
                    <a:pt x="441" y="293"/>
                    <a:pt x="473" y="317"/>
                  </a:cubicBezTo>
                  <a:cubicBezTo>
                    <a:pt x="496" y="334"/>
                    <a:pt x="503" y="341"/>
                    <a:pt x="503" y="347"/>
                  </a:cubicBezTo>
                  <a:cubicBezTo>
                    <a:pt x="503" y="351"/>
                    <a:pt x="498" y="363"/>
                    <a:pt x="492" y="375"/>
                  </a:cubicBezTo>
                  <a:cubicBezTo>
                    <a:pt x="484" y="389"/>
                    <a:pt x="480" y="402"/>
                    <a:pt x="479" y="413"/>
                  </a:cubicBezTo>
                  <a:cubicBezTo>
                    <a:pt x="477" y="430"/>
                    <a:pt x="478" y="430"/>
                    <a:pt x="489" y="439"/>
                  </a:cubicBezTo>
                  <a:cubicBezTo>
                    <a:pt x="501" y="448"/>
                    <a:pt x="500" y="445"/>
                    <a:pt x="497" y="481"/>
                  </a:cubicBezTo>
                  <a:cubicBezTo>
                    <a:pt x="497" y="482"/>
                    <a:pt x="492" y="484"/>
                    <a:pt x="487" y="485"/>
                  </a:cubicBezTo>
                  <a:cubicBezTo>
                    <a:pt x="478" y="487"/>
                    <a:pt x="469" y="498"/>
                    <a:pt x="469" y="508"/>
                  </a:cubicBezTo>
                  <a:cubicBezTo>
                    <a:pt x="469" y="511"/>
                    <a:pt x="466" y="519"/>
                    <a:pt x="463" y="525"/>
                  </a:cubicBezTo>
                  <a:cubicBezTo>
                    <a:pt x="456" y="536"/>
                    <a:pt x="457" y="546"/>
                    <a:pt x="467" y="554"/>
                  </a:cubicBezTo>
                  <a:cubicBezTo>
                    <a:pt x="470" y="557"/>
                    <a:pt x="471" y="562"/>
                    <a:pt x="470" y="571"/>
                  </a:cubicBezTo>
                  <a:cubicBezTo>
                    <a:pt x="469" y="580"/>
                    <a:pt x="470" y="585"/>
                    <a:pt x="476" y="592"/>
                  </a:cubicBezTo>
                  <a:cubicBezTo>
                    <a:pt x="480" y="599"/>
                    <a:pt x="482" y="607"/>
                    <a:pt x="483" y="619"/>
                  </a:cubicBezTo>
                  <a:cubicBezTo>
                    <a:pt x="483" y="629"/>
                    <a:pt x="486" y="641"/>
                    <a:pt x="489" y="647"/>
                  </a:cubicBezTo>
                  <a:cubicBezTo>
                    <a:pt x="494" y="657"/>
                    <a:pt x="494" y="658"/>
                    <a:pt x="488" y="679"/>
                  </a:cubicBezTo>
                  <a:cubicBezTo>
                    <a:pt x="480" y="707"/>
                    <a:pt x="476" y="729"/>
                    <a:pt x="474" y="759"/>
                  </a:cubicBezTo>
                  <a:cubicBezTo>
                    <a:pt x="473" y="772"/>
                    <a:pt x="470" y="787"/>
                    <a:pt x="468" y="792"/>
                  </a:cubicBezTo>
                  <a:cubicBezTo>
                    <a:pt x="465" y="801"/>
                    <a:pt x="466" y="803"/>
                    <a:pt x="473" y="810"/>
                  </a:cubicBezTo>
                  <a:cubicBezTo>
                    <a:pt x="483" y="821"/>
                    <a:pt x="486" y="827"/>
                    <a:pt x="492" y="851"/>
                  </a:cubicBezTo>
                  <a:cubicBezTo>
                    <a:pt x="495" y="862"/>
                    <a:pt x="501" y="878"/>
                    <a:pt x="506" y="887"/>
                  </a:cubicBezTo>
                  <a:cubicBezTo>
                    <a:pt x="512" y="898"/>
                    <a:pt x="513" y="903"/>
                    <a:pt x="510" y="904"/>
                  </a:cubicBezTo>
                  <a:cubicBezTo>
                    <a:pt x="508" y="905"/>
                    <a:pt x="506" y="912"/>
                    <a:pt x="505" y="921"/>
                  </a:cubicBezTo>
                  <a:cubicBezTo>
                    <a:pt x="504" y="929"/>
                    <a:pt x="502" y="939"/>
                    <a:pt x="501" y="944"/>
                  </a:cubicBezTo>
                  <a:cubicBezTo>
                    <a:pt x="498" y="954"/>
                    <a:pt x="502" y="958"/>
                    <a:pt x="527" y="970"/>
                  </a:cubicBezTo>
                  <a:cubicBezTo>
                    <a:pt x="537" y="974"/>
                    <a:pt x="550" y="981"/>
                    <a:pt x="556" y="986"/>
                  </a:cubicBezTo>
                  <a:cubicBezTo>
                    <a:pt x="563" y="990"/>
                    <a:pt x="572" y="994"/>
                    <a:pt x="576" y="994"/>
                  </a:cubicBezTo>
                  <a:cubicBezTo>
                    <a:pt x="584" y="994"/>
                    <a:pt x="584" y="994"/>
                    <a:pt x="584" y="994"/>
                  </a:cubicBezTo>
                  <a:cubicBezTo>
                    <a:pt x="584" y="1026"/>
                    <a:pt x="584" y="1026"/>
                    <a:pt x="584" y="1026"/>
                  </a:cubicBezTo>
                  <a:cubicBezTo>
                    <a:pt x="583" y="1044"/>
                    <a:pt x="582" y="1059"/>
                    <a:pt x="582" y="1059"/>
                  </a:cubicBezTo>
                  <a:cubicBezTo>
                    <a:pt x="581" y="1060"/>
                    <a:pt x="578" y="1058"/>
                    <a:pt x="575" y="1056"/>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prstClr val="black"/>
                </a:solidFill>
                <a:effectLst/>
                <a:uLnTx/>
                <a:uFillTx/>
                <a:latin typeface="Calibri" panose="020F0502020204030204"/>
              </a:endParaRPr>
            </a:p>
          </p:txBody>
        </p:sp>
      </p:grpSp>
      <p:pic>
        <p:nvPicPr>
          <p:cNvPr id="162" name="Picture 161">
            <a:extLst>
              <a:ext uri="{FF2B5EF4-FFF2-40B4-BE49-F238E27FC236}">
                <a16:creationId xmlns:a16="http://schemas.microsoft.com/office/drawing/2014/main" id="{A3FA357E-922B-544C-B6E4-827410314C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5077" y="1275195"/>
            <a:ext cx="1879273" cy="2330580"/>
          </a:xfrm>
          <a:prstGeom prst="rect">
            <a:avLst/>
          </a:prstGeom>
          <a:ln>
            <a:solidFill>
              <a:srgbClr val="000000"/>
            </a:solidFill>
          </a:ln>
        </p:spPr>
      </p:pic>
      <p:sp>
        <p:nvSpPr>
          <p:cNvPr id="161" name="TextBox 160">
            <a:extLst>
              <a:ext uri="{FF2B5EF4-FFF2-40B4-BE49-F238E27FC236}">
                <a16:creationId xmlns:a16="http://schemas.microsoft.com/office/drawing/2014/main" id="{2FD33616-D572-8940-B81B-B8B9A5831B93}"/>
              </a:ext>
            </a:extLst>
          </p:cNvPr>
          <p:cNvSpPr txBox="1"/>
          <p:nvPr/>
        </p:nvSpPr>
        <p:spPr>
          <a:xfrm>
            <a:off x="2504143" y="1263741"/>
            <a:ext cx="3151269" cy="2308324"/>
          </a:xfrm>
          <a:prstGeom prst="rect">
            <a:avLst/>
          </a:prstGeom>
          <a:solidFill>
            <a:schemeClr val="accent5">
              <a:lumMod val="20000"/>
              <a:lumOff val="80000"/>
            </a:schemeClr>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kern="0">
                <a:solidFill>
                  <a:prstClr val="black"/>
                </a:solidFill>
              </a:rPr>
              <a:t>2021 </a:t>
            </a:r>
            <a:r>
              <a:rPr kumimoji="0" lang="en-US" b="1" i="0" u="none" strike="noStrike" kern="0" cap="none" spc="0" normalizeH="0" baseline="0" noProof="0">
                <a:ln>
                  <a:noFill/>
                </a:ln>
                <a:solidFill>
                  <a:prstClr val="black"/>
                </a:solidFill>
                <a:effectLst/>
                <a:uLnTx/>
                <a:uFillTx/>
              </a:rPr>
              <a:t>federal biomanufacturing and life sciences strategy</a:t>
            </a:r>
            <a:r>
              <a:rPr kumimoji="0" lang="en-US" b="0" i="0" u="none" strike="noStrike" kern="0" cap="none" spc="0" normalizeH="0" baseline="0" noProof="0">
                <a:ln>
                  <a:noFill/>
                </a:ln>
                <a:solidFill>
                  <a:prstClr val="black"/>
                </a:solidFill>
                <a:effectLst/>
                <a:uLnTx/>
                <a:uFillTx/>
              </a:rPr>
              <a:t> strives to build Canada’s life sciences sector in response to the COVID-19 crisis, including through “world-class regulation” (Fifth pillar of strategy)</a:t>
            </a:r>
          </a:p>
        </p:txBody>
      </p:sp>
      <p:sp>
        <p:nvSpPr>
          <p:cNvPr id="160" name="TextBox 159">
            <a:extLst>
              <a:ext uri="{FF2B5EF4-FFF2-40B4-BE49-F238E27FC236}">
                <a16:creationId xmlns:a16="http://schemas.microsoft.com/office/drawing/2014/main" id="{31D18972-69BF-F54E-B06F-6EB4E1B71180}"/>
              </a:ext>
            </a:extLst>
          </p:cNvPr>
          <p:cNvSpPr txBox="1"/>
          <p:nvPr/>
        </p:nvSpPr>
        <p:spPr>
          <a:xfrm>
            <a:off x="403730" y="3855110"/>
            <a:ext cx="2448956" cy="2862322"/>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solidFill>
                <a:effectLst/>
                <a:uLnTx/>
                <a:uFillTx/>
              </a:rPr>
              <a:t>The </a:t>
            </a:r>
            <a:r>
              <a:rPr kumimoji="0" lang="en-US" b="1" i="0" u="none" strike="noStrike" kern="0" cap="none" spc="0" normalizeH="0" baseline="0" noProof="0">
                <a:ln>
                  <a:noFill/>
                </a:ln>
                <a:solidFill>
                  <a:prstClr val="black"/>
                </a:solidFill>
                <a:effectLst/>
                <a:uLnTx/>
                <a:uFillTx/>
              </a:rPr>
              <a:t>Ontario </a:t>
            </a:r>
            <a:r>
              <a:rPr kumimoji="0" lang="en-US" b="0" i="0" u="none" strike="noStrike" kern="0" cap="none" spc="0" normalizeH="0" baseline="0" noProof="0">
                <a:ln>
                  <a:noFill/>
                </a:ln>
                <a:solidFill>
                  <a:prstClr val="black"/>
                </a:solidFill>
                <a:effectLst/>
                <a:uLnTx/>
                <a:uFillTx/>
              </a:rPr>
              <a:t>government </a:t>
            </a:r>
            <a:r>
              <a:rPr lang="en-US" kern="0">
                <a:solidFill>
                  <a:prstClr val="black"/>
                </a:solidFill>
              </a:rPr>
              <a:t>launched</a:t>
            </a:r>
            <a:r>
              <a:rPr kumimoji="0" lang="en-US" b="0" i="0" u="none" strike="noStrike" kern="0" cap="none" spc="0" normalizeH="0" baseline="0" noProof="0">
                <a:ln>
                  <a:noFill/>
                </a:ln>
                <a:solidFill>
                  <a:prstClr val="black"/>
                </a:solidFill>
                <a:effectLst/>
                <a:uLnTx/>
                <a:uFillTx/>
              </a:rPr>
              <a:t> a new life sciences strategy aimed</a:t>
            </a:r>
            <a:r>
              <a:rPr lang="en-CA" kern="0">
                <a:solidFill>
                  <a:prstClr val="black"/>
                </a:solidFill>
              </a:rPr>
              <a:t> at driving </a:t>
            </a:r>
            <a:r>
              <a:rPr kumimoji="0" lang="en-CA" b="0" i="0" u="none" strike="noStrike" kern="0" cap="none" spc="0" normalizeH="0" baseline="0" noProof="0">
                <a:ln>
                  <a:noFill/>
                </a:ln>
                <a:solidFill>
                  <a:prstClr val="black"/>
                </a:solidFill>
                <a:effectLst/>
                <a:uLnTx/>
                <a:uFillTx/>
              </a:rPr>
              <a:t>economic growth, reducing red tape, and supporting strategic domestic firms and accelerating access to health innovation</a:t>
            </a:r>
            <a:endParaRPr kumimoji="0" lang="en-US" b="0" i="0" u="none" strike="noStrike" kern="0" cap="none" spc="0" normalizeH="0" baseline="0" noProof="0">
              <a:ln>
                <a:noFill/>
              </a:ln>
              <a:solidFill>
                <a:prstClr val="black"/>
              </a:solidFill>
              <a:effectLst/>
              <a:uLnTx/>
              <a:uFillTx/>
            </a:endParaRPr>
          </a:p>
        </p:txBody>
      </p:sp>
      <p:pic>
        <p:nvPicPr>
          <p:cNvPr id="5" name="Picture 4">
            <a:extLst>
              <a:ext uri="{FF2B5EF4-FFF2-40B4-BE49-F238E27FC236}">
                <a16:creationId xmlns:a16="http://schemas.microsoft.com/office/drawing/2014/main" id="{20503472-5DED-2B48-BD4C-A5023A886EA3}"/>
              </a:ext>
            </a:extLst>
          </p:cNvPr>
          <p:cNvPicPr>
            <a:picLocks noChangeAspect="1"/>
          </p:cNvPicPr>
          <p:nvPr/>
        </p:nvPicPr>
        <p:blipFill>
          <a:blip r:embed="rId5"/>
          <a:stretch>
            <a:fillRect/>
          </a:stretch>
        </p:blipFill>
        <p:spPr>
          <a:xfrm>
            <a:off x="2999900" y="4429859"/>
            <a:ext cx="1856067" cy="2255975"/>
          </a:xfrm>
          <a:prstGeom prst="rect">
            <a:avLst/>
          </a:prstGeom>
        </p:spPr>
      </p:pic>
      <p:sp>
        <p:nvSpPr>
          <p:cNvPr id="159" name="TextBox 158">
            <a:extLst>
              <a:ext uri="{FF2B5EF4-FFF2-40B4-BE49-F238E27FC236}">
                <a16:creationId xmlns:a16="http://schemas.microsoft.com/office/drawing/2014/main" id="{CE5CD945-551A-4340-BE8C-132BC69680AC}"/>
              </a:ext>
            </a:extLst>
          </p:cNvPr>
          <p:cNvSpPr txBox="1"/>
          <p:nvPr/>
        </p:nvSpPr>
        <p:spPr>
          <a:xfrm>
            <a:off x="8162860" y="3246593"/>
            <a:ext cx="2249758" cy="1477328"/>
          </a:xfrm>
          <a:prstGeom prst="rect">
            <a:avLst/>
          </a:prstGeom>
          <a:solidFill>
            <a:schemeClr val="accent5">
              <a:lumMod val="20000"/>
              <a:lumOff val="80000"/>
            </a:scheme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a:ln>
                  <a:noFill/>
                </a:ln>
                <a:solidFill>
                  <a:prstClr val="black"/>
                </a:solidFill>
                <a:effectLst/>
                <a:uLnTx/>
                <a:uFillTx/>
              </a:rPr>
              <a:t>Quebec’s</a:t>
            </a:r>
            <a:r>
              <a:rPr kumimoji="0" lang="en-US" b="0" i="0" u="none" strike="noStrike" kern="0" cap="none" spc="0" normalizeH="0" baseline="0" noProof="0">
                <a:ln>
                  <a:noFill/>
                </a:ln>
                <a:solidFill>
                  <a:prstClr val="black"/>
                </a:solidFill>
                <a:effectLst/>
                <a:uLnTx/>
                <a:uFillTx/>
              </a:rPr>
              <a:t> renewed life science strategy’s includes commitment to accelerate access to new medicines</a:t>
            </a:r>
          </a:p>
        </p:txBody>
      </p:sp>
      <p:cxnSp>
        <p:nvCxnSpPr>
          <p:cNvPr id="158" name="Straight Connector 157">
            <a:extLst>
              <a:ext uri="{FF2B5EF4-FFF2-40B4-BE49-F238E27FC236}">
                <a16:creationId xmlns:a16="http://schemas.microsoft.com/office/drawing/2014/main" id="{8AC7EF19-747A-AC4F-807E-0A551C1A3D5D}"/>
              </a:ext>
            </a:extLst>
          </p:cNvPr>
          <p:cNvCxnSpPr>
            <a:cxnSpLocks/>
          </p:cNvCxnSpPr>
          <p:nvPr/>
        </p:nvCxnSpPr>
        <p:spPr>
          <a:xfrm flipH="1" flipV="1">
            <a:off x="4880487" y="5900275"/>
            <a:ext cx="2015682" cy="317701"/>
          </a:xfrm>
          <a:prstGeom prst="line">
            <a:avLst/>
          </a:prstGeom>
          <a:noFill/>
          <a:ln w="12700" cap="flat" cmpd="sng" algn="ctr">
            <a:solidFill>
              <a:srgbClr val="4472C4"/>
            </a:solidFill>
            <a:prstDash val="solid"/>
            <a:miter lim="800000"/>
          </a:ln>
          <a:effectLst/>
        </p:spPr>
      </p:cxnSp>
      <p:cxnSp>
        <p:nvCxnSpPr>
          <p:cNvPr id="157" name="Straight Connector 156">
            <a:extLst>
              <a:ext uri="{FF2B5EF4-FFF2-40B4-BE49-F238E27FC236}">
                <a16:creationId xmlns:a16="http://schemas.microsoft.com/office/drawing/2014/main" id="{9E26DA41-617E-8E41-909C-AE00DABC57F3}"/>
              </a:ext>
            </a:extLst>
          </p:cNvPr>
          <p:cNvCxnSpPr>
            <a:cxnSpLocks/>
            <a:endCxn id="159" idx="1"/>
          </p:cNvCxnSpPr>
          <p:nvPr/>
        </p:nvCxnSpPr>
        <p:spPr>
          <a:xfrm flipV="1">
            <a:off x="7409774" y="3985257"/>
            <a:ext cx="753086" cy="1696978"/>
          </a:xfrm>
          <a:prstGeom prst="line">
            <a:avLst/>
          </a:prstGeom>
          <a:noFill/>
          <a:ln w="12700" cap="flat" cmpd="sng" algn="ctr">
            <a:solidFill>
              <a:srgbClr val="4472C4"/>
            </a:solidFill>
            <a:prstDash val="solid"/>
            <a:miter lim="800000"/>
          </a:ln>
          <a:effectLst/>
        </p:spPr>
      </p:cxnSp>
    </p:spTree>
    <p:extLst>
      <p:ext uri="{BB962C8B-B14F-4D97-AF65-F5344CB8AC3E}">
        <p14:creationId xmlns:p14="http://schemas.microsoft.com/office/powerpoint/2010/main" val="240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dissolve">
                                      <p:cBhvr>
                                        <p:cTn id="7" dur="500"/>
                                        <p:tgtEl>
                                          <p:spTgt spid="160"/>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animEffect transition="in" filter="dissolve">
                                      <p:cBhvr>
                                        <p:cTn id="13" dur="500"/>
                                        <p:tgtEl>
                                          <p:spTgt spid="15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dissolve">
                                      <p:cBhvr>
                                        <p:cTn id="21" dur="500"/>
                                        <p:tgtEl>
                                          <p:spTgt spid="159"/>
                                        </p:tgtEl>
                                      </p:cBhvr>
                                    </p:animEffect>
                                  </p:childTnLst>
                                </p:cTn>
                              </p:par>
                              <p:par>
                                <p:cTn id="22" presetID="9" presetClass="entr" presetSubtype="0" fill="hold" nodeType="with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dissolve">
                                      <p:cBhvr>
                                        <p:cTn id="24" dur="500"/>
                                        <p:tgtEl>
                                          <p:spTgt spid="15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1"/>
                                        </p:tgtEl>
                                        <p:attrNameLst>
                                          <p:attrName>style.visibility</p:attrName>
                                        </p:attrNameLst>
                                      </p:cBhvr>
                                      <p:to>
                                        <p:strVal val="visible"/>
                                      </p:to>
                                    </p:set>
                                    <p:animEffect transition="in" filter="dissolve">
                                      <p:cBhvr>
                                        <p:cTn id="29" dur="500"/>
                                        <p:tgtEl>
                                          <p:spTgt spid="161"/>
                                        </p:tgtEl>
                                      </p:cBhvr>
                                    </p:animEffect>
                                  </p:childTnLst>
                                </p:cTn>
                              </p:par>
                              <p:par>
                                <p:cTn id="30" presetID="9" presetClass="entr" presetSubtype="0" fill="hold" nodeType="withEffect">
                                  <p:stCondLst>
                                    <p:cond delay="0"/>
                                  </p:stCondLst>
                                  <p:childTnLst>
                                    <p:set>
                                      <p:cBhvr>
                                        <p:cTn id="31" dur="1" fill="hold">
                                          <p:stCondLst>
                                            <p:cond delay="0"/>
                                          </p:stCondLst>
                                        </p:cTn>
                                        <p:tgtEl>
                                          <p:spTgt spid="162"/>
                                        </p:tgtEl>
                                        <p:attrNameLst>
                                          <p:attrName>style.visibility</p:attrName>
                                        </p:attrNameLst>
                                      </p:cBhvr>
                                      <p:to>
                                        <p:strVal val="visible"/>
                                      </p:to>
                                    </p:set>
                                    <p:animEffect transition="in" filter="dissolve">
                                      <p:cBhvr>
                                        <p:cTn id="3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0" grpId="0" animBg="1"/>
      <p:bldP spid="1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94395-EF25-4A76-99D4-CAFDF97BEDCC}"/>
              </a:ext>
            </a:extLst>
          </p:cNvPr>
          <p:cNvSpPr>
            <a:spLocks noGrp="1"/>
          </p:cNvSpPr>
          <p:nvPr>
            <p:ph type="ctrTitle"/>
          </p:nvPr>
        </p:nvSpPr>
        <p:spPr>
          <a:xfrm>
            <a:off x="676207" y="1439450"/>
            <a:ext cx="8159680" cy="2242315"/>
          </a:xfrm>
        </p:spPr>
        <p:txBody>
          <a:bodyPr anchor="ctr"/>
          <a:lstStyle/>
          <a:p>
            <a:r>
              <a:rPr lang="en-CA" sz="3200"/>
              <a:t>New Medicine Launches: </a:t>
            </a:r>
            <a:br>
              <a:rPr lang="en-CA" sz="3200"/>
            </a:br>
            <a:r>
              <a:rPr lang="en-CA" sz="3200"/>
              <a:t>Canada in a Global Context</a:t>
            </a:r>
          </a:p>
        </p:txBody>
      </p:sp>
      <p:sp>
        <p:nvSpPr>
          <p:cNvPr id="4" name="Subtitle 3">
            <a:extLst>
              <a:ext uri="{FF2B5EF4-FFF2-40B4-BE49-F238E27FC236}">
                <a16:creationId xmlns:a16="http://schemas.microsoft.com/office/drawing/2014/main" id="{067CB4FB-B651-428C-9DB0-DCEA70674D2E}"/>
              </a:ext>
            </a:extLst>
          </p:cNvPr>
          <p:cNvSpPr>
            <a:spLocks noGrp="1"/>
          </p:cNvSpPr>
          <p:nvPr>
            <p:ph type="subTitle" idx="1"/>
          </p:nvPr>
        </p:nvSpPr>
        <p:spPr>
          <a:xfrm>
            <a:off x="693497" y="3802656"/>
            <a:ext cx="6349838" cy="669272"/>
          </a:xfrm>
        </p:spPr>
        <p:txBody>
          <a:bodyPr/>
          <a:lstStyle/>
          <a:p>
            <a:r>
              <a:rPr lang="en-CA"/>
              <a:t>June 2, 2022</a:t>
            </a:r>
            <a:endParaRPr lang="en-CA" sz="1400"/>
          </a:p>
          <a:p>
            <a:endParaRPr lang="en-CA" sz="1400"/>
          </a:p>
          <a:p>
            <a:endParaRPr lang="en-CA" sz="1400"/>
          </a:p>
          <a:p>
            <a:r>
              <a:rPr lang="en-CA" sz="1400"/>
              <a:t>Prepared by IQVIA Canada</a:t>
            </a:r>
          </a:p>
          <a:p>
            <a:r>
              <a:rPr lang="en-CA" sz="1400"/>
              <a:t>Real World Solutions Consulting Group</a:t>
            </a:r>
          </a:p>
          <a:p>
            <a:endParaRPr lang="en-US"/>
          </a:p>
        </p:txBody>
      </p:sp>
      <p:pic>
        <p:nvPicPr>
          <p:cNvPr id="1026" name="Picture 2" descr="Life Sciences Ontario Site">
            <a:extLst>
              <a:ext uri="{FF2B5EF4-FFF2-40B4-BE49-F238E27FC236}">
                <a16:creationId xmlns:a16="http://schemas.microsoft.com/office/drawing/2014/main" id="{E8CCF4ED-20D2-4EEF-B0A5-6876B1B8B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07" y="5610223"/>
            <a:ext cx="1452232" cy="93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66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9257E7-A8B3-4A3E-9DDA-89923BB6659C}"/>
              </a:ext>
            </a:extLst>
          </p:cNvPr>
          <p:cNvSpPr>
            <a:spLocks noGrp="1"/>
          </p:cNvSpPr>
          <p:nvPr>
            <p:ph type="title"/>
          </p:nvPr>
        </p:nvSpPr>
        <p:spPr/>
        <p:txBody>
          <a:bodyPr/>
          <a:lstStyle/>
          <a:p>
            <a:r>
              <a:rPr lang="en-US"/>
              <a:t>In light of proposed federal pricing reforms, we want to generate evidence on how Canada compares globally</a:t>
            </a:r>
            <a:r>
              <a:rPr lang="en-GB"/>
              <a:t> in access to new medicines</a:t>
            </a:r>
            <a:endParaRPr lang="en-CA"/>
          </a:p>
        </p:txBody>
      </p:sp>
      <p:sp>
        <p:nvSpPr>
          <p:cNvPr id="6" name="Rectangle 5">
            <a:extLst>
              <a:ext uri="{FF2B5EF4-FFF2-40B4-BE49-F238E27FC236}">
                <a16:creationId xmlns:a16="http://schemas.microsoft.com/office/drawing/2014/main" id="{021B8B16-DF76-43D1-8D82-9BEF4889690D}"/>
              </a:ext>
            </a:extLst>
          </p:cNvPr>
          <p:cNvSpPr/>
          <p:nvPr/>
        </p:nvSpPr>
        <p:spPr>
          <a:xfrm>
            <a:off x="2052831" y="2218694"/>
            <a:ext cx="6096000" cy="156966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B3A42"/>
                </a:solidFill>
                <a:effectLst/>
                <a:uLnTx/>
                <a:uFillTx/>
                <a:latin typeface="Arial" panose="020B0604020202020204"/>
              </a:rPr>
              <a:t>How does Canada compare </a:t>
            </a:r>
            <a:r>
              <a:rPr kumimoji="0" lang="en-US" sz="2400" b="0" i="0" u="none" strike="noStrike" kern="1200" cap="none" spc="0" normalizeH="0" baseline="0" noProof="0">
                <a:ln>
                  <a:noFill/>
                </a:ln>
                <a:solidFill>
                  <a:srgbClr val="2B3A42"/>
                </a:solidFill>
                <a:effectLst/>
                <a:uLnTx/>
                <a:uFillTx/>
                <a:latin typeface="Arial" panose="020B0604020202020204"/>
              </a:rPr>
              <a:t>to international markets in terms of time to launch, proportion of launches and sequence in launch </a:t>
            </a:r>
            <a:r>
              <a:rPr kumimoji="0" lang="en-US" sz="2400" b="1" i="0" u="none" strike="noStrike" kern="1200" cap="none" spc="0" normalizeH="0" baseline="0" noProof="0">
                <a:ln>
                  <a:noFill/>
                </a:ln>
                <a:solidFill>
                  <a:srgbClr val="2B3A42"/>
                </a:solidFill>
                <a:effectLst/>
                <a:uLnTx/>
                <a:uFillTx/>
                <a:latin typeface="Arial" panose="020B0604020202020204"/>
              </a:rPr>
              <a:t>for new medicines?</a:t>
            </a:r>
          </a:p>
        </p:txBody>
      </p:sp>
      <p:sp>
        <p:nvSpPr>
          <p:cNvPr id="7" name="Freeform: Shape 6">
            <a:extLst>
              <a:ext uri="{FF2B5EF4-FFF2-40B4-BE49-F238E27FC236}">
                <a16:creationId xmlns:a16="http://schemas.microsoft.com/office/drawing/2014/main" id="{C35B3D55-72D6-45FD-A854-7EA71047937C}"/>
              </a:ext>
            </a:extLst>
          </p:cNvPr>
          <p:cNvSpPr/>
          <p:nvPr/>
        </p:nvSpPr>
        <p:spPr>
          <a:xfrm>
            <a:off x="541153" y="1389539"/>
            <a:ext cx="1405153" cy="1346605"/>
          </a:xfrm>
          <a:custGeom>
            <a:avLst/>
            <a:gdLst>
              <a:gd name="connsiteX0" fmla="*/ 1237286 w 1405152"/>
              <a:gd name="connsiteY0" fmla="*/ 1402968 h 1346604"/>
              <a:gd name="connsiteX1" fmla="*/ 1223931 w 1405152"/>
              <a:gd name="connsiteY1" fmla="*/ 1399766 h 1346604"/>
              <a:gd name="connsiteX2" fmla="*/ 879880 w 1405152"/>
              <a:gd name="connsiteY2" fmla="*/ 1161112 h 1346604"/>
              <a:gd name="connsiteX3" fmla="*/ 715986 w 1405152"/>
              <a:gd name="connsiteY3" fmla="*/ 1177125 h 1346604"/>
              <a:gd name="connsiteX4" fmla="*/ 713556 w 1405152"/>
              <a:gd name="connsiteY4" fmla="*/ 1177125 h 1346604"/>
              <a:gd name="connsiteX5" fmla="*/ 212551 w 1405152"/>
              <a:gd name="connsiteY5" fmla="*/ 1008109 h 1346604"/>
              <a:gd name="connsiteX6" fmla="*/ 0 w 1405152"/>
              <a:gd name="connsiteY6" fmla="*/ 590556 h 1346604"/>
              <a:gd name="connsiteX7" fmla="*/ 210293 w 1405152"/>
              <a:gd name="connsiteY7" fmla="*/ 171857 h 1346604"/>
              <a:gd name="connsiteX8" fmla="*/ 712784 w 1405152"/>
              <a:gd name="connsiteY8" fmla="*/ 101 h 1346604"/>
              <a:gd name="connsiteX9" fmla="*/ 1216215 w 1405152"/>
              <a:gd name="connsiteY9" fmla="*/ 169112 h 1346604"/>
              <a:gd name="connsiteX10" fmla="*/ 1428768 w 1405152"/>
              <a:gd name="connsiteY10" fmla="*/ 586668 h 1346604"/>
              <a:gd name="connsiteX11" fmla="*/ 1428768 w 1405152"/>
              <a:gd name="connsiteY11" fmla="*/ 586668 h 1346604"/>
              <a:gd name="connsiteX12" fmla="*/ 1234739 w 1405152"/>
              <a:gd name="connsiteY12" fmla="*/ 991586 h 1346604"/>
              <a:gd name="connsiteX13" fmla="*/ 1265325 w 1405152"/>
              <a:gd name="connsiteY13" fmla="*/ 1365287 h 1346604"/>
              <a:gd name="connsiteX14" fmla="*/ 1245588 w 1405152"/>
              <a:gd name="connsiteY14" fmla="*/ 1401750 h 1346604"/>
              <a:gd name="connsiteX15" fmla="*/ 1237280 w 1405152"/>
              <a:gd name="connsiteY15" fmla="*/ 1402968 h 1346604"/>
              <a:gd name="connsiteX16" fmla="*/ 888966 w 1405152"/>
              <a:gd name="connsiteY16" fmla="*/ 1100105 h 1346604"/>
              <a:gd name="connsiteX17" fmla="*/ 909324 w 1405152"/>
              <a:gd name="connsiteY17" fmla="*/ 1108337 h 1346604"/>
              <a:gd name="connsiteX18" fmla="*/ 1191859 w 1405152"/>
              <a:gd name="connsiteY18" fmla="*/ 1314918 h 1346604"/>
              <a:gd name="connsiteX19" fmla="*/ 1182878 w 1405152"/>
              <a:gd name="connsiteY19" fmla="*/ 963226 h 1346604"/>
              <a:gd name="connsiteX20" fmla="*/ 1190969 w 1405152"/>
              <a:gd name="connsiteY20" fmla="*/ 952020 h 1346604"/>
              <a:gd name="connsiteX21" fmla="*/ 1370220 w 1405152"/>
              <a:gd name="connsiteY21" fmla="*/ 586779 h 1346604"/>
              <a:gd name="connsiteX22" fmla="*/ 1370220 w 1405152"/>
              <a:gd name="connsiteY22" fmla="*/ 586779 h 1346604"/>
              <a:gd name="connsiteX23" fmla="*/ 1179306 w 1405152"/>
              <a:gd name="connsiteY23" fmla="*/ 214565 h 1346604"/>
              <a:gd name="connsiteX24" fmla="*/ 712953 w 1405152"/>
              <a:gd name="connsiteY24" fmla="*/ 58646 h 1346604"/>
              <a:gd name="connsiteX25" fmla="*/ 247427 w 1405152"/>
              <a:gd name="connsiteY25" fmla="*/ 217136 h 1346604"/>
              <a:gd name="connsiteX26" fmla="*/ 58547 w 1405152"/>
              <a:gd name="connsiteY26" fmla="*/ 590439 h 1346604"/>
              <a:gd name="connsiteX27" fmla="*/ 249457 w 1405152"/>
              <a:gd name="connsiteY27" fmla="*/ 962658 h 1346604"/>
              <a:gd name="connsiteX28" fmla="*/ 713551 w 1405152"/>
              <a:gd name="connsiteY28" fmla="*/ 1118577 h 1346604"/>
              <a:gd name="connsiteX29" fmla="*/ 715811 w 1405152"/>
              <a:gd name="connsiteY29" fmla="*/ 1118577 h 1346604"/>
              <a:gd name="connsiteX30" fmla="*/ 882819 w 1405152"/>
              <a:gd name="connsiteY30" fmla="*/ 1100737 h 1346604"/>
              <a:gd name="connsiteX31" fmla="*/ 888966 w 1405152"/>
              <a:gd name="connsiteY31" fmla="*/ 1100105 h 13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5152" h="1346604">
                <a:moveTo>
                  <a:pt x="1237286" y="1402968"/>
                </a:moveTo>
                <a:cubicBezTo>
                  <a:pt x="1232643" y="1402951"/>
                  <a:pt x="1228077" y="1401856"/>
                  <a:pt x="1223931" y="1399766"/>
                </a:cubicBezTo>
                <a:cubicBezTo>
                  <a:pt x="1099950" y="1334531"/>
                  <a:pt x="984411" y="1254385"/>
                  <a:pt x="879880" y="1161112"/>
                </a:cubicBezTo>
                <a:cubicBezTo>
                  <a:pt x="825875" y="1171633"/>
                  <a:pt x="770998" y="1176990"/>
                  <a:pt x="715986" y="1177125"/>
                </a:cubicBezTo>
                <a:lnTo>
                  <a:pt x="713556" y="1177125"/>
                </a:lnTo>
                <a:cubicBezTo>
                  <a:pt x="532151" y="1179666"/>
                  <a:pt x="355345" y="1120017"/>
                  <a:pt x="212551" y="1008109"/>
                </a:cubicBezTo>
                <a:cubicBezTo>
                  <a:pt x="81670" y="908671"/>
                  <a:pt x="3389" y="754888"/>
                  <a:pt x="0" y="590556"/>
                </a:cubicBezTo>
                <a:cubicBezTo>
                  <a:pt x="2514" y="426206"/>
                  <a:pt x="79961" y="272009"/>
                  <a:pt x="210293" y="171857"/>
                </a:cubicBezTo>
                <a:cubicBezTo>
                  <a:pt x="353131" y="58664"/>
                  <a:pt x="530541" y="-1978"/>
                  <a:pt x="712784" y="101"/>
                </a:cubicBezTo>
                <a:cubicBezTo>
                  <a:pt x="894985" y="-2794"/>
                  <a:pt x="1072673" y="56859"/>
                  <a:pt x="1216215" y="169112"/>
                </a:cubicBezTo>
                <a:cubicBezTo>
                  <a:pt x="1347099" y="268550"/>
                  <a:pt x="1425378" y="422330"/>
                  <a:pt x="1428768" y="586668"/>
                </a:cubicBezTo>
                <a:lnTo>
                  <a:pt x="1428768" y="586668"/>
                </a:lnTo>
                <a:cubicBezTo>
                  <a:pt x="1426584" y="743559"/>
                  <a:pt x="1355653" y="891586"/>
                  <a:pt x="1234739" y="991586"/>
                </a:cubicBezTo>
                <a:cubicBezTo>
                  <a:pt x="1191057" y="1113940"/>
                  <a:pt x="1264552" y="1362769"/>
                  <a:pt x="1265325" y="1365287"/>
                </a:cubicBezTo>
                <a:cubicBezTo>
                  <a:pt x="1269944" y="1380808"/>
                  <a:pt x="1261109" y="1397131"/>
                  <a:pt x="1245588" y="1401750"/>
                </a:cubicBezTo>
                <a:cubicBezTo>
                  <a:pt x="1242895" y="1402553"/>
                  <a:pt x="1240097" y="1402962"/>
                  <a:pt x="1237280" y="1402968"/>
                </a:cubicBezTo>
                <a:close/>
                <a:moveTo>
                  <a:pt x="888966" y="1100105"/>
                </a:moveTo>
                <a:cubicBezTo>
                  <a:pt x="896560" y="1100117"/>
                  <a:pt x="903861" y="1103068"/>
                  <a:pt x="909324" y="1108337"/>
                </a:cubicBezTo>
                <a:cubicBezTo>
                  <a:pt x="995401" y="1187640"/>
                  <a:pt x="1090184" y="1256944"/>
                  <a:pt x="1191859" y="1314918"/>
                </a:cubicBezTo>
                <a:cubicBezTo>
                  <a:pt x="1170846" y="1223718"/>
                  <a:pt x="1143088" y="1061229"/>
                  <a:pt x="1182878" y="963226"/>
                </a:cubicBezTo>
                <a:cubicBezTo>
                  <a:pt x="1184657" y="958911"/>
                  <a:pt x="1187433" y="955070"/>
                  <a:pt x="1190969" y="952020"/>
                </a:cubicBezTo>
                <a:cubicBezTo>
                  <a:pt x="1302023" y="862956"/>
                  <a:pt x="1367708" y="729110"/>
                  <a:pt x="1370220" y="586779"/>
                </a:cubicBezTo>
                <a:lnTo>
                  <a:pt x="1370220" y="586779"/>
                </a:lnTo>
                <a:cubicBezTo>
                  <a:pt x="1366695" y="440081"/>
                  <a:pt x="1296391" y="303018"/>
                  <a:pt x="1179306" y="214565"/>
                </a:cubicBezTo>
                <a:cubicBezTo>
                  <a:pt x="1046086" y="111118"/>
                  <a:pt x="881601" y="56126"/>
                  <a:pt x="712953" y="58646"/>
                </a:cubicBezTo>
                <a:cubicBezTo>
                  <a:pt x="544195" y="56523"/>
                  <a:pt x="379833" y="112479"/>
                  <a:pt x="247427" y="217136"/>
                </a:cubicBezTo>
                <a:cubicBezTo>
                  <a:pt x="130813" y="306238"/>
                  <a:pt x="61259" y="443706"/>
                  <a:pt x="58547" y="590439"/>
                </a:cubicBezTo>
                <a:cubicBezTo>
                  <a:pt x="62058" y="737142"/>
                  <a:pt x="132361" y="874209"/>
                  <a:pt x="249457" y="962658"/>
                </a:cubicBezTo>
                <a:cubicBezTo>
                  <a:pt x="381812" y="1066095"/>
                  <a:pt x="545588" y="1121118"/>
                  <a:pt x="713551" y="1118577"/>
                </a:cubicBezTo>
                <a:lnTo>
                  <a:pt x="715811" y="1118577"/>
                </a:lnTo>
                <a:cubicBezTo>
                  <a:pt x="771952" y="1118460"/>
                  <a:pt x="827924" y="1112476"/>
                  <a:pt x="882819" y="1100737"/>
                </a:cubicBezTo>
                <a:cubicBezTo>
                  <a:pt x="884845" y="1100328"/>
                  <a:pt x="886905" y="1100117"/>
                  <a:pt x="888966" y="1100105"/>
                </a:cubicBezTo>
                <a:close/>
              </a:path>
            </a:pathLst>
          </a:custGeom>
          <a:solidFill>
            <a:srgbClr val="2B3A42"/>
          </a:solidFill>
          <a:ln w="583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7366BB89-6C48-438A-AEDD-B3EC539BE8C5}"/>
              </a:ext>
            </a:extLst>
          </p:cNvPr>
          <p:cNvGrpSpPr/>
          <p:nvPr/>
        </p:nvGrpSpPr>
        <p:grpSpPr>
          <a:xfrm>
            <a:off x="1068085" y="1665288"/>
            <a:ext cx="351288" cy="611954"/>
            <a:chOff x="1745094" y="1594458"/>
            <a:chExt cx="351288" cy="611954"/>
          </a:xfrm>
        </p:grpSpPr>
        <p:sp>
          <p:nvSpPr>
            <p:cNvPr id="9" name="Freeform: Shape 8">
              <a:extLst>
                <a:ext uri="{FF2B5EF4-FFF2-40B4-BE49-F238E27FC236}">
                  <a16:creationId xmlns:a16="http://schemas.microsoft.com/office/drawing/2014/main" id="{4714CDE0-86A5-4056-83C2-52B5F327FB9A}"/>
                </a:ext>
              </a:extLst>
            </p:cNvPr>
            <p:cNvSpPr/>
            <p:nvPr/>
          </p:nvSpPr>
          <p:spPr>
            <a:xfrm>
              <a:off x="1745094" y="1594458"/>
              <a:ext cx="351288" cy="468384"/>
            </a:xfrm>
            <a:custGeom>
              <a:avLst/>
              <a:gdLst>
                <a:gd name="connsiteX0" fmla="*/ 176730 w 351288"/>
                <a:gd name="connsiteY0" fmla="*/ 485801 h 468384"/>
                <a:gd name="connsiteX1" fmla="*/ 147456 w 351288"/>
                <a:gd name="connsiteY1" fmla="*/ 456585 h 468384"/>
                <a:gd name="connsiteX2" fmla="*/ 147398 w 351288"/>
                <a:gd name="connsiteY2" fmla="*/ 447382 h 468384"/>
                <a:gd name="connsiteX3" fmla="*/ 160062 w 351288"/>
                <a:gd name="connsiteY3" fmla="*/ 330168 h 468384"/>
                <a:gd name="connsiteX4" fmla="*/ 226619 w 351288"/>
                <a:gd name="connsiteY4" fmla="*/ 249208 h 468384"/>
                <a:gd name="connsiteX5" fmla="*/ 293487 w 351288"/>
                <a:gd name="connsiteY5" fmla="*/ 156240 h 468384"/>
                <a:gd name="connsiteX6" fmla="*/ 265384 w 351288"/>
                <a:gd name="connsiteY6" fmla="*/ 87112 h 468384"/>
                <a:gd name="connsiteX7" fmla="*/ 172901 w 351288"/>
                <a:gd name="connsiteY7" fmla="*/ 59671 h 468384"/>
                <a:gd name="connsiteX8" fmla="*/ 58264 w 351288"/>
                <a:gd name="connsiteY8" fmla="*/ 166650 h 468384"/>
                <a:gd name="connsiteX9" fmla="*/ 25143 w 351288"/>
                <a:gd name="connsiteY9" fmla="*/ 191491 h 468384"/>
                <a:gd name="connsiteX10" fmla="*/ 261 w 351288"/>
                <a:gd name="connsiteY10" fmla="*/ 158640 h 468384"/>
                <a:gd name="connsiteX11" fmla="*/ 169412 w 351288"/>
                <a:gd name="connsiteY11" fmla="*/ 1237 h 468384"/>
                <a:gd name="connsiteX12" fmla="*/ 306121 w 351288"/>
                <a:gd name="connsiteY12" fmla="*/ 45034 h 468384"/>
                <a:gd name="connsiteX13" fmla="*/ 352035 w 351288"/>
                <a:gd name="connsiteY13" fmla="*/ 157844 h 468384"/>
                <a:gd name="connsiteX14" fmla="*/ 266414 w 351288"/>
                <a:gd name="connsiteY14" fmla="*/ 292147 h 468384"/>
                <a:gd name="connsiteX15" fmla="*/ 214728 w 351288"/>
                <a:gd name="connsiteY15" fmla="*/ 351093 h 468384"/>
                <a:gd name="connsiteX16" fmla="*/ 205952 w 351288"/>
                <a:gd name="connsiteY16" fmla="*/ 446925 h 468384"/>
                <a:gd name="connsiteX17" fmla="*/ 206010 w 351288"/>
                <a:gd name="connsiteY17" fmla="*/ 456468 h 468384"/>
                <a:gd name="connsiteX18" fmla="*/ 176818 w 351288"/>
                <a:gd name="connsiteY18" fmla="*/ 485801 h 46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288" h="468384">
                  <a:moveTo>
                    <a:pt x="176730" y="485801"/>
                  </a:moveTo>
                  <a:cubicBezTo>
                    <a:pt x="160589" y="485795"/>
                    <a:pt x="147491" y="472727"/>
                    <a:pt x="147456" y="456585"/>
                  </a:cubicBezTo>
                  <a:lnTo>
                    <a:pt x="147398" y="447382"/>
                  </a:lnTo>
                  <a:cubicBezTo>
                    <a:pt x="144985" y="407873"/>
                    <a:pt x="149265" y="368242"/>
                    <a:pt x="160062" y="330168"/>
                  </a:cubicBezTo>
                  <a:cubicBezTo>
                    <a:pt x="176010" y="298605"/>
                    <a:pt x="198738" y="270959"/>
                    <a:pt x="226619" y="249208"/>
                  </a:cubicBezTo>
                  <a:cubicBezTo>
                    <a:pt x="259066" y="219079"/>
                    <a:pt x="292626" y="187973"/>
                    <a:pt x="293487" y="156240"/>
                  </a:cubicBezTo>
                  <a:cubicBezTo>
                    <a:pt x="293867" y="130344"/>
                    <a:pt x="283727" y="105397"/>
                    <a:pt x="265384" y="87112"/>
                  </a:cubicBezTo>
                  <a:cubicBezTo>
                    <a:pt x="239827" y="65290"/>
                    <a:pt x="206221" y="55317"/>
                    <a:pt x="172901" y="59671"/>
                  </a:cubicBezTo>
                  <a:cubicBezTo>
                    <a:pt x="114277" y="63920"/>
                    <a:pt x="66549" y="108459"/>
                    <a:pt x="58264" y="166650"/>
                  </a:cubicBezTo>
                  <a:cubicBezTo>
                    <a:pt x="55975" y="182657"/>
                    <a:pt x="41151" y="193781"/>
                    <a:pt x="25143" y="191491"/>
                  </a:cubicBezTo>
                  <a:cubicBezTo>
                    <a:pt x="9242" y="189226"/>
                    <a:pt x="-1865" y="174565"/>
                    <a:pt x="261" y="158640"/>
                  </a:cubicBezTo>
                  <a:cubicBezTo>
                    <a:pt x="11660" y="72429"/>
                    <a:pt x="82603" y="6415"/>
                    <a:pt x="169412" y="1237"/>
                  </a:cubicBezTo>
                  <a:cubicBezTo>
                    <a:pt x="219183" y="-4758"/>
                    <a:pt x="269101" y="11233"/>
                    <a:pt x="306121" y="45034"/>
                  </a:cubicBezTo>
                  <a:cubicBezTo>
                    <a:pt x="336291" y="74719"/>
                    <a:pt x="352901" y="115525"/>
                    <a:pt x="352035" y="157844"/>
                  </a:cubicBezTo>
                  <a:cubicBezTo>
                    <a:pt x="342597" y="212258"/>
                    <a:pt x="311760" y="260625"/>
                    <a:pt x="266414" y="292147"/>
                  </a:cubicBezTo>
                  <a:cubicBezTo>
                    <a:pt x="245700" y="308447"/>
                    <a:pt x="228176" y="328430"/>
                    <a:pt x="214728" y="351093"/>
                  </a:cubicBezTo>
                  <a:cubicBezTo>
                    <a:pt x="206894" y="382399"/>
                    <a:pt x="203932" y="414718"/>
                    <a:pt x="205952" y="446925"/>
                  </a:cubicBezTo>
                  <a:lnTo>
                    <a:pt x="206010" y="456468"/>
                  </a:lnTo>
                  <a:cubicBezTo>
                    <a:pt x="206033" y="472622"/>
                    <a:pt x="192971" y="485748"/>
                    <a:pt x="176818" y="485801"/>
                  </a:cubicBezTo>
                  <a:close/>
                </a:path>
              </a:pathLst>
            </a:custGeom>
            <a:solidFill>
              <a:srgbClr val="2B3A42"/>
            </a:solidFill>
            <a:ln w="583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0" name="Freeform: Shape 9">
              <a:extLst>
                <a:ext uri="{FF2B5EF4-FFF2-40B4-BE49-F238E27FC236}">
                  <a16:creationId xmlns:a16="http://schemas.microsoft.com/office/drawing/2014/main" id="{79980777-C641-492E-AD4A-2C88ACC51B3B}"/>
                </a:ext>
              </a:extLst>
            </p:cNvPr>
            <p:cNvSpPr/>
            <p:nvPr/>
          </p:nvSpPr>
          <p:spPr>
            <a:xfrm>
              <a:off x="1877228" y="2147864"/>
              <a:ext cx="58548" cy="58548"/>
            </a:xfrm>
            <a:custGeom>
              <a:avLst/>
              <a:gdLst>
                <a:gd name="connsiteX0" fmla="*/ 87822 w 58548"/>
                <a:gd name="connsiteY0" fmla="*/ 43911 h 58548"/>
                <a:gd name="connsiteX1" fmla="*/ 43911 w 58548"/>
                <a:gd name="connsiteY1" fmla="*/ 87822 h 58548"/>
                <a:gd name="connsiteX2" fmla="*/ 0 w 58548"/>
                <a:gd name="connsiteY2" fmla="*/ 43911 h 58548"/>
                <a:gd name="connsiteX3" fmla="*/ 43911 w 58548"/>
                <a:gd name="connsiteY3" fmla="*/ 0 h 58548"/>
                <a:gd name="connsiteX4" fmla="*/ 87822 w 58548"/>
                <a:gd name="connsiteY4" fmla="*/ 43911 h 5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8" h="58548">
                  <a:moveTo>
                    <a:pt x="87822" y="43911"/>
                  </a:moveTo>
                  <a:cubicBezTo>
                    <a:pt x="87822" y="68162"/>
                    <a:pt x="68162" y="87822"/>
                    <a:pt x="43911" y="87822"/>
                  </a:cubicBezTo>
                  <a:cubicBezTo>
                    <a:pt x="19660" y="87822"/>
                    <a:pt x="0" y="68162"/>
                    <a:pt x="0" y="43911"/>
                  </a:cubicBezTo>
                  <a:cubicBezTo>
                    <a:pt x="0" y="19660"/>
                    <a:pt x="19660" y="0"/>
                    <a:pt x="43911" y="0"/>
                  </a:cubicBezTo>
                  <a:cubicBezTo>
                    <a:pt x="68162" y="0"/>
                    <a:pt x="87822" y="19660"/>
                    <a:pt x="87822" y="43911"/>
                  </a:cubicBezTo>
                  <a:close/>
                </a:path>
              </a:pathLst>
            </a:custGeom>
            <a:solidFill>
              <a:srgbClr val="2B3A42"/>
            </a:solidFill>
            <a:ln w="583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sp>
        <p:nvSpPr>
          <p:cNvPr id="11" name="Freeform: Shape 10">
            <a:extLst>
              <a:ext uri="{FF2B5EF4-FFF2-40B4-BE49-F238E27FC236}">
                <a16:creationId xmlns:a16="http://schemas.microsoft.com/office/drawing/2014/main" id="{52C463BB-380B-45D5-92A7-12FD4DB87BBE}"/>
              </a:ext>
            </a:extLst>
          </p:cNvPr>
          <p:cNvSpPr/>
          <p:nvPr/>
        </p:nvSpPr>
        <p:spPr>
          <a:xfrm>
            <a:off x="9787881" y="3698304"/>
            <a:ext cx="351288" cy="468384"/>
          </a:xfrm>
          <a:custGeom>
            <a:avLst/>
            <a:gdLst>
              <a:gd name="connsiteX0" fmla="*/ 176730 w 351288"/>
              <a:gd name="connsiteY0" fmla="*/ 485801 h 468384"/>
              <a:gd name="connsiteX1" fmla="*/ 147456 w 351288"/>
              <a:gd name="connsiteY1" fmla="*/ 456585 h 468384"/>
              <a:gd name="connsiteX2" fmla="*/ 147398 w 351288"/>
              <a:gd name="connsiteY2" fmla="*/ 447382 h 468384"/>
              <a:gd name="connsiteX3" fmla="*/ 160062 w 351288"/>
              <a:gd name="connsiteY3" fmla="*/ 330168 h 468384"/>
              <a:gd name="connsiteX4" fmla="*/ 226619 w 351288"/>
              <a:gd name="connsiteY4" fmla="*/ 249208 h 468384"/>
              <a:gd name="connsiteX5" fmla="*/ 293487 w 351288"/>
              <a:gd name="connsiteY5" fmla="*/ 156240 h 468384"/>
              <a:gd name="connsiteX6" fmla="*/ 265384 w 351288"/>
              <a:gd name="connsiteY6" fmla="*/ 87112 h 468384"/>
              <a:gd name="connsiteX7" fmla="*/ 172901 w 351288"/>
              <a:gd name="connsiteY7" fmla="*/ 59671 h 468384"/>
              <a:gd name="connsiteX8" fmla="*/ 58264 w 351288"/>
              <a:gd name="connsiteY8" fmla="*/ 166650 h 468384"/>
              <a:gd name="connsiteX9" fmla="*/ 25143 w 351288"/>
              <a:gd name="connsiteY9" fmla="*/ 191491 h 468384"/>
              <a:gd name="connsiteX10" fmla="*/ 261 w 351288"/>
              <a:gd name="connsiteY10" fmla="*/ 158640 h 468384"/>
              <a:gd name="connsiteX11" fmla="*/ 169412 w 351288"/>
              <a:gd name="connsiteY11" fmla="*/ 1237 h 468384"/>
              <a:gd name="connsiteX12" fmla="*/ 306121 w 351288"/>
              <a:gd name="connsiteY12" fmla="*/ 45034 h 468384"/>
              <a:gd name="connsiteX13" fmla="*/ 352035 w 351288"/>
              <a:gd name="connsiteY13" fmla="*/ 157844 h 468384"/>
              <a:gd name="connsiteX14" fmla="*/ 266414 w 351288"/>
              <a:gd name="connsiteY14" fmla="*/ 292147 h 468384"/>
              <a:gd name="connsiteX15" fmla="*/ 214728 w 351288"/>
              <a:gd name="connsiteY15" fmla="*/ 351093 h 468384"/>
              <a:gd name="connsiteX16" fmla="*/ 205952 w 351288"/>
              <a:gd name="connsiteY16" fmla="*/ 446925 h 468384"/>
              <a:gd name="connsiteX17" fmla="*/ 206010 w 351288"/>
              <a:gd name="connsiteY17" fmla="*/ 456468 h 468384"/>
              <a:gd name="connsiteX18" fmla="*/ 176818 w 351288"/>
              <a:gd name="connsiteY18" fmla="*/ 485801 h 46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1288" h="468384">
                <a:moveTo>
                  <a:pt x="176730" y="485801"/>
                </a:moveTo>
                <a:cubicBezTo>
                  <a:pt x="160589" y="485795"/>
                  <a:pt x="147491" y="472727"/>
                  <a:pt x="147456" y="456585"/>
                </a:cubicBezTo>
                <a:lnTo>
                  <a:pt x="147398" y="447382"/>
                </a:lnTo>
                <a:cubicBezTo>
                  <a:pt x="144985" y="407873"/>
                  <a:pt x="149265" y="368242"/>
                  <a:pt x="160062" y="330168"/>
                </a:cubicBezTo>
                <a:cubicBezTo>
                  <a:pt x="176010" y="298605"/>
                  <a:pt x="198738" y="270959"/>
                  <a:pt x="226619" y="249208"/>
                </a:cubicBezTo>
                <a:cubicBezTo>
                  <a:pt x="259066" y="219079"/>
                  <a:pt x="292626" y="187973"/>
                  <a:pt x="293487" y="156240"/>
                </a:cubicBezTo>
                <a:cubicBezTo>
                  <a:pt x="293867" y="130344"/>
                  <a:pt x="283727" y="105397"/>
                  <a:pt x="265384" y="87112"/>
                </a:cubicBezTo>
                <a:cubicBezTo>
                  <a:pt x="239827" y="65290"/>
                  <a:pt x="206221" y="55317"/>
                  <a:pt x="172901" y="59671"/>
                </a:cubicBezTo>
                <a:cubicBezTo>
                  <a:pt x="114277" y="63920"/>
                  <a:pt x="66549" y="108459"/>
                  <a:pt x="58264" y="166650"/>
                </a:cubicBezTo>
                <a:cubicBezTo>
                  <a:pt x="55975" y="182657"/>
                  <a:pt x="41151" y="193781"/>
                  <a:pt x="25143" y="191491"/>
                </a:cubicBezTo>
                <a:cubicBezTo>
                  <a:pt x="9242" y="189226"/>
                  <a:pt x="-1865" y="174565"/>
                  <a:pt x="261" y="158640"/>
                </a:cubicBezTo>
                <a:cubicBezTo>
                  <a:pt x="11660" y="72429"/>
                  <a:pt x="82603" y="6415"/>
                  <a:pt x="169412" y="1237"/>
                </a:cubicBezTo>
                <a:cubicBezTo>
                  <a:pt x="219183" y="-4758"/>
                  <a:pt x="269101" y="11233"/>
                  <a:pt x="306121" y="45034"/>
                </a:cubicBezTo>
                <a:cubicBezTo>
                  <a:pt x="336291" y="74719"/>
                  <a:pt x="352901" y="115525"/>
                  <a:pt x="352035" y="157844"/>
                </a:cubicBezTo>
                <a:cubicBezTo>
                  <a:pt x="342597" y="212258"/>
                  <a:pt x="311760" y="260625"/>
                  <a:pt x="266414" y="292147"/>
                </a:cubicBezTo>
                <a:cubicBezTo>
                  <a:pt x="245700" y="308447"/>
                  <a:pt x="228176" y="328430"/>
                  <a:pt x="214728" y="351093"/>
                </a:cubicBezTo>
                <a:cubicBezTo>
                  <a:pt x="206894" y="382399"/>
                  <a:pt x="203932" y="414718"/>
                  <a:pt x="205952" y="446925"/>
                </a:cubicBezTo>
                <a:lnTo>
                  <a:pt x="206010" y="456468"/>
                </a:lnTo>
                <a:cubicBezTo>
                  <a:pt x="206033" y="472622"/>
                  <a:pt x="192971" y="485748"/>
                  <a:pt x="176818" y="485801"/>
                </a:cubicBezTo>
                <a:close/>
              </a:path>
            </a:pathLst>
          </a:custGeom>
          <a:solidFill>
            <a:srgbClr val="2B3A42"/>
          </a:solidFill>
          <a:ln w="583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2" name="Freeform: Shape 11">
            <a:extLst>
              <a:ext uri="{FF2B5EF4-FFF2-40B4-BE49-F238E27FC236}">
                <a16:creationId xmlns:a16="http://schemas.microsoft.com/office/drawing/2014/main" id="{D9AE0D87-C75D-4803-8D0A-FB23786BB468}"/>
              </a:ext>
            </a:extLst>
          </p:cNvPr>
          <p:cNvSpPr/>
          <p:nvPr/>
        </p:nvSpPr>
        <p:spPr>
          <a:xfrm flipH="1">
            <a:off x="9249545" y="3429000"/>
            <a:ext cx="1405153" cy="1346605"/>
          </a:xfrm>
          <a:custGeom>
            <a:avLst/>
            <a:gdLst>
              <a:gd name="connsiteX0" fmla="*/ 1237286 w 1405152"/>
              <a:gd name="connsiteY0" fmla="*/ 1402968 h 1346604"/>
              <a:gd name="connsiteX1" fmla="*/ 1223931 w 1405152"/>
              <a:gd name="connsiteY1" fmla="*/ 1399766 h 1346604"/>
              <a:gd name="connsiteX2" fmla="*/ 879880 w 1405152"/>
              <a:gd name="connsiteY2" fmla="*/ 1161112 h 1346604"/>
              <a:gd name="connsiteX3" fmla="*/ 715986 w 1405152"/>
              <a:gd name="connsiteY3" fmla="*/ 1177125 h 1346604"/>
              <a:gd name="connsiteX4" fmla="*/ 713556 w 1405152"/>
              <a:gd name="connsiteY4" fmla="*/ 1177125 h 1346604"/>
              <a:gd name="connsiteX5" fmla="*/ 212551 w 1405152"/>
              <a:gd name="connsiteY5" fmla="*/ 1008109 h 1346604"/>
              <a:gd name="connsiteX6" fmla="*/ 0 w 1405152"/>
              <a:gd name="connsiteY6" fmla="*/ 590556 h 1346604"/>
              <a:gd name="connsiteX7" fmla="*/ 210293 w 1405152"/>
              <a:gd name="connsiteY7" fmla="*/ 171857 h 1346604"/>
              <a:gd name="connsiteX8" fmla="*/ 712784 w 1405152"/>
              <a:gd name="connsiteY8" fmla="*/ 101 h 1346604"/>
              <a:gd name="connsiteX9" fmla="*/ 1216215 w 1405152"/>
              <a:gd name="connsiteY9" fmla="*/ 169112 h 1346604"/>
              <a:gd name="connsiteX10" fmla="*/ 1428768 w 1405152"/>
              <a:gd name="connsiteY10" fmla="*/ 586668 h 1346604"/>
              <a:gd name="connsiteX11" fmla="*/ 1428768 w 1405152"/>
              <a:gd name="connsiteY11" fmla="*/ 586668 h 1346604"/>
              <a:gd name="connsiteX12" fmla="*/ 1234739 w 1405152"/>
              <a:gd name="connsiteY12" fmla="*/ 991586 h 1346604"/>
              <a:gd name="connsiteX13" fmla="*/ 1265325 w 1405152"/>
              <a:gd name="connsiteY13" fmla="*/ 1365287 h 1346604"/>
              <a:gd name="connsiteX14" fmla="*/ 1245588 w 1405152"/>
              <a:gd name="connsiteY14" fmla="*/ 1401750 h 1346604"/>
              <a:gd name="connsiteX15" fmla="*/ 1237280 w 1405152"/>
              <a:gd name="connsiteY15" fmla="*/ 1402968 h 1346604"/>
              <a:gd name="connsiteX16" fmla="*/ 888966 w 1405152"/>
              <a:gd name="connsiteY16" fmla="*/ 1100105 h 1346604"/>
              <a:gd name="connsiteX17" fmla="*/ 909324 w 1405152"/>
              <a:gd name="connsiteY17" fmla="*/ 1108337 h 1346604"/>
              <a:gd name="connsiteX18" fmla="*/ 1191859 w 1405152"/>
              <a:gd name="connsiteY18" fmla="*/ 1314918 h 1346604"/>
              <a:gd name="connsiteX19" fmla="*/ 1182878 w 1405152"/>
              <a:gd name="connsiteY19" fmla="*/ 963226 h 1346604"/>
              <a:gd name="connsiteX20" fmla="*/ 1190969 w 1405152"/>
              <a:gd name="connsiteY20" fmla="*/ 952020 h 1346604"/>
              <a:gd name="connsiteX21" fmla="*/ 1370220 w 1405152"/>
              <a:gd name="connsiteY21" fmla="*/ 586779 h 1346604"/>
              <a:gd name="connsiteX22" fmla="*/ 1370220 w 1405152"/>
              <a:gd name="connsiteY22" fmla="*/ 586779 h 1346604"/>
              <a:gd name="connsiteX23" fmla="*/ 1179306 w 1405152"/>
              <a:gd name="connsiteY23" fmla="*/ 214565 h 1346604"/>
              <a:gd name="connsiteX24" fmla="*/ 712953 w 1405152"/>
              <a:gd name="connsiteY24" fmla="*/ 58646 h 1346604"/>
              <a:gd name="connsiteX25" fmla="*/ 247427 w 1405152"/>
              <a:gd name="connsiteY25" fmla="*/ 217136 h 1346604"/>
              <a:gd name="connsiteX26" fmla="*/ 58547 w 1405152"/>
              <a:gd name="connsiteY26" fmla="*/ 590439 h 1346604"/>
              <a:gd name="connsiteX27" fmla="*/ 249457 w 1405152"/>
              <a:gd name="connsiteY27" fmla="*/ 962658 h 1346604"/>
              <a:gd name="connsiteX28" fmla="*/ 713551 w 1405152"/>
              <a:gd name="connsiteY28" fmla="*/ 1118577 h 1346604"/>
              <a:gd name="connsiteX29" fmla="*/ 715811 w 1405152"/>
              <a:gd name="connsiteY29" fmla="*/ 1118577 h 1346604"/>
              <a:gd name="connsiteX30" fmla="*/ 882819 w 1405152"/>
              <a:gd name="connsiteY30" fmla="*/ 1100737 h 1346604"/>
              <a:gd name="connsiteX31" fmla="*/ 888966 w 1405152"/>
              <a:gd name="connsiteY31" fmla="*/ 1100105 h 134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05152" h="1346604">
                <a:moveTo>
                  <a:pt x="1237286" y="1402968"/>
                </a:moveTo>
                <a:cubicBezTo>
                  <a:pt x="1232643" y="1402951"/>
                  <a:pt x="1228077" y="1401856"/>
                  <a:pt x="1223931" y="1399766"/>
                </a:cubicBezTo>
                <a:cubicBezTo>
                  <a:pt x="1099950" y="1334531"/>
                  <a:pt x="984411" y="1254385"/>
                  <a:pt x="879880" y="1161112"/>
                </a:cubicBezTo>
                <a:cubicBezTo>
                  <a:pt x="825875" y="1171633"/>
                  <a:pt x="770998" y="1176990"/>
                  <a:pt x="715986" y="1177125"/>
                </a:cubicBezTo>
                <a:lnTo>
                  <a:pt x="713556" y="1177125"/>
                </a:lnTo>
                <a:cubicBezTo>
                  <a:pt x="532151" y="1179666"/>
                  <a:pt x="355345" y="1120017"/>
                  <a:pt x="212551" y="1008109"/>
                </a:cubicBezTo>
                <a:cubicBezTo>
                  <a:pt x="81670" y="908671"/>
                  <a:pt x="3389" y="754888"/>
                  <a:pt x="0" y="590556"/>
                </a:cubicBezTo>
                <a:cubicBezTo>
                  <a:pt x="2514" y="426206"/>
                  <a:pt x="79961" y="272009"/>
                  <a:pt x="210293" y="171857"/>
                </a:cubicBezTo>
                <a:cubicBezTo>
                  <a:pt x="353131" y="58664"/>
                  <a:pt x="530541" y="-1978"/>
                  <a:pt x="712784" y="101"/>
                </a:cubicBezTo>
                <a:cubicBezTo>
                  <a:pt x="894985" y="-2794"/>
                  <a:pt x="1072673" y="56859"/>
                  <a:pt x="1216215" y="169112"/>
                </a:cubicBezTo>
                <a:cubicBezTo>
                  <a:pt x="1347099" y="268550"/>
                  <a:pt x="1425378" y="422330"/>
                  <a:pt x="1428768" y="586668"/>
                </a:cubicBezTo>
                <a:lnTo>
                  <a:pt x="1428768" y="586668"/>
                </a:lnTo>
                <a:cubicBezTo>
                  <a:pt x="1426584" y="743559"/>
                  <a:pt x="1355653" y="891586"/>
                  <a:pt x="1234739" y="991586"/>
                </a:cubicBezTo>
                <a:cubicBezTo>
                  <a:pt x="1191057" y="1113940"/>
                  <a:pt x="1264552" y="1362769"/>
                  <a:pt x="1265325" y="1365287"/>
                </a:cubicBezTo>
                <a:cubicBezTo>
                  <a:pt x="1269944" y="1380808"/>
                  <a:pt x="1261109" y="1397131"/>
                  <a:pt x="1245588" y="1401750"/>
                </a:cubicBezTo>
                <a:cubicBezTo>
                  <a:pt x="1242895" y="1402553"/>
                  <a:pt x="1240097" y="1402962"/>
                  <a:pt x="1237280" y="1402968"/>
                </a:cubicBezTo>
                <a:close/>
                <a:moveTo>
                  <a:pt x="888966" y="1100105"/>
                </a:moveTo>
                <a:cubicBezTo>
                  <a:pt x="896560" y="1100117"/>
                  <a:pt x="903861" y="1103068"/>
                  <a:pt x="909324" y="1108337"/>
                </a:cubicBezTo>
                <a:cubicBezTo>
                  <a:pt x="995401" y="1187640"/>
                  <a:pt x="1090184" y="1256944"/>
                  <a:pt x="1191859" y="1314918"/>
                </a:cubicBezTo>
                <a:cubicBezTo>
                  <a:pt x="1170846" y="1223718"/>
                  <a:pt x="1143088" y="1061229"/>
                  <a:pt x="1182878" y="963226"/>
                </a:cubicBezTo>
                <a:cubicBezTo>
                  <a:pt x="1184657" y="958911"/>
                  <a:pt x="1187433" y="955070"/>
                  <a:pt x="1190969" y="952020"/>
                </a:cubicBezTo>
                <a:cubicBezTo>
                  <a:pt x="1302023" y="862956"/>
                  <a:pt x="1367708" y="729110"/>
                  <a:pt x="1370220" y="586779"/>
                </a:cubicBezTo>
                <a:lnTo>
                  <a:pt x="1370220" y="586779"/>
                </a:lnTo>
                <a:cubicBezTo>
                  <a:pt x="1366695" y="440081"/>
                  <a:pt x="1296391" y="303018"/>
                  <a:pt x="1179306" y="214565"/>
                </a:cubicBezTo>
                <a:cubicBezTo>
                  <a:pt x="1046086" y="111118"/>
                  <a:pt x="881601" y="56126"/>
                  <a:pt x="712953" y="58646"/>
                </a:cubicBezTo>
                <a:cubicBezTo>
                  <a:pt x="544195" y="56523"/>
                  <a:pt x="379833" y="112479"/>
                  <a:pt x="247427" y="217136"/>
                </a:cubicBezTo>
                <a:cubicBezTo>
                  <a:pt x="130813" y="306238"/>
                  <a:pt x="61259" y="443706"/>
                  <a:pt x="58547" y="590439"/>
                </a:cubicBezTo>
                <a:cubicBezTo>
                  <a:pt x="62058" y="737142"/>
                  <a:pt x="132361" y="874209"/>
                  <a:pt x="249457" y="962658"/>
                </a:cubicBezTo>
                <a:cubicBezTo>
                  <a:pt x="381812" y="1066095"/>
                  <a:pt x="545588" y="1121118"/>
                  <a:pt x="713551" y="1118577"/>
                </a:cubicBezTo>
                <a:lnTo>
                  <a:pt x="715811" y="1118577"/>
                </a:lnTo>
                <a:cubicBezTo>
                  <a:pt x="771952" y="1118460"/>
                  <a:pt x="827924" y="1112476"/>
                  <a:pt x="882819" y="1100737"/>
                </a:cubicBezTo>
                <a:cubicBezTo>
                  <a:pt x="884845" y="1100328"/>
                  <a:pt x="886905" y="1100117"/>
                  <a:pt x="888966" y="1100105"/>
                </a:cubicBezTo>
                <a:close/>
              </a:path>
            </a:pathLst>
          </a:custGeom>
          <a:solidFill>
            <a:srgbClr val="2B3A42"/>
          </a:solidFill>
          <a:ln w="583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3" name="Freeform: Shape 12">
            <a:extLst>
              <a:ext uri="{FF2B5EF4-FFF2-40B4-BE49-F238E27FC236}">
                <a16:creationId xmlns:a16="http://schemas.microsoft.com/office/drawing/2014/main" id="{0615201B-4F32-44FD-8241-E5DBD36D855C}"/>
              </a:ext>
            </a:extLst>
          </p:cNvPr>
          <p:cNvSpPr/>
          <p:nvPr/>
        </p:nvSpPr>
        <p:spPr>
          <a:xfrm>
            <a:off x="9920015" y="4251710"/>
            <a:ext cx="58548" cy="58548"/>
          </a:xfrm>
          <a:custGeom>
            <a:avLst/>
            <a:gdLst>
              <a:gd name="connsiteX0" fmla="*/ 87822 w 58548"/>
              <a:gd name="connsiteY0" fmla="*/ 43911 h 58548"/>
              <a:gd name="connsiteX1" fmla="*/ 43911 w 58548"/>
              <a:gd name="connsiteY1" fmla="*/ 87822 h 58548"/>
              <a:gd name="connsiteX2" fmla="*/ 0 w 58548"/>
              <a:gd name="connsiteY2" fmla="*/ 43911 h 58548"/>
              <a:gd name="connsiteX3" fmla="*/ 43911 w 58548"/>
              <a:gd name="connsiteY3" fmla="*/ 0 h 58548"/>
              <a:gd name="connsiteX4" fmla="*/ 87822 w 58548"/>
              <a:gd name="connsiteY4" fmla="*/ 43911 h 5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48" h="58548">
                <a:moveTo>
                  <a:pt x="87822" y="43911"/>
                </a:moveTo>
                <a:cubicBezTo>
                  <a:pt x="87822" y="68162"/>
                  <a:pt x="68162" y="87822"/>
                  <a:pt x="43911" y="87822"/>
                </a:cubicBezTo>
                <a:cubicBezTo>
                  <a:pt x="19660" y="87822"/>
                  <a:pt x="0" y="68162"/>
                  <a:pt x="0" y="43911"/>
                </a:cubicBezTo>
                <a:cubicBezTo>
                  <a:pt x="0" y="19660"/>
                  <a:pt x="19660" y="0"/>
                  <a:pt x="43911" y="0"/>
                </a:cubicBezTo>
                <a:cubicBezTo>
                  <a:pt x="68162" y="0"/>
                  <a:pt x="87822" y="19660"/>
                  <a:pt x="87822" y="43911"/>
                </a:cubicBezTo>
                <a:close/>
              </a:path>
            </a:pathLst>
          </a:custGeom>
          <a:solidFill>
            <a:srgbClr val="2B3A42"/>
          </a:solidFill>
          <a:ln w="583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5122B665-B7C5-45FE-8721-1499CBCAC3AF}"/>
              </a:ext>
            </a:extLst>
          </p:cNvPr>
          <p:cNvSpPr/>
          <p:nvPr/>
        </p:nvSpPr>
        <p:spPr>
          <a:xfrm>
            <a:off x="3153545" y="4737382"/>
            <a:ext cx="6096000" cy="83099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B3A42"/>
                </a:solidFill>
                <a:effectLst/>
                <a:uLnTx/>
                <a:uFillTx/>
                <a:latin typeface="Arial" panose="020B0604020202020204"/>
              </a:rPr>
              <a:t>Have we seen changes in Canada</a:t>
            </a:r>
            <a:r>
              <a:rPr kumimoji="0" lang="en-US" sz="2400" b="0" i="0" u="none" strike="noStrike" kern="1200" cap="none" spc="0" normalizeH="0" baseline="0" noProof="0">
                <a:ln>
                  <a:noFill/>
                </a:ln>
                <a:solidFill>
                  <a:srgbClr val="2B3A42"/>
                </a:solidFill>
                <a:effectLst/>
                <a:uLnTx/>
                <a:uFillTx/>
                <a:latin typeface="Arial" panose="020B0604020202020204"/>
              </a:rPr>
              <a:t> since the federal policy announcements?</a:t>
            </a:r>
          </a:p>
        </p:txBody>
      </p:sp>
    </p:spTree>
    <p:extLst>
      <p:ext uri="{BB962C8B-B14F-4D97-AF65-F5344CB8AC3E}">
        <p14:creationId xmlns:p14="http://schemas.microsoft.com/office/powerpoint/2010/main" val="11680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A1612F-1CF8-4167-945F-52215551807A}"/>
              </a:ext>
            </a:extLst>
          </p:cNvPr>
          <p:cNvSpPr>
            <a:spLocks noGrp="1"/>
          </p:cNvSpPr>
          <p:nvPr>
            <p:ph idx="1"/>
          </p:nvPr>
        </p:nvSpPr>
        <p:spPr>
          <a:xfrm>
            <a:off x="1962418" y="1561892"/>
            <a:ext cx="9163983" cy="3767192"/>
          </a:xfrm>
        </p:spPr>
        <p:txBody>
          <a:bodyPr anchor="t"/>
          <a:lstStyle/>
          <a:p>
            <a:endParaRPr lang="en-CA" b="1">
              <a:solidFill>
                <a:schemeClr val="accent2"/>
              </a:solidFill>
            </a:endParaRPr>
          </a:p>
          <a:p>
            <a:r>
              <a:rPr lang="en-CA" b="1">
                <a:solidFill>
                  <a:schemeClr val="accent1"/>
                </a:solidFill>
              </a:rPr>
              <a:t>Project Objectives and Approach</a:t>
            </a:r>
          </a:p>
          <a:p>
            <a:endParaRPr lang="en-CA" b="1">
              <a:solidFill>
                <a:schemeClr val="accent1"/>
              </a:solidFill>
            </a:endParaRPr>
          </a:p>
          <a:p>
            <a:r>
              <a:rPr lang="en-CA" b="1">
                <a:solidFill>
                  <a:schemeClr val="accent1"/>
                </a:solidFill>
              </a:rPr>
              <a:t>Results</a:t>
            </a:r>
          </a:p>
          <a:p>
            <a:endParaRPr lang="en-CA" b="1">
              <a:solidFill>
                <a:schemeClr val="accent1"/>
              </a:solidFill>
            </a:endParaRPr>
          </a:p>
          <a:p>
            <a:r>
              <a:rPr lang="en-CA" b="1">
                <a:solidFill>
                  <a:schemeClr val="accent1"/>
                </a:solidFill>
              </a:rPr>
              <a:t>Summary</a:t>
            </a:r>
          </a:p>
        </p:txBody>
      </p:sp>
      <p:sp>
        <p:nvSpPr>
          <p:cNvPr id="5" name="Title 4">
            <a:extLst>
              <a:ext uri="{FF2B5EF4-FFF2-40B4-BE49-F238E27FC236}">
                <a16:creationId xmlns:a16="http://schemas.microsoft.com/office/drawing/2014/main" id="{2AF9D701-9B98-433A-866A-777B0281EAB1}"/>
              </a:ext>
            </a:extLst>
          </p:cNvPr>
          <p:cNvSpPr>
            <a:spLocks noGrp="1"/>
          </p:cNvSpPr>
          <p:nvPr>
            <p:ph type="title"/>
          </p:nvPr>
        </p:nvSpPr>
        <p:spPr/>
        <p:txBody>
          <a:bodyPr/>
          <a:lstStyle/>
          <a:p>
            <a:r>
              <a:rPr lang="en-CA"/>
              <a:t>Table of Content</a:t>
            </a:r>
          </a:p>
        </p:txBody>
      </p:sp>
    </p:spTree>
    <p:extLst>
      <p:ext uri="{BB962C8B-B14F-4D97-AF65-F5344CB8AC3E}">
        <p14:creationId xmlns:p14="http://schemas.microsoft.com/office/powerpoint/2010/main" val="376389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t" anchorCtr="0"/>
      <a:lstStyle>
        <a:defPPr algn="l">
          <a:defRPr sz="1600" dirty="0" err="1" smtClean="0"/>
        </a:defPPr>
      </a:lstStyle>
      <a:style>
        <a:lnRef idx="0">
          <a:scrgbClr r="0" g="0" b="0"/>
        </a:lnRef>
        <a:fillRef idx="0">
          <a:scrgbClr r="0" g="0" b="0"/>
        </a:fillRef>
        <a:effectRef idx="0">
          <a:scrgbClr r="0" g="0" b="0"/>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505C52425DDD408B71812DF385D1A2" ma:contentTypeVersion="15" ma:contentTypeDescription="Create a new document." ma:contentTypeScope="" ma:versionID="74b5a24429a6a9d6590d82244b1fc397">
  <xsd:schema xmlns:xsd="http://www.w3.org/2001/XMLSchema" xmlns:xs="http://www.w3.org/2001/XMLSchema" xmlns:p="http://schemas.microsoft.com/office/2006/metadata/properties" xmlns:ns2="86b6d03e-b2b6-49d3-b415-d00f92ea09fd" xmlns:ns3="ff59780c-40fd-4b62-8334-613d46bbc5f1" targetNamespace="http://schemas.microsoft.com/office/2006/metadata/properties" ma:root="true" ma:fieldsID="6f1809958054ebd7d05ca8b318aacf4b" ns2:_="" ns3:_="">
    <xsd:import namespace="86b6d03e-b2b6-49d3-b415-d00f92ea09fd"/>
    <xsd:import namespace="ff59780c-40fd-4b62-8334-613d46bbc5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6d03e-b2b6-49d3-b415-d00f92ea0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cb2fabf-0d3f-46f7-9283-fcddb63c0f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59780c-40fd-4b62-8334-613d46bbc5f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e76396-50a6-4255-a560-d25dd66faf0f}" ma:internalName="TaxCatchAll" ma:showField="CatchAllData" ma:web="ff59780c-40fd-4b62-8334-613d46bbc5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b6d03e-b2b6-49d3-b415-d00f92ea09fd">
      <Terms xmlns="http://schemas.microsoft.com/office/infopath/2007/PartnerControls"/>
    </lcf76f155ced4ddcb4097134ff3c332f>
    <TaxCatchAll xmlns="ff59780c-40fd-4b62-8334-613d46bbc5f1" xsi:nil="true"/>
  </documentManagement>
</p:properties>
</file>

<file path=customXml/itemProps1.xml><?xml version="1.0" encoding="utf-8"?>
<ds:datastoreItem xmlns:ds="http://schemas.openxmlformats.org/officeDocument/2006/customXml" ds:itemID="{68A47E61-EF64-45CE-AF5D-D7C5F19ABF9C}">
  <ds:schemaRefs>
    <ds:schemaRef ds:uri="http://schemas.microsoft.com/sharepoint/v3/contenttype/forms"/>
  </ds:schemaRefs>
</ds:datastoreItem>
</file>

<file path=customXml/itemProps2.xml><?xml version="1.0" encoding="utf-8"?>
<ds:datastoreItem xmlns:ds="http://schemas.openxmlformats.org/officeDocument/2006/customXml" ds:itemID="{4DC944FB-65A1-4EED-930C-5AC9FB07EE3D}">
  <ds:schemaRefs>
    <ds:schemaRef ds:uri="86b6d03e-b2b6-49d3-b415-d00f92ea09fd"/>
    <ds:schemaRef ds:uri="ff59780c-40fd-4b62-8334-613d46bbc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F1852D-A1B9-49AE-B7B9-1DD8F533B5D8}">
  <ds:schemaRefs>
    <ds:schemaRef ds:uri="86b6d03e-b2b6-49d3-b415-d00f92ea09fd"/>
    <ds:schemaRef ds:uri="ff59780c-40fd-4b62-8334-613d46bbc5f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3373</Words>
  <Application>Microsoft Macintosh PowerPoint</Application>
  <PresentationFormat>Widescreen</PresentationFormat>
  <Paragraphs>463</Paragraphs>
  <Slides>31</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Arial Narrow</vt:lpstr>
      <vt:lpstr>Calibri</vt:lpstr>
      <vt:lpstr>Calibri Light</vt:lpstr>
      <vt:lpstr>Georgia</vt:lpstr>
      <vt:lpstr>System Font Regular</vt:lpstr>
      <vt:lpstr>Wingdings</vt:lpstr>
      <vt:lpstr>Office Theme</vt:lpstr>
      <vt:lpstr>IQVIA_V2.0.0</vt:lpstr>
      <vt:lpstr>PowerPoint Presentation</vt:lpstr>
      <vt:lpstr>Canadian commercial pathway for medicines is uncertain and long</vt:lpstr>
      <vt:lpstr>On average, time from NOC to listing continues to trend upward, taking more than 1.5 years to first listing</vt:lpstr>
      <vt:lpstr>PowerPoint Presentation</vt:lpstr>
      <vt:lpstr>PowerPoint Presentation</vt:lpstr>
      <vt:lpstr>Recent life sciences strategies are the roadmaps to AIM HIGHER to accelerate and improve access to health innovations</vt:lpstr>
      <vt:lpstr>New Medicine Launches:  Canada in a Global Context</vt:lpstr>
      <vt:lpstr>In light of proposed federal pricing reforms, we want to generate evidence on how Canada compares globally in access to new medicines</vt:lpstr>
      <vt:lpstr>Table of Content</vt:lpstr>
      <vt:lpstr>Table of Content</vt:lpstr>
      <vt:lpstr>In light of proposed policy changes on pricing and national pharmacare, we examined where Canada stands globally in terms of access to novel pharmaceuticals</vt:lpstr>
      <vt:lpstr>MIDAS data was used to analyze launch sequencing of new active substances over the last 20 years from 2002-2021</vt:lpstr>
      <vt:lpstr>IQVIA MIDAS database is a robust source of worldwide pharmaceutical sales data</vt:lpstr>
      <vt:lpstr>The top 25 countries were identified by global pharma market sales in 2021 and launch date is defined as date of first sales and/or manufacturer launch</vt:lpstr>
      <vt:lpstr>New active substances (NAS) first launched and available globally within 2002-2021 were included</vt:lpstr>
      <vt:lpstr>Identified NAS were categorized into 12 key therapeutic areas based on first global launch indication to facilitate further subgroup analyses</vt:lpstr>
      <vt:lpstr>Table of Content</vt:lpstr>
      <vt:lpstr>This report outlines relevant findings from MIDAS global data analysis for all NAS and relevant subgroups</vt:lpstr>
      <vt:lpstr>This report outlines relevant findings from MIDAS global data analysis for all NAS and relevant subgroups</vt:lpstr>
      <vt:lpstr>Over the last 20 years, Canada ranked behind UK and Germany on median time to launch and behind six countries regarding number of launches</vt:lpstr>
      <vt:lpstr>Canada ranked 4th to launch a new active substance over the last 20 years with a median 1.2 years lag from first global launch</vt:lpstr>
      <vt:lpstr>This report outlines relevant findings from MIDAS global data analysis for all NAS and relevant subgroups</vt:lpstr>
      <vt:lpstr>In 2021, Canada experienced the longest time to launch since 2012, with 2.1 years median time to launch and ranked at 9th compared to other countries</vt:lpstr>
      <vt:lpstr>Number of annual NAS launches in Canada has declined every year since 2016 and lags behind the global NAS launches</vt:lpstr>
      <vt:lpstr>Comparing with top 3 countries, there are fewer NAS launched in Canada within 2 years following the global launch</vt:lpstr>
      <vt:lpstr>Among 26 NAS launched globally in 2019, 54% of them were not launched in Canada within 2 years</vt:lpstr>
      <vt:lpstr>Table of Content</vt:lpstr>
      <vt:lpstr>Canada has slipped from its traditional position as a top-priority country for launch,  as recent years have seen increasing time to launch and declining NAS launches</vt:lpstr>
      <vt:lpstr>Disclaimer Notice   Life Sciences Ontario (LSO) commissioned IQVIA Inc., a global leader in health data and analytics, to examine the commercialization of new medicines in Canada. As such, LSO shall take full responsibility for claims by third parties arising from use and disclosure of the data.  IQVIA is not responsible for any reliance by recipients of the data or any analysis thereof. LSO shall hold IQVIA and related parties harmless from such claims, and from any costs IQVIA may incur in protecting its data or other property.</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Philip Delistoyanov</cp:lastModifiedBy>
  <cp:revision>1</cp:revision>
  <cp:lastPrinted>2022-05-31T14:28:25Z</cp:lastPrinted>
  <dcterms:created xsi:type="dcterms:W3CDTF">2022-05-31T14:14:47Z</dcterms:created>
  <dcterms:modified xsi:type="dcterms:W3CDTF">2022-06-10T15:39:58Z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0x0101004E505C52425DDD408B71812DF385D1A2</vt:lpwstr>
  </property>
  <property fmtid="{D5CDD505-2E9C-101B-9397-08002B2CF9AE}" pid="3" name="MediaServiceImageTags">
    <vt:lpwstr/>
  </property>
</Properties>
</file>